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85" r:id="rId3"/>
    <p:sldId id="286" r:id="rId4"/>
    <p:sldId id="287" r:id="rId5"/>
    <p:sldId id="284" r:id="rId6"/>
    <p:sldId id="292" r:id="rId7"/>
    <p:sldId id="283" r:id="rId8"/>
    <p:sldId id="281" r:id="rId9"/>
    <p:sldId id="296" r:id="rId10"/>
    <p:sldId id="289" r:id="rId11"/>
    <p:sldId id="293" r:id="rId12"/>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99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96" autoAdjust="0"/>
    <p:restoredTop sz="79726" autoAdjust="0"/>
  </p:normalViewPr>
  <p:slideViewPr>
    <p:cSldViewPr snapToGrid="0">
      <p:cViewPr varScale="1">
        <p:scale>
          <a:sx n="45" d="100"/>
          <a:sy n="45" d="100"/>
        </p:scale>
        <p:origin x="939" y="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BB404-028C-477C-A122-553AFC7CB8E2}" type="datetimeFigureOut">
              <a:rPr lang="hu-HU" smtClean="0"/>
              <a:t>2022. 04. 11.</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BF55F3-F634-4356-9569-9C341E70161E}" type="slidenum">
              <a:rPr lang="hu-HU" smtClean="0"/>
              <a:t>‹#›</a:t>
            </a:fld>
            <a:endParaRPr lang="hu-HU"/>
          </a:p>
        </p:txBody>
      </p:sp>
    </p:spTree>
    <p:extLst>
      <p:ext uri="{BB962C8B-B14F-4D97-AF65-F5344CB8AC3E}">
        <p14:creationId xmlns:p14="http://schemas.microsoft.com/office/powerpoint/2010/main" val="1646545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Katy</a:t>
            </a:r>
            <a:endParaRPr lang="hu-HU" dirty="0"/>
          </a:p>
        </p:txBody>
      </p:sp>
      <p:sp>
        <p:nvSpPr>
          <p:cNvPr id="4" name="Dia számának helye 3"/>
          <p:cNvSpPr>
            <a:spLocks noGrp="1"/>
          </p:cNvSpPr>
          <p:nvPr>
            <p:ph type="sldNum" sz="quarter" idx="10"/>
          </p:nvPr>
        </p:nvSpPr>
        <p:spPr/>
        <p:txBody>
          <a:bodyPr/>
          <a:lstStyle/>
          <a:p>
            <a:fld id="{55BF55F3-F634-4356-9569-9C341E70161E}" type="slidenum">
              <a:rPr lang="hu-HU" smtClean="0"/>
              <a:t>2</a:t>
            </a:fld>
            <a:endParaRPr lang="hu-HU"/>
          </a:p>
        </p:txBody>
      </p:sp>
    </p:spTree>
    <p:extLst>
      <p:ext uri="{BB962C8B-B14F-4D97-AF65-F5344CB8AC3E}">
        <p14:creationId xmlns:p14="http://schemas.microsoft.com/office/powerpoint/2010/main" val="2061563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Katy</a:t>
            </a:r>
            <a:endParaRPr lang="hu-HU" dirty="0" smtClean="0"/>
          </a:p>
          <a:p>
            <a:endParaRPr lang="hu-HU" dirty="0"/>
          </a:p>
        </p:txBody>
      </p:sp>
      <p:sp>
        <p:nvSpPr>
          <p:cNvPr id="4" name="Dia számának helye 3"/>
          <p:cNvSpPr>
            <a:spLocks noGrp="1"/>
          </p:cNvSpPr>
          <p:nvPr>
            <p:ph type="sldNum" sz="quarter" idx="10"/>
          </p:nvPr>
        </p:nvSpPr>
        <p:spPr/>
        <p:txBody>
          <a:bodyPr/>
          <a:lstStyle/>
          <a:p>
            <a:fld id="{55BF55F3-F634-4356-9569-9C341E70161E}" type="slidenum">
              <a:rPr lang="hu-HU" smtClean="0"/>
              <a:t>3</a:t>
            </a:fld>
            <a:endParaRPr lang="hu-HU"/>
          </a:p>
        </p:txBody>
      </p:sp>
    </p:spTree>
    <p:extLst>
      <p:ext uri="{BB962C8B-B14F-4D97-AF65-F5344CB8AC3E}">
        <p14:creationId xmlns:p14="http://schemas.microsoft.com/office/powerpoint/2010/main" val="2479619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Katy</a:t>
            </a:r>
            <a:r>
              <a:rPr lang="hu-HU" dirty="0" smtClean="0"/>
              <a:t> </a:t>
            </a:r>
          </a:p>
          <a:p>
            <a:r>
              <a:rPr lang="hu-HU" dirty="0" smtClean="0"/>
              <a:t>- Átadom a szót Beának, aki érintett szülőként,</a:t>
            </a:r>
            <a:r>
              <a:rPr lang="hu-HU" baseline="0" dirty="0" smtClean="0"/>
              <a:t> és az alapítvány </a:t>
            </a:r>
            <a:r>
              <a:rPr lang="hu-HU" baseline="0" dirty="0" err="1" smtClean="0"/>
              <a:t>kuratórumi</a:t>
            </a:r>
            <a:r>
              <a:rPr lang="hu-HU" baseline="0" dirty="0" smtClean="0"/>
              <a:t> tagjaként és rendkívül sokféleképpen segíti a programjaink, és különösen ennek a lakhatási programnak a megvalósulását</a:t>
            </a:r>
            <a:endParaRPr lang="hu-HU" dirty="0"/>
          </a:p>
        </p:txBody>
      </p:sp>
      <p:sp>
        <p:nvSpPr>
          <p:cNvPr id="4" name="Dia számának helye 3"/>
          <p:cNvSpPr>
            <a:spLocks noGrp="1"/>
          </p:cNvSpPr>
          <p:nvPr>
            <p:ph type="sldNum" sz="quarter" idx="10"/>
          </p:nvPr>
        </p:nvSpPr>
        <p:spPr/>
        <p:txBody>
          <a:bodyPr/>
          <a:lstStyle/>
          <a:p>
            <a:fld id="{55BF55F3-F634-4356-9569-9C341E70161E}" type="slidenum">
              <a:rPr lang="hu-HU" smtClean="0"/>
              <a:t>4</a:t>
            </a:fld>
            <a:endParaRPr lang="hu-HU"/>
          </a:p>
        </p:txBody>
      </p:sp>
    </p:spTree>
    <p:extLst>
      <p:ext uri="{BB962C8B-B14F-4D97-AF65-F5344CB8AC3E}">
        <p14:creationId xmlns:p14="http://schemas.microsoft.com/office/powerpoint/2010/main" val="399636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Bea</a:t>
            </a:r>
          </a:p>
          <a:p>
            <a:r>
              <a:rPr lang="hu-HU" dirty="0" smtClean="0"/>
              <a:t>2020-ban szülőklubot szerveztünk értelmi sérült és autista fiatalok szüleinek. A téma, amely a szülőket a legjobban érdekelte, a gyermekeik jövőbeni lakhatása volt. Jogos a kérdés, jogos a szülők félelme: </a:t>
            </a:r>
          </a:p>
          <a:p>
            <a:endParaRPr lang="hu-HU"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smtClean="0">
                <a:ln>
                  <a:noFill/>
                </a:ln>
                <a:solidFill>
                  <a:srgbClr val="0070C0"/>
                </a:solidFill>
                <a:effectLst/>
                <a:uLnTx/>
                <a:uFillTx/>
                <a:latin typeface="Arial" panose="020B0604020202020204"/>
                <a:ea typeface="+mn-ea"/>
                <a:cs typeface="+mn-cs"/>
              </a:rPr>
              <a:t>Ügyfeleink épp annyira </a:t>
            </a:r>
            <a:r>
              <a:rPr kumimoji="0" lang="hu-HU" sz="1600" b="0" i="0" u="none" strike="noStrike" kern="1200" cap="none" spc="0" normalizeH="0" baseline="0" noProof="0" dirty="0" err="1" smtClean="0">
                <a:ln>
                  <a:noFill/>
                </a:ln>
                <a:solidFill>
                  <a:srgbClr val="0070C0"/>
                </a:solidFill>
                <a:effectLst/>
                <a:uLnTx/>
                <a:uFillTx/>
                <a:latin typeface="Arial" panose="020B0604020202020204"/>
                <a:ea typeface="+mn-ea"/>
                <a:cs typeface="+mn-cs"/>
              </a:rPr>
              <a:t>önállóak</a:t>
            </a:r>
            <a:r>
              <a:rPr kumimoji="0" lang="hu-HU" sz="1600" b="0" i="0" u="none" strike="noStrike" kern="1200" cap="none" spc="0" normalizeH="0" baseline="0" noProof="0" dirty="0" smtClean="0">
                <a:ln>
                  <a:noFill/>
                </a:ln>
                <a:solidFill>
                  <a:srgbClr val="0070C0"/>
                </a:solidFill>
                <a:effectLst/>
                <a:uLnTx/>
                <a:uFillTx/>
                <a:latin typeface="Arial" panose="020B0604020202020204"/>
                <a:ea typeface="+mn-ea"/>
                <a:cs typeface="+mn-cs"/>
              </a:rPr>
              <a:t> és </a:t>
            </a:r>
            <a:r>
              <a:rPr kumimoji="0" lang="hu-HU" sz="1600" b="0" i="0" u="none" strike="noStrike" kern="1200" cap="none" spc="0" normalizeH="0" baseline="0" noProof="0" dirty="0" err="1" smtClean="0">
                <a:ln>
                  <a:noFill/>
                </a:ln>
                <a:solidFill>
                  <a:srgbClr val="0070C0"/>
                </a:solidFill>
                <a:effectLst/>
                <a:uLnTx/>
                <a:uFillTx/>
                <a:latin typeface="Arial" panose="020B0604020202020204"/>
                <a:ea typeface="+mn-ea"/>
                <a:cs typeface="+mn-cs"/>
              </a:rPr>
              <a:t>tudatosak</a:t>
            </a:r>
            <a:r>
              <a:rPr kumimoji="0" lang="hu-HU" sz="1600" b="0" i="0" u="none" strike="noStrike" kern="1200" cap="none" spc="0" normalizeH="0" baseline="0" noProof="0" dirty="0" smtClean="0">
                <a:ln>
                  <a:noFill/>
                </a:ln>
                <a:solidFill>
                  <a:srgbClr val="0070C0"/>
                </a:solidFill>
                <a:effectLst/>
                <a:uLnTx/>
                <a:uFillTx/>
                <a:latin typeface="Arial" panose="020B0604020202020204"/>
                <a:ea typeface="+mn-ea"/>
                <a:cs typeface="+mn-cs"/>
              </a:rPr>
              <a:t>, hogy korlátozza őket még egy kis létszámú intézmény is. Kimondottan igényük és képességük is van az átlagoshoz hasonló életvitel megvalósítására. Nem szorulnak folyamatos segítségre. Ezzel párhuzamosan sajnos </a:t>
            </a:r>
            <a:r>
              <a:rPr kumimoji="0" lang="hu-HU" sz="1600" b="0" i="0" u="none" strike="noStrike" kern="1200" cap="none" spc="0" normalizeH="0" baseline="0" noProof="0" dirty="0" err="1" smtClean="0">
                <a:ln>
                  <a:noFill/>
                </a:ln>
                <a:solidFill>
                  <a:srgbClr val="0070C0"/>
                </a:solidFill>
                <a:effectLst/>
                <a:uLnTx/>
                <a:uFillTx/>
                <a:latin typeface="Arial" panose="020B0604020202020204"/>
                <a:ea typeface="+mn-ea"/>
                <a:cs typeface="+mn-cs"/>
              </a:rPr>
              <a:t>korlátaik</a:t>
            </a:r>
            <a:r>
              <a:rPr kumimoji="0" lang="hu-HU" sz="1600" b="0" i="0" u="none" strike="noStrike" kern="1200" cap="none" spc="0" normalizeH="0" baseline="0" noProof="0" dirty="0" smtClean="0">
                <a:ln>
                  <a:noFill/>
                </a:ln>
                <a:solidFill>
                  <a:srgbClr val="0070C0"/>
                </a:solidFill>
                <a:effectLst/>
                <a:uLnTx/>
                <a:uFillTx/>
                <a:latin typeface="Arial" panose="020B0604020202020204"/>
                <a:ea typeface="+mn-ea"/>
                <a:cs typeface="+mn-cs"/>
              </a:rPr>
              <a:t> vannak pl. a pénzhasználatban, időbeosztásban, technikai eszközök, személyes kapcsolataik kezelésében. Ráadásul mindannyian mások, nincs két egyforma képességű és igényű közöttük, így hatványozottan fontos, hogy valóban személyre szabott támogatást tudjunk nekik biztosítani</a:t>
            </a:r>
            <a:endParaRPr kumimoji="0" lang="hu-HU" sz="1200" b="0" i="0" u="none" strike="noStrike" kern="1200" cap="none" spc="0" normalizeH="0" baseline="0" noProof="0" dirty="0" smtClean="0">
              <a:ln>
                <a:noFill/>
              </a:ln>
              <a:solidFill>
                <a:prstClr val="black"/>
              </a:solidFill>
              <a:effectLst/>
              <a:uLnTx/>
              <a:uFillTx/>
              <a:latin typeface="+mn-lt"/>
              <a:ea typeface="+mn-ea"/>
              <a:cs typeface="+mn-cs"/>
            </a:endParaRPr>
          </a:p>
          <a:p>
            <a:endParaRPr lang="hu-HU" dirty="0"/>
          </a:p>
        </p:txBody>
      </p:sp>
      <p:sp>
        <p:nvSpPr>
          <p:cNvPr id="4" name="Dia számának helye 3"/>
          <p:cNvSpPr>
            <a:spLocks noGrp="1"/>
          </p:cNvSpPr>
          <p:nvPr>
            <p:ph type="sldNum" sz="quarter" idx="10"/>
          </p:nvPr>
        </p:nvSpPr>
        <p:spPr/>
        <p:txBody>
          <a:bodyPr/>
          <a:lstStyle/>
          <a:p>
            <a:fld id="{55BF55F3-F634-4356-9569-9C341E70161E}" type="slidenum">
              <a:rPr lang="hu-HU" smtClean="0"/>
              <a:t>5</a:t>
            </a:fld>
            <a:endParaRPr lang="hu-HU"/>
          </a:p>
        </p:txBody>
      </p:sp>
    </p:spTree>
    <p:extLst>
      <p:ext uri="{BB962C8B-B14F-4D97-AF65-F5344CB8AC3E}">
        <p14:creationId xmlns:p14="http://schemas.microsoft.com/office/powerpoint/2010/main" val="1124435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Katy</a:t>
            </a:r>
            <a:r>
              <a:rPr lang="hu-HU" dirty="0" smtClean="0"/>
              <a:t> </a:t>
            </a:r>
          </a:p>
          <a:p>
            <a:r>
              <a:rPr lang="hu-HU" dirty="0" smtClean="0"/>
              <a:t>Megkérdeztük</a:t>
            </a:r>
            <a:r>
              <a:rPr lang="hu-HU" baseline="0" dirty="0" smtClean="0"/>
              <a:t> az ügyfeleinket, akiket évekkel ezelőtt támogattunk a munkavállalásban, és a klubok segítségével azóta is kapcsolatban vagyunk velük, hogy hogy képzelik el a jövőjüket. Az ő szüleik azok, akik egyre gyakrabban jelzik nekünk, hogy segítségre van szükségük a gyermekeik lakhatása, életre szóló ellátása terén</a:t>
            </a:r>
          </a:p>
          <a:p>
            <a:endParaRPr lang="hu-HU" baseline="0" dirty="0" smtClean="0"/>
          </a:p>
        </p:txBody>
      </p:sp>
      <p:sp>
        <p:nvSpPr>
          <p:cNvPr id="4" name="Dia számának helye 3"/>
          <p:cNvSpPr>
            <a:spLocks noGrp="1"/>
          </p:cNvSpPr>
          <p:nvPr>
            <p:ph type="sldNum" sz="quarter" idx="10"/>
          </p:nvPr>
        </p:nvSpPr>
        <p:spPr/>
        <p:txBody>
          <a:bodyPr/>
          <a:lstStyle/>
          <a:p>
            <a:fld id="{55BF55F3-F634-4356-9569-9C341E70161E}" type="slidenum">
              <a:rPr lang="hu-HU" smtClean="0"/>
              <a:t>6</a:t>
            </a:fld>
            <a:endParaRPr lang="hu-HU"/>
          </a:p>
        </p:txBody>
      </p:sp>
    </p:spTree>
    <p:extLst>
      <p:ext uri="{BB962C8B-B14F-4D97-AF65-F5344CB8AC3E}">
        <p14:creationId xmlns:p14="http://schemas.microsoft.com/office/powerpoint/2010/main" val="1334016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Katy</a:t>
            </a:r>
            <a:endParaRPr lang="hu-HU" dirty="0" smtClean="0"/>
          </a:p>
          <a:p>
            <a:r>
              <a:rPr lang="hu-HU" dirty="0" smtClean="0"/>
              <a:t>Azt látjuk, hogy a családban felnőtt, és jelenleg is családban élő ÉS</a:t>
            </a:r>
            <a:r>
              <a:rPr lang="hu-HU" baseline="0" dirty="0" smtClean="0"/>
              <a:t> </a:t>
            </a:r>
            <a:r>
              <a:rPr lang="hu-HU" baseline="0" dirty="0" err="1" smtClean="0"/>
              <a:t>és</a:t>
            </a:r>
            <a:r>
              <a:rPr lang="hu-HU" baseline="0" dirty="0" smtClean="0"/>
              <a:t> autista felnőttek nehezen tudják elképzelni, milyen lehet önállóan élni, hiszen ezt nem lehet otthon, családban élve megélni, kipróbálni. Külföldön láttunk erre egy jó gyakorlatot, egy tréninglakást, ahol néhány hónap alatt az önállóságra készülő fiatalok valóságosan is kipróbálhatják, hogy mivel jár az önálló élet, és megtapasztalhatják, felfedezhetik saját képességeiket, fejlődésüket, az önállóság nyújtotta lehetőségeket és kihívásokat. Természetesen szükség szerinti </a:t>
            </a:r>
            <a:r>
              <a:rPr lang="hu-HU" baseline="0" dirty="0" err="1" smtClean="0"/>
              <a:t>mentorálási</a:t>
            </a:r>
            <a:r>
              <a:rPr lang="hu-HU" baseline="0" dirty="0" smtClean="0"/>
              <a:t> segítséggel. </a:t>
            </a:r>
            <a:endParaRPr lang="hu-HU" dirty="0"/>
          </a:p>
        </p:txBody>
      </p:sp>
      <p:sp>
        <p:nvSpPr>
          <p:cNvPr id="4" name="Dia számának helye 3"/>
          <p:cNvSpPr>
            <a:spLocks noGrp="1"/>
          </p:cNvSpPr>
          <p:nvPr>
            <p:ph type="sldNum" sz="quarter" idx="10"/>
          </p:nvPr>
        </p:nvSpPr>
        <p:spPr/>
        <p:txBody>
          <a:bodyPr/>
          <a:lstStyle/>
          <a:p>
            <a:fld id="{55BF55F3-F634-4356-9569-9C341E70161E}" type="slidenum">
              <a:rPr lang="hu-HU" smtClean="0"/>
              <a:t>7</a:t>
            </a:fld>
            <a:endParaRPr lang="hu-HU"/>
          </a:p>
        </p:txBody>
      </p:sp>
    </p:spTree>
    <p:extLst>
      <p:ext uri="{BB962C8B-B14F-4D97-AF65-F5344CB8AC3E}">
        <p14:creationId xmlns:p14="http://schemas.microsoft.com/office/powerpoint/2010/main" val="1732552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kumimoji="0" lang="hu-HU" sz="1600" b="0" i="0" u="none" strike="noStrike" kern="1200" cap="none" spc="0" normalizeH="0" baseline="0" noProof="0" dirty="0" smtClean="0">
                <a:ln>
                  <a:noFill/>
                </a:ln>
                <a:solidFill>
                  <a:srgbClr val="0070C0"/>
                </a:solidFill>
                <a:effectLst/>
                <a:uLnTx/>
                <a:uFillTx/>
                <a:latin typeface="Arial" panose="020B0604020202020204"/>
                <a:ea typeface="+mn-ea"/>
                <a:cs typeface="+mn-cs"/>
              </a:rPr>
              <a:t>BEA - dilemmák</a:t>
            </a:r>
          </a:p>
          <a:p>
            <a:r>
              <a:rPr kumimoji="0" lang="hu-HU" sz="1600" b="0" i="0" u="none" strike="noStrike" kern="1200" cap="none" spc="0" normalizeH="0" baseline="0" noProof="0" dirty="0" smtClean="0">
                <a:ln>
                  <a:noFill/>
                </a:ln>
                <a:solidFill>
                  <a:srgbClr val="0070C0"/>
                </a:solidFill>
                <a:effectLst/>
                <a:uLnTx/>
                <a:uFillTx/>
                <a:latin typeface="Arial" panose="020B0604020202020204"/>
                <a:ea typeface="+mn-ea"/>
                <a:cs typeface="+mn-cs"/>
              </a:rPr>
              <a:t>Nehéz megítélni, hogy amit mi látunk készségeket, azok mennyire </a:t>
            </a:r>
            <a:r>
              <a:rPr kumimoji="0" lang="hu-HU" sz="1600" b="0" i="0" u="none" strike="noStrike" kern="1200" cap="none" spc="0" normalizeH="0" baseline="0" noProof="0" dirty="0" err="1" smtClean="0">
                <a:ln>
                  <a:noFill/>
                </a:ln>
                <a:solidFill>
                  <a:srgbClr val="0070C0"/>
                </a:solidFill>
                <a:effectLst/>
                <a:uLnTx/>
                <a:uFillTx/>
                <a:latin typeface="Arial" panose="020B0604020202020204"/>
                <a:ea typeface="+mn-ea"/>
                <a:cs typeface="+mn-cs"/>
              </a:rPr>
              <a:t>valósak</a:t>
            </a:r>
            <a:r>
              <a:rPr kumimoji="0" lang="hu-HU" sz="1600" b="0" i="0" u="none" strike="noStrike" kern="1200" cap="none" spc="0" normalizeH="0" baseline="0" noProof="0" dirty="0" smtClean="0">
                <a:ln>
                  <a:noFill/>
                </a:ln>
                <a:solidFill>
                  <a:srgbClr val="0070C0"/>
                </a:solidFill>
                <a:effectLst/>
                <a:uLnTx/>
                <a:uFillTx/>
                <a:latin typeface="Arial" panose="020B0604020202020204"/>
                <a:ea typeface="+mn-ea"/>
                <a:cs typeface="+mn-cs"/>
              </a:rPr>
              <a:t>? </a:t>
            </a:r>
          </a:p>
          <a:p>
            <a:r>
              <a:rPr kumimoji="0" lang="hu-HU" sz="1600" b="0" i="0" u="none" strike="noStrike" kern="1200" cap="none" spc="0" normalizeH="0" baseline="0" noProof="0" dirty="0" smtClean="0">
                <a:ln>
                  <a:noFill/>
                </a:ln>
                <a:solidFill>
                  <a:srgbClr val="0070C0"/>
                </a:solidFill>
                <a:effectLst/>
                <a:uLnTx/>
                <a:uFillTx/>
                <a:latin typeface="Arial" panose="020B0604020202020204"/>
                <a:ea typeface="+mn-ea"/>
                <a:cs typeface="+mn-cs"/>
              </a:rPr>
              <a:t>Hogy fogjuk látni, hogy ki kompatibilis kivel? </a:t>
            </a:r>
          </a:p>
          <a:p>
            <a:r>
              <a:rPr kumimoji="0" lang="hu-HU" sz="1600" b="0" i="0" u="none" strike="noStrike" kern="1200" cap="none" spc="0" normalizeH="0" baseline="0" noProof="0" dirty="0" smtClean="0">
                <a:ln>
                  <a:noFill/>
                </a:ln>
                <a:solidFill>
                  <a:srgbClr val="0070C0"/>
                </a:solidFill>
                <a:effectLst/>
                <a:uLnTx/>
                <a:uFillTx/>
                <a:latin typeface="Arial" panose="020B0604020202020204"/>
                <a:ea typeface="+mn-ea"/>
                <a:cs typeface="+mn-cs"/>
              </a:rPr>
              <a:t>Az együttélés segít vagy akadályoz? </a:t>
            </a:r>
          </a:p>
          <a:p>
            <a:endParaRPr kumimoji="0" lang="hu-HU" sz="1600" b="0" i="0" u="none" strike="noStrike" kern="1200" cap="none" spc="0" normalizeH="0" baseline="0" noProof="0" dirty="0" smtClean="0">
              <a:ln>
                <a:noFill/>
              </a:ln>
              <a:solidFill>
                <a:srgbClr val="0070C0"/>
              </a:solidFill>
              <a:effectLst/>
              <a:uLnTx/>
              <a:uFillTx/>
              <a:latin typeface="Arial" panose="020B0604020202020204"/>
              <a:ea typeface="+mn-ea"/>
              <a:cs typeface="+mn-cs"/>
            </a:endParaRPr>
          </a:p>
          <a:p>
            <a:endParaRPr kumimoji="0" lang="hu-HU" sz="1600" b="0" i="0" u="none" strike="noStrike" kern="1200" cap="none" spc="0" normalizeH="0" baseline="0" noProof="0" dirty="0" smtClean="0">
              <a:ln>
                <a:noFill/>
              </a:ln>
              <a:solidFill>
                <a:srgbClr val="0070C0"/>
              </a:solidFill>
              <a:effectLst/>
              <a:uLnTx/>
              <a:uFillTx/>
              <a:latin typeface="Arial" panose="020B0604020202020204"/>
              <a:ea typeface="+mn-ea"/>
              <a:cs typeface="+mn-cs"/>
            </a:endParaRPr>
          </a:p>
          <a:p>
            <a:endParaRPr kumimoji="0" lang="hu-HU" sz="1600" b="0" i="0" u="none" strike="noStrike" kern="1200" cap="none" spc="0" normalizeH="0" baseline="0" noProof="0" dirty="0" smtClean="0">
              <a:ln>
                <a:noFill/>
              </a:ln>
              <a:solidFill>
                <a:srgbClr val="0070C0"/>
              </a:solidFill>
              <a:effectLst/>
              <a:uLnTx/>
              <a:uFillTx/>
              <a:latin typeface="Arial" panose="020B0604020202020204"/>
              <a:ea typeface="+mn-ea"/>
              <a:cs typeface="+mn-cs"/>
            </a:endParaRPr>
          </a:p>
        </p:txBody>
      </p:sp>
      <p:sp>
        <p:nvSpPr>
          <p:cNvPr id="4" name="Dia számának helye 3"/>
          <p:cNvSpPr>
            <a:spLocks noGrp="1"/>
          </p:cNvSpPr>
          <p:nvPr>
            <p:ph type="sldNum" sz="quarter" idx="10"/>
          </p:nvPr>
        </p:nvSpPr>
        <p:spPr/>
        <p:txBody>
          <a:bodyPr/>
          <a:lstStyle/>
          <a:p>
            <a:fld id="{55BF55F3-F634-4356-9569-9C341E70161E}" type="slidenum">
              <a:rPr lang="hu-HU" smtClean="0"/>
              <a:t>8</a:t>
            </a:fld>
            <a:endParaRPr lang="hu-HU"/>
          </a:p>
        </p:txBody>
      </p:sp>
    </p:spTree>
    <p:extLst>
      <p:ext uri="{BB962C8B-B14F-4D97-AF65-F5344CB8AC3E}">
        <p14:creationId xmlns:p14="http://schemas.microsoft.com/office/powerpoint/2010/main" val="3322730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Bea</a:t>
            </a:r>
          </a:p>
          <a:p>
            <a:r>
              <a:rPr lang="hu-HU" dirty="0" smtClean="0"/>
              <a:t>Sok múli</a:t>
            </a:r>
            <a:r>
              <a:rPr lang="hu-HU" baseline="0" dirty="0" smtClean="0"/>
              <a:t>k a helyválasztáson</a:t>
            </a:r>
          </a:p>
          <a:p>
            <a:r>
              <a:rPr lang="hu-HU" baseline="0" dirty="0" smtClean="0"/>
              <a:t>Miért ragaszkodunk </a:t>
            </a:r>
            <a:r>
              <a:rPr lang="hu-HU" baseline="0" dirty="0" err="1" smtClean="0"/>
              <a:t>budapesthez</a:t>
            </a:r>
            <a:r>
              <a:rPr lang="hu-HU" baseline="0" dirty="0" smtClean="0"/>
              <a:t>? </a:t>
            </a:r>
          </a:p>
          <a:p>
            <a:endParaRPr lang="hu-HU" dirty="0"/>
          </a:p>
        </p:txBody>
      </p:sp>
      <p:sp>
        <p:nvSpPr>
          <p:cNvPr id="4" name="Dia számának helye 3"/>
          <p:cNvSpPr>
            <a:spLocks noGrp="1"/>
          </p:cNvSpPr>
          <p:nvPr>
            <p:ph type="sldNum" sz="quarter" idx="10"/>
          </p:nvPr>
        </p:nvSpPr>
        <p:spPr/>
        <p:txBody>
          <a:bodyPr/>
          <a:lstStyle/>
          <a:p>
            <a:fld id="{55BF55F3-F634-4356-9569-9C341E70161E}" type="slidenum">
              <a:rPr lang="hu-HU" smtClean="0"/>
              <a:t>9</a:t>
            </a:fld>
            <a:endParaRPr lang="hu-HU"/>
          </a:p>
        </p:txBody>
      </p:sp>
    </p:spTree>
    <p:extLst>
      <p:ext uri="{BB962C8B-B14F-4D97-AF65-F5344CB8AC3E}">
        <p14:creationId xmlns:p14="http://schemas.microsoft.com/office/powerpoint/2010/main" val="1425861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smtClean="0"/>
              <a:t>Katy</a:t>
            </a:r>
            <a:endParaRPr lang="hu-HU" dirty="0" smtClean="0"/>
          </a:p>
          <a:p>
            <a:pPr marL="171450" indent="-171450">
              <a:buFontTx/>
              <a:buChar char="-"/>
            </a:pPr>
            <a:r>
              <a:rPr lang="hu-HU" baseline="0" dirty="0" smtClean="0"/>
              <a:t>Üzleti tervezés zajlik, ami egy meghatározó folyamat</a:t>
            </a:r>
          </a:p>
          <a:p>
            <a:pPr marL="171450" indent="-171450">
              <a:buFontTx/>
              <a:buChar char="-"/>
            </a:pPr>
            <a:r>
              <a:rPr lang="hu-HU" baseline="0" dirty="0" smtClean="0"/>
              <a:t>Mindenkitől, aki már működtet ilyen intézményt, azt halljuk, hogy nagyon nehéz, az első években gyakorlatilag lehetetlen fenntarthatóan működtetni ezt a szolgáltatást </a:t>
            </a:r>
            <a:r>
              <a:rPr lang="en-AE" baseline="0" dirty="0" smtClean="0"/>
              <a:t>–</a:t>
            </a:r>
            <a:r>
              <a:rPr lang="hu-HU" baseline="0" dirty="0" smtClean="0"/>
              <a:t> mégis kötelességünknek érezzük, hogy megcsináljuk </a:t>
            </a:r>
            <a:r>
              <a:rPr lang="en-AE" baseline="0" dirty="0" smtClean="0"/>
              <a:t>–</a:t>
            </a:r>
            <a:r>
              <a:rPr lang="hu-HU" baseline="0" dirty="0" smtClean="0"/>
              <a:t> a hozzánk fordulók miatt</a:t>
            </a:r>
          </a:p>
          <a:p>
            <a:pPr marL="171450" indent="-171450">
              <a:buFontTx/>
              <a:buChar char="-"/>
            </a:pPr>
            <a:endParaRPr lang="hu-HU" baseline="0" dirty="0" smtClean="0"/>
          </a:p>
        </p:txBody>
      </p:sp>
      <p:sp>
        <p:nvSpPr>
          <p:cNvPr id="4" name="Dia számának helye 3"/>
          <p:cNvSpPr>
            <a:spLocks noGrp="1"/>
          </p:cNvSpPr>
          <p:nvPr>
            <p:ph type="sldNum" sz="quarter" idx="10"/>
          </p:nvPr>
        </p:nvSpPr>
        <p:spPr/>
        <p:txBody>
          <a:bodyPr/>
          <a:lstStyle/>
          <a:p>
            <a:fld id="{55BF55F3-F634-4356-9569-9C341E70161E}" type="slidenum">
              <a:rPr lang="hu-HU" smtClean="0"/>
              <a:t>10</a:t>
            </a:fld>
            <a:endParaRPr lang="hu-HU"/>
          </a:p>
        </p:txBody>
      </p:sp>
    </p:spTree>
    <p:extLst>
      <p:ext uri="{BB962C8B-B14F-4D97-AF65-F5344CB8AC3E}">
        <p14:creationId xmlns:p14="http://schemas.microsoft.com/office/powerpoint/2010/main" val="657946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smtClean="0"/>
              <a:t>Mintacím szerkesztése</a:t>
            </a:r>
            <a:endParaRPr lang="hu-HU"/>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p>
            <a:fld id="{A058BE4F-480A-4E86-A0CE-AB9AC171E581}" type="datetimeFigureOut">
              <a:rPr lang="hu-HU" smtClean="0"/>
              <a:t>2022. 04. 11.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37DDAC57-C829-4EF7-B419-406318CB10EC}" type="slidenum">
              <a:rPr lang="hu-HU" smtClean="0"/>
              <a:t>‹#›</a:t>
            </a:fld>
            <a:endParaRPr lang="hu-HU"/>
          </a:p>
        </p:txBody>
      </p:sp>
    </p:spTree>
    <p:extLst>
      <p:ext uri="{BB962C8B-B14F-4D97-AF65-F5344CB8AC3E}">
        <p14:creationId xmlns:p14="http://schemas.microsoft.com/office/powerpoint/2010/main" val="1383709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A058BE4F-480A-4E86-A0CE-AB9AC171E581}" type="datetimeFigureOut">
              <a:rPr lang="hu-HU" smtClean="0"/>
              <a:t>2022. 04. 11.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37DDAC57-C829-4EF7-B419-406318CB10EC}" type="slidenum">
              <a:rPr lang="hu-HU" smtClean="0"/>
              <a:t>‹#›</a:t>
            </a:fld>
            <a:endParaRPr lang="hu-HU"/>
          </a:p>
        </p:txBody>
      </p:sp>
    </p:spTree>
    <p:extLst>
      <p:ext uri="{BB962C8B-B14F-4D97-AF65-F5344CB8AC3E}">
        <p14:creationId xmlns:p14="http://schemas.microsoft.com/office/powerpoint/2010/main" val="3894506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A058BE4F-480A-4E86-A0CE-AB9AC171E581}" type="datetimeFigureOut">
              <a:rPr lang="hu-HU" smtClean="0"/>
              <a:t>2022. 04. 11.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37DDAC57-C829-4EF7-B419-406318CB10EC}" type="slidenum">
              <a:rPr lang="hu-HU" smtClean="0"/>
              <a:t>‹#›</a:t>
            </a:fld>
            <a:endParaRPr lang="hu-HU"/>
          </a:p>
        </p:txBody>
      </p:sp>
    </p:spTree>
    <p:extLst>
      <p:ext uri="{BB962C8B-B14F-4D97-AF65-F5344CB8AC3E}">
        <p14:creationId xmlns:p14="http://schemas.microsoft.com/office/powerpoint/2010/main" val="1299370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A058BE4F-480A-4E86-A0CE-AB9AC171E581}" type="datetimeFigureOut">
              <a:rPr lang="hu-HU" smtClean="0"/>
              <a:t>2022. 04. 11.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37DDAC57-C829-4EF7-B419-406318CB10EC}" type="slidenum">
              <a:rPr lang="hu-HU" smtClean="0"/>
              <a:t>‹#›</a:t>
            </a:fld>
            <a:endParaRPr lang="hu-HU"/>
          </a:p>
        </p:txBody>
      </p:sp>
    </p:spTree>
    <p:extLst>
      <p:ext uri="{BB962C8B-B14F-4D97-AF65-F5344CB8AC3E}">
        <p14:creationId xmlns:p14="http://schemas.microsoft.com/office/powerpoint/2010/main" val="737127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smtClean="0"/>
              <a:t>Mintacím szerkesztése</a:t>
            </a:r>
            <a:endParaRPr lang="hu-HU"/>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A058BE4F-480A-4E86-A0CE-AB9AC171E581}" type="datetimeFigureOut">
              <a:rPr lang="hu-HU" smtClean="0"/>
              <a:t>2022. 04. 11.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37DDAC57-C829-4EF7-B419-406318CB10EC}" type="slidenum">
              <a:rPr lang="hu-HU" smtClean="0"/>
              <a:t>‹#›</a:t>
            </a:fld>
            <a:endParaRPr lang="hu-HU"/>
          </a:p>
        </p:txBody>
      </p:sp>
    </p:spTree>
    <p:extLst>
      <p:ext uri="{BB962C8B-B14F-4D97-AF65-F5344CB8AC3E}">
        <p14:creationId xmlns:p14="http://schemas.microsoft.com/office/powerpoint/2010/main" val="2236884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838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6172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A058BE4F-480A-4E86-A0CE-AB9AC171E581}" type="datetimeFigureOut">
              <a:rPr lang="hu-HU" smtClean="0"/>
              <a:t>2022. 04. 11.</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37DDAC57-C829-4EF7-B419-406318CB10EC}" type="slidenum">
              <a:rPr lang="hu-HU" smtClean="0"/>
              <a:t>‹#›</a:t>
            </a:fld>
            <a:endParaRPr lang="hu-HU"/>
          </a:p>
        </p:txBody>
      </p:sp>
    </p:spTree>
    <p:extLst>
      <p:ext uri="{BB962C8B-B14F-4D97-AF65-F5344CB8AC3E}">
        <p14:creationId xmlns:p14="http://schemas.microsoft.com/office/powerpoint/2010/main" val="714970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smtClean="0"/>
              <a:t>Mintacím szerkesztése</a:t>
            </a:r>
            <a:endParaRPr lang="hu-HU"/>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A058BE4F-480A-4E86-A0CE-AB9AC171E581}" type="datetimeFigureOut">
              <a:rPr lang="hu-HU" smtClean="0"/>
              <a:t>2022. 04. 11.</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37DDAC57-C829-4EF7-B419-406318CB10EC}" type="slidenum">
              <a:rPr lang="hu-HU" smtClean="0"/>
              <a:t>‹#›</a:t>
            </a:fld>
            <a:endParaRPr lang="hu-HU"/>
          </a:p>
        </p:txBody>
      </p:sp>
    </p:spTree>
    <p:extLst>
      <p:ext uri="{BB962C8B-B14F-4D97-AF65-F5344CB8AC3E}">
        <p14:creationId xmlns:p14="http://schemas.microsoft.com/office/powerpoint/2010/main" val="105630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A058BE4F-480A-4E86-A0CE-AB9AC171E581}" type="datetimeFigureOut">
              <a:rPr lang="hu-HU" smtClean="0"/>
              <a:t>2022. 04. 11.</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37DDAC57-C829-4EF7-B419-406318CB10EC}" type="slidenum">
              <a:rPr lang="hu-HU" smtClean="0"/>
              <a:t>‹#›</a:t>
            </a:fld>
            <a:endParaRPr lang="hu-HU"/>
          </a:p>
        </p:txBody>
      </p:sp>
    </p:spTree>
    <p:extLst>
      <p:ext uri="{BB962C8B-B14F-4D97-AF65-F5344CB8AC3E}">
        <p14:creationId xmlns:p14="http://schemas.microsoft.com/office/powerpoint/2010/main" val="3524578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A058BE4F-480A-4E86-A0CE-AB9AC171E581}" type="datetimeFigureOut">
              <a:rPr lang="hu-HU" smtClean="0"/>
              <a:t>2022. 04. 11.</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37DDAC57-C829-4EF7-B419-406318CB10EC}" type="slidenum">
              <a:rPr lang="hu-HU" smtClean="0"/>
              <a:t>‹#›</a:t>
            </a:fld>
            <a:endParaRPr lang="hu-HU"/>
          </a:p>
        </p:txBody>
      </p:sp>
    </p:spTree>
    <p:extLst>
      <p:ext uri="{BB962C8B-B14F-4D97-AF65-F5344CB8AC3E}">
        <p14:creationId xmlns:p14="http://schemas.microsoft.com/office/powerpoint/2010/main" val="3609034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hu-HU"/>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fld id="{A058BE4F-480A-4E86-A0CE-AB9AC171E581}" type="datetimeFigureOut">
              <a:rPr lang="hu-HU" smtClean="0"/>
              <a:t>2022. 04. 11.</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37DDAC57-C829-4EF7-B419-406318CB10EC}" type="slidenum">
              <a:rPr lang="hu-HU" smtClean="0"/>
              <a:t>‹#›</a:t>
            </a:fld>
            <a:endParaRPr lang="hu-HU"/>
          </a:p>
        </p:txBody>
      </p:sp>
    </p:spTree>
    <p:extLst>
      <p:ext uri="{BB962C8B-B14F-4D97-AF65-F5344CB8AC3E}">
        <p14:creationId xmlns:p14="http://schemas.microsoft.com/office/powerpoint/2010/main" val="2471358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hu-HU"/>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fld id="{A058BE4F-480A-4E86-A0CE-AB9AC171E581}" type="datetimeFigureOut">
              <a:rPr lang="hu-HU" smtClean="0"/>
              <a:t>2022. 04. 11.</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37DDAC57-C829-4EF7-B419-406318CB10EC}" type="slidenum">
              <a:rPr lang="hu-HU" smtClean="0"/>
              <a:t>‹#›</a:t>
            </a:fld>
            <a:endParaRPr lang="hu-HU"/>
          </a:p>
        </p:txBody>
      </p:sp>
    </p:spTree>
    <p:extLst>
      <p:ext uri="{BB962C8B-B14F-4D97-AF65-F5344CB8AC3E}">
        <p14:creationId xmlns:p14="http://schemas.microsoft.com/office/powerpoint/2010/main" val="597443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58BE4F-480A-4E86-A0CE-AB9AC171E581}" type="datetimeFigureOut">
              <a:rPr lang="hu-HU" smtClean="0"/>
              <a:t>2022. 04. 11.</a:t>
            </a:fld>
            <a:endParaRPr lang="hu-HU"/>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DDAC57-C829-4EF7-B419-406318CB10EC}" type="slidenum">
              <a:rPr lang="hu-HU" smtClean="0"/>
              <a:t>‹#›</a:t>
            </a:fld>
            <a:endParaRPr lang="hu-HU"/>
          </a:p>
        </p:txBody>
      </p:sp>
    </p:spTree>
    <p:extLst>
      <p:ext uri="{BB962C8B-B14F-4D97-AF65-F5344CB8AC3E}">
        <p14:creationId xmlns:p14="http://schemas.microsoft.com/office/powerpoint/2010/main" val="2242399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mailto:info@salvavita.hu" TargetMode="External"/><Relationship Id="rId5" Type="http://schemas.openxmlformats.org/officeDocument/2006/relationships/hyperlink" Target="http://www.salvavita.hu/"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video" Target="https://www.youtube.com/embed/8EpEBiHLIG4?start=2" TargetMode="Externa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9.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9.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1584960" y="5118124"/>
            <a:ext cx="10332720" cy="1249779"/>
          </a:xfrm>
        </p:spPr>
        <p:txBody>
          <a:bodyPr>
            <a:noAutofit/>
          </a:bodyPr>
          <a:lstStyle/>
          <a:p>
            <a:pPr algn="l"/>
            <a:r>
              <a:rPr lang="hu-HU" sz="3600" b="1" spc="500" dirty="0" smtClean="0">
                <a:solidFill>
                  <a:srgbClr val="00B0F0"/>
                </a:solidFill>
                <a:latin typeface="Calibri" panose="020F0502020204030204" pitchFamily="34" charset="0"/>
                <a:cs typeface="Calibri" panose="020F0502020204030204" pitchFamily="34" charset="0"/>
              </a:rPr>
              <a:t>Önálló életvitel program értelmi sérült és autista fiataloknak</a:t>
            </a:r>
            <a:endParaRPr lang="hu-HU" sz="3600" b="1" spc="500" dirty="0">
              <a:solidFill>
                <a:srgbClr val="00B0F0"/>
              </a:solidFill>
              <a:latin typeface="Calibri" panose="020F0502020204030204" pitchFamily="34" charset="0"/>
              <a:cs typeface="Calibri" panose="020F0502020204030204" pitchFamily="34" charset="0"/>
            </a:endParaRPr>
          </a:p>
        </p:txBody>
      </p:sp>
      <p:pic>
        <p:nvPicPr>
          <p:cNvPr id="4" name="Kép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040" y="2235154"/>
            <a:ext cx="3660348" cy="2058946"/>
          </a:xfrm>
          <a:prstGeom prst="rect">
            <a:avLst/>
          </a:prstGeom>
        </p:spPr>
      </p:pic>
      <p:sp>
        <p:nvSpPr>
          <p:cNvPr id="8" name="Szövegdoboz 7"/>
          <p:cNvSpPr txBox="1"/>
          <p:nvPr/>
        </p:nvSpPr>
        <p:spPr>
          <a:xfrm>
            <a:off x="8907968" y="4109434"/>
            <a:ext cx="1954446" cy="369332"/>
          </a:xfrm>
          <a:prstGeom prst="rect">
            <a:avLst/>
          </a:prstGeom>
          <a:noFill/>
        </p:spPr>
        <p:txBody>
          <a:bodyPr wrap="none" rtlCol="0">
            <a:spAutoFit/>
          </a:bodyPr>
          <a:lstStyle/>
          <a:p>
            <a:r>
              <a:rPr lang="hu-HU" dirty="0" smtClean="0">
                <a:solidFill>
                  <a:srgbClr val="00B0F0"/>
                </a:solidFill>
              </a:rPr>
              <a:t>www.salvavita.hu</a:t>
            </a:r>
            <a:endParaRPr lang="hu-HU" dirty="0">
              <a:solidFill>
                <a:srgbClr val="00B0F0"/>
              </a:solidFill>
            </a:endParaRPr>
          </a:p>
        </p:txBody>
      </p:sp>
      <p:pic>
        <p:nvPicPr>
          <p:cNvPr id="3" name="Kép 2"/>
          <p:cNvPicPr>
            <a:picLocks noChangeAspect="1"/>
          </p:cNvPicPr>
          <p:nvPr/>
        </p:nvPicPr>
        <p:blipFill>
          <a:blip r:embed="rId5"/>
          <a:stretch>
            <a:fillRect/>
          </a:stretch>
        </p:blipFill>
        <p:spPr>
          <a:xfrm>
            <a:off x="1882879" y="574765"/>
            <a:ext cx="6451224" cy="4357620"/>
          </a:xfrm>
          <a:prstGeom prst="rect">
            <a:avLst/>
          </a:prstGeom>
        </p:spPr>
      </p:pic>
    </p:spTree>
    <p:extLst>
      <p:ext uri="{BB962C8B-B14F-4D97-AF65-F5344CB8AC3E}">
        <p14:creationId xmlns:p14="http://schemas.microsoft.com/office/powerpoint/2010/main" val="2735846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1487714" y="174171"/>
            <a:ext cx="10332720" cy="1140824"/>
          </a:xfrm>
        </p:spPr>
        <p:txBody>
          <a:bodyPr>
            <a:noAutofit/>
          </a:bodyPr>
          <a:lstStyle/>
          <a:p>
            <a:pPr algn="l"/>
            <a:r>
              <a:rPr lang="hu-HU" sz="3200" b="1" dirty="0" smtClean="0">
                <a:solidFill>
                  <a:srgbClr val="00B0F0"/>
                </a:solidFill>
                <a:latin typeface="Calibri" panose="020F0502020204030204" pitchFamily="34" charset="0"/>
                <a:cs typeface="Calibri" panose="020F0502020204030204" pitchFamily="34" charset="0"/>
              </a:rPr>
              <a:t>Ahol most tartunk</a:t>
            </a:r>
            <a:r>
              <a:rPr lang="en-AE" sz="3200" b="1" dirty="0" smtClean="0">
                <a:solidFill>
                  <a:srgbClr val="00B0F0"/>
                </a:solidFill>
                <a:latin typeface="Calibri" panose="020F0502020204030204" pitchFamily="34" charset="0"/>
                <a:cs typeface="Calibri" panose="020F0502020204030204" pitchFamily="34" charset="0"/>
              </a:rPr>
              <a:t>…</a:t>
            </a:r>
            <a:r>
              <a:rPr lang="hu-HU" sz="3200" b="1" dirty="0" smtClean="0">
                <a:solidFill>
                  <a:srgbClr val="00B0F0"/>
                </a:solidFill>
                <a:latin typeface="Calibri" panose="020F0502020204030204" pitchFamily="34" charset="0"/>
                <a:cs typeface="Calibri" panose="020F0502020204030204" pitchFamily="34" charset="0"/>
              </a:rPr>
              <a:t>		    Ahova szeretnénk eljutni</a:t>
            </a:r>
            <a:r>
              <a:rPr lang="en-AE" sz="3200" b="1" dirty="0" smtClean="0">
                <a:solidFill>
                  <a:srgbClr val="00B0F0"/>
                </a:solidFill>
                <a:latin typeface="Calibri" panose="020F0502020204030204" pitchFamily="34" charset="0"/>
                <a:cs typeface="Calibri" panose="020F0502020204030204" pitchFamily="34" charset="0"/>
              </a:rPr>
              <a:t>…</a:t>
            </a:r>
            <a:r>
              <a:rPr lang="hu-HU" sz="3200" b="1" dirty="0" smtClean="0">
                <a:solidFill>
                  <a:srgbClr val="00B0F0"/>
                </a:solidFill>
                <a:latin typeface="Calibri" panose="020F0502020204030204" pitchFamily="34" charset="0"/>
                <a:cs typeface="Calibri" panose="020F0502020204030204" pitchFamily="34" charset="0"/>
              </a:rPr>
              <a:t/>
            </a:r>
            <a:br>
              <a:rPr lang="hu-HU" sz="3200" b="1" dirty="0" smtClean="0">
                <a:solidFill>
                  <a:srgbClr val="00B0F0"/>
                </a:solidFill>
                <a:latin typeface="Calibri" panose="020F0502020204030204" pitchFamily="34" charset="0"/>
                <a:cs typeface="Calibri" panose="020F0502020204030204" pitchFamily="34" charset="0"/>
              </a:rPr>
            </a:br>
            <a:r>
              <a:rPr lang="hu-HU" sz="3200" b="1" dirty="0">
                <a:solidFill>
                  <a:srgbClr val="00B0F0"/>
                </a:solidFill>
                <a:latin typeface="Calibri" panose="020F0502020204030204" pitchFamily="34" charset="0"/>
                <a:cs typeface="Calibri" panose="020F0502020204030204" pitchFamily="34" charset="0"/>
              </a:rPr>
              <a:t>	</a:t>
            </a:r>
            <a:r>
              <a:rPr lang="hu-HU" sz="3200" b="1" dirty="0" smtClean="0">
                <a:solidFill>
                  <a:srgbClr val="00B0F0"/>
                </a:solidFill>
                <a:latin typeface="Calibri" panose="020F0502020204030204" pitchFamily="34" charset="0"/>
                <a:cs typeface="Calibri" panose="020F0502020204030204" pitchFamily="34" charset="0"/>
              </a:rPr>
              <a:t>					5 év múlva</a:t>
            </a:r>
            <a:endParaRPr lang="hu-HU" sz="3200" b="1" dirty="0">
              <a:solidFill>
                <a:srgbClr val="00B0F0"/>
              </a:solidFill>
              <a:latin typeface="Calibri" panose="020F0502020204030204" pitchFamily="34" charset="0"/>
              <a:cs typeface="Calibri" panose="020F0502020204030204" pitchFamily="34" charset="0"/>
            </a:endParaRPr>
          </a:p>
        </p:txBody>
      </p:sp>
      <p:pic>
        <p:nvPicPr>
          <p:cNvPr id="4" name="Kép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610973"/>
            <a:ext cx="2521293" cy="1418227"/>
          </a:xfrm>
          <a:prstGeom prst="rect">
            <a:avLst/>
          </a:prstGeom>
        </p:spPr>
      </p:pic>
      <p:sp>
        <p:nvSpPr>
          <p:cNvPr id="6" name="Szövegdoboz 5"/>
          <p:cNvSpPr txBox="1"/>
          <p:nvPr/>
        </p:nvSpPr>
        <p:spPr>
          <a:xfrm>
            <a:off x="2045578" y="1026209"/>
            <a:ext cx="4410978" cy="5355312"/>
          </a:xfrm>
          <a:prstGeom prst="rect">
            <a:avLst/>
          </a:prstGeom>
          <a:noFill/>
        </p:spPr>
        <p:txBody>
          <a:bodyPr wrap="square" rtlCol="0">
            <a:spAutoFit/>
          </a:bodyPr>
          <a:lstStyle/>
          <a:p>
            <a:pPr marL="285750" indent="-285750">
              <a:buFont typeface="Arial" panose="020B0604020202020204" pitchFamily="34" charset="0"/>
              <a:buChar char="•"/>
            </a:pPr>
            <a:r>
              <a:rPr lang="hu-HU" dirty="0" err="1" smtClean="0">
                <a:solidFill>
                  <a:srgbClr val="0070C0"/>
                </a:solidFill>
              </a:rPr>
              <a:t>Interreg</a:t>
            </a:r>
            <a:r>
              <a:rPr lang="hu-HU" dirty="0" smtClean="0">
                <a:solidFill>
                  <a:srgbClr val="0070C0"/>
                </a:solidFill>
              </a:rPr>
              <a:t> D- </a:t>
            </a:r>
            <a:r>
              <a:rPr lang="hu-HU" dirty="0" err="1" smtClean="0">
                <a:solidFill>
                  <a:srgbClr val="0070C0"/>
                </a:solidFill>
              </a:rPr>
              <a:t>Care</a:t>
            </a:r>
            <a:r>
              <a:rPr lang="hu-HU" dirty="0" smtClean="0">
                <a:solidFill>
                  <a:srgbClr val="0070C0"/>
                </a:solidFill>
              </a:rPr>
              <a:t> </a:t>
            </a:r>
            <a:r>
              <a:rPr lang="hu-HU" dirty="0" err="1" smtClean="0">
                <a:solidFill>
                  <a:srgbClr val="0070C0"/>
                </a:solidFill>
              </a:rPr>
              <a:t>Labs</a:t>
            </a:r>
            <a:r>
              <a:rPr lang="hu-HU" dirty="0" smtClean="0">
                <a:solidFill>
                  <a:srgbClr val="0070C0"/>
                </a:solidFill>
              </a:rPr>
              <a:t> innovációs pályázat </a:t>
            </a:r>
            <a:r>
              <a:rPr lang="en-AE" dirty="0" smtClean="0">
                <a:solidFill>
                  <a:srgbClr val="0070C0"/>
                </a:solidFill>
              </a:rPr>
              <a:t>–</a:t>
            </a:r>
            <a:r>
              <a:rPr lang="hu-HU" dirty="0" smtClean="0">
                <a:solidFill>
                  <a:srgbClr val="0070C0"/>
                </a:solidFill>
              </a:rPr>
              <a:t>szakmai segítség az üzleti tervezésben</a:t>
            </a:r>
          </a:p>
          <a:p>
            <a:pPr marL="285750" indent="-285750">
              <a:buFont typeface="Arial" panose="020B0604020202020204" pitchFamily="34" charset="0"/>
              <a:buChar char="•"/>
            </a:pPr>
            <a:endParaRPr lang="hu-HU" dirty="0">
              <a:solidFill>
                <a:srgbClr val="0070C0"/>
              </a:solidFill>
            </a:endParaRPr>
          </a:p>
          <a:p>
            <a:pPr marL="285750" indent="-285750">
              <a:buFont typeface="Arial" panose="020B0604020202020204" pitchFamily="34" charset="0"/>
              <a:buChar char="•"/>
            </a:pPr>
            <a:r>
              <a:rPr lang="hu-HU" dirty="0" smtClean="0">
                <a:solidFill>
                  <a:srgbClr val="0070C0"/>
                </a:solidFill>
              </a:rPr>
              <a:t>Vannak példáink, partnereink </a:t>
            </a:r>
            <a:r>
              <a:rPr lang="en-AE" dirty="0" smtClean="0">
                <a:solidFill>
                  <a:srgbClr val="0070C0"/>
                </a:solidFill>
              </a:rPr>
              <a:t>–</a:t>
            </a:r>
            <a:r>
              <a:rPr lang="hu-HU" dirty="0" smtClean="0">
                <a:solidFill>
                  <a:srgbClr val="0070C0"/>
                </a:solidFill>
              </a:rPr>
              <a:t> hasonló szolgáltatást működtető magyar és nemzetközi szervezetek, akiktől tanulunk</a:t>
            </a:r>
          </a:p>
          <a:p>
            <a:pPr marL="285750" indent="-285750">
              <a:buFont typeface="Arial" panose="020B0604020202020204" pitchFamily="34" charset="0"/>
              <a:buChar char="•"/>
            </a:pPr>
            <a:endParaRPr lang="hu-HU" dirty="0">
              <a:solidFill>
                <a:srgbClr val="0070C0"/>
              </a:solidFill>
            </a:endParaRPr>
          </a:p>
          <a:p>
            <a:pPr marL="285750" indent="-285750">
              <a:buFont typeface="Arial" panose="020B0604020202020204" pitchFamily="34" charset="0"/>
              <a:buChar char="•"/>
            </a:pPr>
            <a:r>
              <a:rPr lang="hu-HU" dirty="0" smtClean="0">
                <a:solidFill>
                  <a:srgbClr val="0070C0"/>
                </a:solidFill>
              </a:rPr>
              <a:t>Szülői kérdőív, együttműködő szülők</a:t>
            </a:r>
            <a:endParaRPr lang="hu-HU" dirty="0">
              <a:solidFill>
                <a:srgbClr val="0070C0"/>
              </a:solidFill>
            </a:endParaRPr>
          </a:p>
          <a:p>
            <a:pPr marL="285750" indent="-285750">
              <a:buFont typeface="Arial" panose="020B0604020202020204" pitchFamily="34" charset="0"/>
              <a:buChar char="•"/>
            </a:pPr>
            <a:r>
              <a:rPr lang="hu-HU" dirty="0" smtClean="0">
                <a:solidFill>
                  <a:srgbClr val="0070C0"/>
                </a:solidFill>
              </a:rPr>
              <a:t>Igényfelmérés a lehetséges lakók körében </a:t>
            </a:r>
          </a:p>
          <a:p>
            <a:endParaRPr lang="hu-HU" dirty="0" smtClean="0">
              <a:solidFill>
                <a:srgbClr val="0070C0"/>
              </a:solidFill>
            </a:endParaRPr>
          </a:p>
          <a:p>
            <a:pPr marL="285750" indent="-285750">
              <a:buFont typeface="Arial" panose="020B0604020202020204" pitchFamily="34" charset="0"/>
              <a:buChar char="•"/>
            </a:pPr>
            <a:r>
              <a:rPr lang="hu-HU" dirty="0" smtClean="0">
                <a:solidFill>
                  <a:srgbClr val="0070C0"/>
                </a:solidFill>
              </a:rPr>
              <a:t>Keressük a kapcsolatot önkormányzatokkal, lakásügynökségekkel, ingatlanfejlesztőkkel</a:t>
            </a:r>
          </a:p>
          <a:p>
            <a:endParaRPr lang="hu-HU" dirty="0" smtClean="0">
              <a:solidFill>
                <a:srgbClr val="0070C0"/>
              </a:solidFill>
            </a:endParaRPr>
          </a:p>
          <a:p>
            <a:pPr marL="285750" indent="-285750">
              <a:buFont typeface="Arial" panose="020B0604020202020204" pitchFamily="34" charset="0"/>
              <a:buChar char="•"/>
            </a:pPr>
            <a:r>
              <a:rPr lang="hu-HU" dirty="0" smtClean="0">
                <a:solidFill>
                  <a:srgbClr val="0070C0"/>
                </a:solidFill>
              </a:rPr>
              <a:t>Keressük a megfelelő projektvezetőt</a:t>
            </a:r>
          </a:p>
        </p:txBody>
      </p:sp>
      <p:sp>
        <p:nvSpPr>
          <p:cNvPr id="8" name="Szövegdoboz 7"/>
          <p:cNvSpPr txBox="1"/>
          <p:nvPr/>
        </p:nvSpPr>
        <p:spPr>
          <a:xfrm>
            <a:off x="6929109" y="1581840"/>
            <a:ext cx="3918858" cy="4524315"/>
          </a:xfrm>
          <a:prstGeom prst="rect">
            <a:avLst/>
          </a:prstGeom>
          <a:noFill/>
        </p:spPr>
        <p:txBody>
          <a:bodyPr wrap="square" rtlCol="0">
            <a:spAutoFit/>
          </a:bodyPr>
          <a:lstStyle/>
          <a:p>
            <a:pPr marL="285750" indent="-285750">
              <a:buFont typeface="Arial" panose="020B0604020202020204" pitchFamily="34" charset="0"/>
              <a:buChar char="•"/>
            </a:pPr>
            <a:r>
              <a:rPr lang="hu-HU" dirty="0">
                <a:solidFill>
                  <a:srgbClr val="0070C0"/>
                </a:solidFill>
              </a:rPr>
              <a:t>2</a:t>
            </a:r>
            <a:r>
              <a:rPr lang="hu-HU" dirty="0" smtClean="0">
                <a:solidFill>
                  <a:srgbClr val="0070C0"/>
                </a:solidFill>
              </a:rPr>
              <a:t>0 ügyfelünk TL-</a:t>
            </a:r>
            <a:r>
              <a:rPr lang="hu-HU" dirty="0" err="1" smtClean="0">
                <a:solidFill>
                  <a:srgbClr val="0070C0"/>
                </a:solidFill>
              </a:rPr>
              <a:t>ben</a:t>
            </a:r>
            <a:r>
              <a:rPr lang="hu-HU" dirty="0" smtClean="0">
                <a:solidFill>
                  <a:srgbClr val="0070C0"/>
                </a:solidFill>
              </a:rPr>
              <a:t> lakik Budapesten</a:t>
            </a:r>
          </a:p>
          <a:p>
            <a:pPr marL="285750" indent="-285750">
              <a:buFont typeface="Arial" panose="020B0604020202020204" pitchFamily="34" charset="0"/>
              <a:buChar char="•"/>
            </a:pPr>
            <a:endParaRPr lang="hu-HU" dirty="0">
              <a:solidFill>
                <a:srgbClr val="0070C0"/>
              </a:solidFill>
            </a:endParaRPr>
          </a:p>
          <a:p>
            <a:pPr marL="285750" indent="-285750">
              <a:buFont typeface="Arial" panose="020B0604020202020204" pitchFamily="34" charset="0"/>
              <a:buChar char="•"/>
            </a:pPr>
            <a:r>
              <a:rPr lang="hu-HU" dirty="0">
                <a:solidFill>
                  <a:srgbClr val="0070C0"/>
                </a:solidFill>
              </a:rPr>
              <a:t>2</a:t>
            </a:r>
            <a:r>
              <a:rPr lang="hu-HU" dirty="0" smtClean="0">
                <a:solidFill>
                  <a:srgbClr val="0070C0"/>
                </a:solidFill>
              </a:rPr>
              <a:t> tréninglakás működik Budapesten</a:t>
            </a:r>
          </a:p>
          <a:p>
            <a:pPr marL="285750" indent="-285750">
              <a:buFont typeface="Arial" panose="020B0604020202020204" pitchFamily="34" charset="0"/>
              <a:buChar char="•"/>
            </a:pPr>
            <a:endParaRPr lang="hu-HU" dirty="0">
              <a:solidFill>
                <a:srgbClr val="0070C0"/>
              </a:solidFill>
            </a:endParaRPr>
          </a:p>
          <a:p>
            <a:pPr marL="285750" indent="-285750">
              <a:buFont typeface="Arial" panose="020B0604020202020204" pitchFamily="34" charset="0"/>
              <a:buChar char="•"/>
            </a:pPr>
            <a:r>
              <a:rPr lang="hu-HU" dirty="0" smtClean="0">
                <a:solidFill>
                  <a:srgbClr val="0070C0"/>
                </a:solidFill>
              </a:rPr>
              <a:t>Megfelelő szakember gárda</a:t>
            </a:r>
          </a:p>
          <a:p>
            <a:pPr marL="285750" indent="-285750">
              <a:buFont typeface="Arial" panose="020B0604020202020204" pitchFamily="34" charset="0"/>
              <a:buChar char="•"/>
            </a:pPr>
            <a:endParaRPr lang="hu-HU" dirty="0">
              <a:solidFill>
                <a:srgbClr val="0070C0"/>
              </a:solidFill>
            </a:endParaRPr>
          </a:p>
          <a:p>
            <a:pPr marL="285750" indent="-285750">
              <a:buFont typeface="Arial" panose="020B0604020202020204" pitchFamily="34" charset="0"/>
              <a:buChar char="•"/>
            </a:pPr>
            <a:r>
              <a:rPr lang="hu-HU" dirty="0" smtClean="0">
                <a:solidFill>
                  <a:srgbClr val="0070C0"/>
                </a:solidFill>
              </a:rPr>
              <a:t>1 közösségi helyiség (Szeglet)</a:t>
            </a:r>
          </a:p>
          <a:p>
            <a:pPr marL="285750" indent="-285750">
              <a:buFont typeface="Arial" panose="020B0604020202020204" pitchFamily="34" charset="0"/>
              <a:buChar char="•"/>
            </a:pPr>
            <a:endParaRPr lang="hu-HU" dirty="0">
              <a:solidFill>
                <a:srgbClr val="0070C0"/>
              </a:solidFill>
            </a:endParaRPr>
          </a:p>
          <a:p>
            <a:pPr marL="285750" indent="-285750">
              <a:buFont typeface="Arial" panose="020B0604020202020204" pitchFamily="34" charset="0"/>
              <a:buChar char="•"/>
            </a:pPr>
            <a:r>
              <a:rPr lang="hu-HU" dirty="0" smtClean="0">
                <a:solidFill>
                  <a:srgbClr val="0070C0"/>
                </a:solidFill>
              </a:rPr>
              <a:t>2-3 önkormányzattal szoros együttműködés</a:t>
            </a:r>
          </a:p>
          <a:p>
            <a:pPr marL="285750" indent="-285750">
              <a:buFont typeface="Arial" panose="020B0604020202020204" pitchFamily="34" charset="0"/>
              <a:buChar char="•"/>
            </a:pPr>
            <a:endParaRPr lang="hu-HU" dirty="0">
              <a:solidFill>
                <a:srgbClr val="0070C0"/>
              </a:solidFill>
            </a:endParaRPr>
          </a:p>
          <a:p>
            <a:pPr marL="285750" indent="-285750">
              <a:buFont typeface="Arial" panose="020B0604020202020204" pitchFamily="34" charset="0"/>
              <a:buChar char="•"/>
            </a:pPr>
            <a:r>
              <a:rPr lang="hu-HU" dirty="0" smtClean="0">
                <a:solidFill>
                  <a:srgbClr val="0070C0"/>
                </a:solidFill>
              </a:rPr>
              <a:t>Még legalább 10 család készül belépni a programba</a:t>
            </a:r>
          </a:p>
          <a:p>
            <a:endParaRPr lang="hu-HU" dirty="0" smtClean="0">
              <a:solidFill>
                <a:srgbClr val="0070C0"/>
              </a:solidFill>
            </a:endParaRPr>
          </a:p>
        </p:txBody>
      </p:sp>
    </p:spTree>
    <p:extLst>
      <p:ext uri="{BB962C8B-B14F-4D97-AF65-F5344CB8AC3E}">
        <p14:creationId xmlns:p14="http://schemas.microsoft.com/office/powerpoint/2010/main" val="134935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2205055" y="5305302"/>
            <a:ext cx="10332720" cy="671438"/>
          </a:xfrm>
        </p:spPr>
        <p:txBody>
          <a:bodyPr>
            <a:noAutofit/>
          </a:bodyPr>
          <a:lstStyle/>
          <a:p>
            <a:pPr algn="l"/>
            <a:r>
              <a:rPr lang="hu-HU" sz="2400" b="1" dirty="0" smtClean="0">
                <a:solidFill>
                  <a:srgbClr val="00B0F0"/>
                </a:solidFill>
                <a:latin typeface="Calibri" panose="020F0502020204030204" pitchFamily="34" charset="0"/>
                <a:cs typeface="Calibri" panose="020F0502020204030204" pitchFamily="34" charset="0"/>
              </a:rPr>
              <a:t>Együtt. Működünk.</a:t>
            </a:r>
            <a:endParaRPr lang="hu-HU" sz="2400" b="1" dirty="0">
              <a:solidFill>
                <a:srgbClr val="00B0F0"/>
              </a:solidFill>
              <a:latin typeface="Calibri" panose="020F0502020204030204" pitchFamily="34" charset="0"/>
              <a:cs typeface="Calibri" panose="020F0502020204030204" pitchFamily="34" charset="0"/>
            </a:endParaRPr>
          </a:p>
        </p:txBody>
      </p:sp>
      <p:pic>
        <p:nvPicPr>
          <p:cNvPr id="4" name="Kép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7160" y="838958"/>
            <a:ext cx="3660348" cy="2058946"/>
          </a:xfrm>
          <a:prstGeom prst="rect">
            <a:avLst/>
          </a:prstGeom>
        </p:spPr>
      </p:pic>
      <p:sp>
        <p:nvSpPr>
          <p:cNvPr id="8" name="Szövegdoboz 7"/>
          <p:cNvSpPr txBox="1"/>
          <p:nvPr/>
        </p:nvSpPr>
        <p:spPr>
          <a:xfrm>
            <a:off x="8874683" y="3174308"/>
            <a:ext cx="2544286" cy="1200329"/>
          </a:xfrm>
          <a:prstGeom prst="rect">
            <a:avLst/>
          </a:prstGeom>
          <a:noFill/>
        </p:spPr>
        <p:txBody>
          <a:bodyPr wrap="none" rtlCol="0">
            <a:spAutoFit/>
          </a:bodyPr>
          <a:lstStyle/>
          <a:p>
            <a:r>
              <a:rPr lang="hu-HU" dirty="0" smtClean="0">
                <a:solidFill>
                  <a:srgbClr val="00B0F0"/>
                </a:solidFill>
                <a:hlinkClick r:id="rId5"/>
              </a:rPr>
              <a:t>www.salvavita.hu</a:t>
            </a:r>
            <a:endParaRPr lang="hu-HU" dirty="0" smtClean="0">
              <a:solidFill>
                <a:srgbClr val="00B0F0"/>
              </a:solidFill>
            </a:endParaRPr>
          </a:p>
          <a:p>
            <a:r>
              <a:rPr lang="hu-HU" dirty="0" smtClean="0">
                <a:solidFill>
                  <a:srgbClr val="00B0F0"/>
                </a:solidFill>
                <a:hlinkClick r:id="rId6"/>
              </a:rPr>
              <a:t>info@salvavita.hu</a:t>
            </a:r>
            <a:endParaRPr lang="hu-HU" dirty="0" smtClean="0">
              <a:solidFill>
                <a:srgbClr val="00B0F0"/>
              </a:solidFill>
            </a:endParaRPr>
          </a:p>
          <a:p>
            <a:r>
              <a:rPr lang="hu-HU" dirty="0" smtClean="0">
                <a:solidFill>
                  <a:srgbClr val="00B0F0"/>
                </a:solidFill>
              </a:rPr>
              <a:t>+36 70/452 4069</a:t>
            </a:r>
          </a:p>
          <a:p>
            <a:r>
              <a:rPr lang="hu-HU" dirty="0" smtClean="0">
                <a:solidFill>
                  <a:srgbClr val="00B0F0"/>
                </a:solidFill>
              </a:rPr>
              <a:t>Vég Katalin, ügyvezető</a:t>
            </a:r>
            <a:endParaRPr lang="hu-HU" dirty="0">
              <a:solidFill>
                <a:srgbClr val="00B0F0"/>
              </a:solidFill>
            </a:endParaRPr>
          </a:p>
        </p:txBody>
      </p:sp>
      <p:pic>
        <p:nvPicPr>
          <p:cNvPr id="7" name="Kép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7310" y="442317"/>
            <a:ext cx="6302976" cy="4201984"/>
          </a:xfrm>
          <a:prstGeom prst="rect">
            <a:avLst/>
          </a:prstGeom>
        </p:spPr>
      </p:pic>
    </p:spTree>
    <p:extLst>
      <p:ext uri="{BB962C8B-B14F-4D97-AF65-F5344CB8AC3E}">
        <p14:creationId xmlns:p14="http://schemas.microsoft.com/office/powerpoint/2010/main" val="4020121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2595207" y="557349"/>
            <a:ext cx="3300549" cy="4963887"/>
          </a:xfrm>
        </p:spPr>
        <p:txBody>
          <a:bodyPr>
            <a:noAutofit/>
          </a:bodyPr>
          <a:lstStyle/>
          <a:p>
            <a:pPr algn="l"/>
            <a:r>
              <a:rPr lang="hu-HU" sz="2000" dirty="0" smtClean="0">
                <a:solidFill>
                  <a:srgbClr val="00B0F0"/>
                </a:solidFill>
                <a:latin typeface="Calibri" panose="020F0502020204030204" pitchFamily="34" charset="0"/>
                <a:cs typeface="Calibri" panose="020F0502020204030204" pitchFamily="34" charset="0"/>
              </a:rPr>
              <a:t>A Salva Vita Alapítvány 1993 óta támogatja a fogyatékkal élő embereket a munkavállalásban és az önálló életvitel megteremtésében. </a:t>
            </a:r>
            <a:br>
              <a:rPr lang="hu-HU" sz="2000" dirty="0" smtClean="0">
                <a:solidFill>
                  <a:srgbClr val="00B0F0"/>
                </a:solidFill>
                <a:latin typeface="Calibri" panose="020F0502020204030204" pitchFamily="34" charset="0"/>
                <a:cs typeface="Calibri" panose="020F0502020204030204" pitchFamily="34" charset="0"/>
              </a:rPr>
            </a:br>
            <a:r>
              <a:rPr lang="hu-HU" sz="2000" dirty="0">
                <a:solidFill>
                  <a:srgbClr val="00B0F0"/>
                </a:solidFill>
                <a:latin typeface="Calibri" panose="020F0502020204030204" pitchFamily="34" charset="0"/>
                <a:cs typeface="Calibri" panose="020F0502020204030204" pitchFamily="34" charset="0"/>
              </a:rPr>
              <a:t/>
            </a:r>
            <a:br>
              <a:rPr lang="hu-HU" sz="2000" dirty="0">
                <a:solidFill>
                  <a:srgbClr val="00B0F0"/>
                </a:solidFill>
                <a:latin typeface="Calibri" panose="020F0502020204030204" pitchFamily="34" charset="0"/>
                <a:cs typeface="Calibri" panose="020F0502020204030204" pitchFamily="34" charset="0"/>
              </a:rPr>
            </a:br>
            <a:r>
              <a:rPr lang="hu-HU" sz="2000" dirty="0" smtClean="0">
                <a:solidFill>
                  <a:srgbClr val="00B0F0"/>
                </a:solidFill>
                <a:latin typeface="Calibri" panose="020F0502020204030204" pitchFamily="34" charset="0"/>
                <a:cs typeface="Calibri" panose="020F0502020204030204" pitchFamily="34" charset="0"/>
              </a:rPr>
              <a:t>Mindenféle fogyatékkal vagy egészség károsodással élő embernek segítünk, de kiemelt célcsoportunk az </a:t>
            </a:r>
            <a:r>
              <a:rPr lang="hu-HU" sz="2000" b="1" dirty="0" smtClean="0">
                <a:solidFill>
                  <a:srgbClr val="00B0F0"/>
                </a:solidFill>
                <a:latin typeface="Calibri" panose="020F0502020204030204" pitchFamily="34" charset="0"/>
                <a:cs typeface="Calibri" panose="020F0502020204030204" pitchFamily="34" charset="0"/>
              </a:rPr>
              <a:t>értelmileg akadályozott és az autista emberek</a:t>
            </a:r>
            <a:r>
              <a:rPr lang="hu-HU" sz="2000" dirty="0" smtClean="0">
                <a:solidFill>
                  <a:srgbClr val="00B0F0"/>
                </a:solidFill>
                <a:latin typeface="Calibri" panose="020F0502020204030204" pitchFamily="34" charset="0"/>
                <a:cs typeface="Calibri" panose="020F0502020204030204" pitchFamily="34" charset="0"/>
              </a:rPr>
              <a:t>, mert ők nagyon nehezen tudják képviselni a saját érdekeiket. </a:t>
            </a:r>
            <a:br>
              <a:rPr lang="hu-HU" sz="2000" dirty="0" smtClean="0">
                <a:solidFill>
                  <a:srgbClr val="00B0F0"/>
                </a:solidFill>
                <a:latin typeface="Calibri" panose="020F0502020204030204" pitchFamily="34" charset="0"/>
                <a:cs typeface="Calibri" panose="020F0502020204030204" pitchFamily="34" charset="0"/>
              </a:rPr>
            </a:br>
            <a:r>
              <a:rPr lang="hu-HU" sz="2000" dirty="0">
                <a:solidFill>
                  <a:srgbClr val="00B0F0"/>
                </a:solidFill>
                <a:latin typeface="Calibri" panose="020F0502020204030204" pitchFamily="34" charset="0"/>
                <a:cs typeface="Calibri" panose="020F0502020204030204" pitchFamily="34" charset="0"/>
              </a:rPr>
              <a:t/>
            </a:r>
            <a:br>
              <a:rPr lang="hu-HU" sz="2000" dirty="0">
                <a:solidFill>
                  <a:srgbClr val="00B0F0"/>
                </a:solidFill>
                <a:latin typeface="Calibri" panose="020F0502020204030204" pitchFamily="34" charset="0"/>
                <a:cs typeface="Calibri" panose="020F0502020204030204" pitchFamily="34" charset="0"/>
              </a:rPr>
            </a:br>
            <a:endParaRPr lang="hu-HU" sz="2000" dirty="0" smtClean="0">
              <a:solidFill>
                <a:srgbClr val="00B0F0"/>
              </a:solidFill>
              <a:latin typeface="Calibri" panose="020F0502020204030204" pitchFamily="34" charset="0"/>
              <a:cs typeface="Calibri" panose="020F0502020204030204" pitchFamily="34" charset="0"/>
            </a:endParaRPr>
          </a:p>
        </p:txBody>
      </p:sp>
      <p:pic>
        <p:nvPicPr>
          <p:cNvPr id="4" name="Kép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614057"/>
            <a:ext cx="2492586" cy="1402080"/>
          </a:xfrm>
          <a:prstGeom prst="rect">
            <a:avLst/>
          </a:prstGeom>
        </p:spPr>
      </p:pic>
      <p:pic>
        <p:nvPicPr>
          <p:cNvPr id="3" name="Kép 2"/>
          <p:cNvPicPr>
            <a:picLocks noChangeAspect="1"/>
          </p:cNvPicPr>
          <p:nvPr/>
        </p:nvPicPr>
        <p:blipFill>
          <a:blip r:embed="rId6"/>
          <a:stretch>
            <a:fillRect/>
          </a:stretch>
        </p:blipFill>
        <p:spPr>
          <a:xfrm>
            <a:off x="7008571" y="1120014"/>
            <a:ext cx="3772641" cy="5655255"/>
          </a:xfrm>
          <a:prstGeom prst="rect">
            <a:avLst/>
          </a:prstGeom>
        </p:spPr>
      </p:pic>
    </p:spTree>
    <p:extLst>
      <p:ext uri="{BB962C8B-B14F-4D97-AF65-F5344CB8AC3E}">
        <p14:creationId xmlns:p14="http://schemas.microsoft.com/office/powerpoint/2010/main" val="1779455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2020389" y="748937"/>
            <a:ext cx="3056709" cy="4572945"/>
          </a:xfrm>
        </p:spPr>
        <p:txBody>
          <a:bodyPr>
            <a:noAutofit/>
          </a:bodyPr>
          <a:lstStyle/>
          <a:p>
            <a:pPr algn="l"/>
            <a:r>
              <a:rPr lang="hu-HU" sz="2000" b="1" dirty="0" smtClean="0">
                <a:solidFill>
                  <a:srgbClr val="00B0F0"/>
                </a:solidFill>
                <a:latin typeface="Calibri" panose="020F0502020204030204" pitchFamily="34" charset="0"/>
                <a:cs typeface="Calibri" panose="020F0502020204030204" pitchFamily="34" charset="0"/>
              </a:rPr>
              <a:t/>
            </a:r>
            <a:br>
              <a:rPr lang="hu-HU" sz="2000" b="1" dirty="0" smtClean="0">
                <a:solidFill>
                  <a:srgbClr val="00B0F0"/>
                </a:solidFill>
                <a:latin typeface="Calibri" panose="020F0502020204030204" pitchFamily="34" charset="0"/>
                <a:cs typeface="Calibri" panose="020F0502020204030204" pitchFamily="34" charset="0"/>
              </a:rPr>
            </a:br>
            <a:r>
              <a:rPr lang="hu-HU" sz="2000" b="1" dirty="0">
                <a:solidFill>
                  <a:srgbClr val="00B0F0"/>
                </a:solidFill>
                <a:latin typeface="Calibri" panose="020F0502020204030204" pitchFamily="34" charset="0"/>
                <a:cs typeface="Calibri" panose="020F0502020204030204" pitchFamily="34" charset="0"/>
              </a:rPr>
              <a:t/>
            </a:r>
            <a:br>
              <a:rPr lang="hu-HU" sz="2000" b="1" dirty="0">
                <a:solidFill>
                  <a:srgbClr val="00B0F0"/>
                </a:solidFill>
                <a:latin typeface="Calibri" panose="020F0502020204030204" pitchFamily="34" charset="0"/>
                <a:cs typeface="Calibri" panose="020F0502020204030204" pitchFamily="34" charset="0"/>
              </a:rPr>
            </a:br>
            <a:r>
              <a:rPr lang="hu-HU" sz="2000" b="1" dirty="0" smtClean="0">
                <a:solidFill>
                  <a:srgbClr val="00B0F0"/>
                </a:solidFill>
                <a:latin typeface="Calibri" panose="020F0502020204030204" pitchFamily="34" charset="0"/>
                <a:cs typeface="Calibri" panose="020F0502020204030204" pitchFamily="34" charset="0"/>
              </a:rPr>
              <a:t>Munkaerő-piaci programjaink </a:t>
            </a:r>
            <a:r>
              <a:rPr lang="hu-HU" sz="2000" dirty="0" smtClean="0">
                <a:solidFill>
                  <a:srgbClr val="00B0F0"/>
                </a:solidFill>
                <a:latin typeface="Calibri" panose="020F0502020204030204" pitchFamily="34" charset="0"/>
                <a:cs typeface="Calibri" panose="020F0502020204030204" pitchFamily="34" charset="0"/>
              </a:rPr>
              <a:t>részben a fogyatékkal élő emberekre, részben az őket foglalkoztató cégekre fókuszálnak. </a:t>
            </a:r>
            <a:br>
              <a:rPr lang="hu-HU" sz="2000" dirty="0" smtClean="0">
                <a:solidFill>
                  <a:srgbClr val="00B0F0"/>
                </a:solidFill>
                <a:latin typeface="Calibri" panose="020F0502020204030204" pitchFamily="34" charset="0"/>
                <a:cs typeface="Calibri" panose="020F0502020204030204" pitchFamily="34" charset="0"/>
              </a:rPr>
            </a:br>
            <a:r>
              <a:rPr lang="hu-HU" sz="2000" dirty="0">
                <a:solidFill>
                  <a:srgbClr val="00B0F0"/>
                </a:solidFill>
                <a:latin typeface="Calibri" panose="020F0502020204030204" pitchFamily="34" charset="0"/>
                <a:cs typeface="Calibri" panose="020F0502020204030204" pitchFamily="34" charset="0"/>
              </a:rPr>
              <a:t/>
            </a:r>
            <a:br>
              <a:rPr lang="hu-HU" sz="2000" dirty="0">
                <a:solidFill>
                  <a:srgbClr val="00B0F0"/>
                </a:solidFill>
                <a:latin typeface="Calibri" panose="020F0502020204030204" pitchFamily="34" charset="0"/>
                <a:cs typeface="Calibri" panose="020F0502020204030204" pitchFamily="34" charset="0"/>
              </a:rPr>
            </a:br>
            <a:r>
              <a:rPr lang="hu-HU" sz="2000" dirty="0" smtClean="0">
                <a:solidFill>
                  <a:srgbClr val="00B0F0"/>
                </a:solidFill>
                <a:latin typeface="Calibri" panose="020F0502020204030204" pitchFamily="34" charset="0"/>
                <a:cs typeface="Calibri" panose="020F0502020204030204" pitchFamily="34" charset="0"/>
              </a:rPr>
              <a:t>Segítünk, hogy mindkét fél felkészült legyen a találkozásra, és hogy a munkahelyi beilleszkedés zökkenőmentes legyen. </a:t>
            </a:r>
            <a:br>
              <a:rPr lang="hu-HU" sz="2000" dirty="0" smtClean="0">
                <a:solidFill>
                  <a:srgbClr val="00B0F0"/>
                </a:solidFill>
                <a:latin typeface="Calibri" panose="020F0502020204030204" pitchFamily="34" charset="0"/>
                <a:cs typeface="Calibri" panose="020F0502020204030204" pitchFamily="34" charset="0"/>
              </a:rPr>
            </a:br>
            <a:r>
              <a:rPr lang="hu-HU" sz="2000" dirty="0" smtClean="0">
                <a:solidFill>
                  <a:srgbClr val="00B0F0"/>
                </a:solidFill>
                <a:latin typeface="Calibri" panose="020F0502020204030204" pitchFamily="34" charset="0"/>
                <a:cs typeface="Calibri" panose="020F0502020204030204" pitchFamily="34" charset="0"/>
              </a:rPr>
              <a:t/>
            </a:r>
            <a:br>
              <a:rPr lang="hu-HU" sz="2000" dirty="0" smtClean="0">
                <a:solidFill>
                  <a:srgbClr val="00B0F0"/>
                </a:solidFill>
                <a:latin typeface="Calibri" panose="020F0502020204030204" pitchFamily="34" charset="0"/>
                <a:cs typeface="Calibri" panose="020F0502020204030204" pitchFamily="34" charset="0"/>
              </a:rPr>
            </a:br>
            <a:r>
              <a:rPr lang="hu-HU" sz="2000" b="1" dirty="0" smtClean="0">
                <a:solidFill>
                  <a:srgbClr val="00B0F0"/>
                </a:solidFill>
                <a:latin typeface="Calibri" panose="020F0502020204030204" pitchFamily="34" charset="0"/>
                <a:cs typeface="Calibri" panose="020F0502020204030204" pitchFamily="34" charset="0"/>
              </a:rPr>
              <a:t/>
            </a:r>
            <a:br>
              <a:rPr lang="hu-HU" sz="2000" b="1" dirty="0" smtClean="0">
                <a:solidFill>
                  <a:srgbClr val="00B0F0"/>
                </a:solidFill>
                <a:latin typeface="Calibri" panose="020F0502020204030204" pitchFamily="34" charset="0"/>
                <a:cs typeface="Calibri" panose="020F0502020204030204" pitchFamily="34" charset="0"/>
              </a:rPr>
            </a:br>
            <a:endParaRPr lang="hu-HU" sz="2000" b="1" dirty="0" smtClean="0">
              <a:solidFill>
                <a:srgbClr val="00B0F0"/>
              </a:solidFill>
              <a:latin typeface="Calibri" panose="020F0502020204030204" pitchFamily="34" charset="0"/>
              <a:cs typeface="Calibri" panose="020F0502020204030204" pitchFamily="34" charset="0"/>
            </a:endParaRPr>
          </a:p>
        </p:txBody>
      </p:sp>
      <p:pic>
        <p:nvPicPr>
          <p:cNvPr id="4" name="Kép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88229"/>
            <a:ext cx="2074574" cy="1166948"/>
          </a:xfrm>
          <a:prstGeom prst="rect">
            <a:avLst/>
          </a:prstGeom>
        </p:spPr>
      </p:pic>
      <p:pic>
        <p:nvPicPr>
          <p:cNvPr id="3" name="Kép 2"/>
          <p:cNvPicPr>
            <a:picLocks noChangeAspect="1"/>
          </p:cNvPicPr>
          <p:nvPr/>
        </p:nvPicPr>
        <p:blipFill>
          <a:blip r:embed="rId6"/>
          <a:stretch>
            <a:fillRect/>
          </a:stretch>
        </p:blipFill>
        <p:spPr>
          <a:xfrm>
            <a:off x="5474245" y="2107475"/>
            <a:ext cx="6287483" cy="4194122"/>
          </a:xfrm>
          <a:prstGeom prst="rect">
            <a:avLst/>
          </a:prstGeom>
        </p:spPr>
      </p:pic>
    </p:spTree>
    <p:extLst>
      <p:ext uri="{BB962C8B-B14F-4D97-AF65-F5344CB8AC3E}">
        <p14:creationId xmlns:p14="http://schemas.microsoft.com/office/powerpoint/2010/main" val="2626776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4" name="Kép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918856"/>
            <a:ext cx="2306803" cy="1297577"/>
          </a:xfrm>
          <a:prstGeom prst="rect">
            <a:avLst/>
          </a:prstGeom>
        </p:spPr>
      </p:pic>
      <p:sp>
        <p:nvSpPr>
          <p:cNvPr id="2" name="Cím 1"/>
          <p:cNvSpPr>
            <a:spLocks noGrp="1"/>
          </p:cNvSpPr>
          <p:nvPr>
            <p:ph type="ctrTitle"/>
          </p:nvPr>
        </p:nvSpPr>
        <p:spPr>
          <a:xfrm>
            <a:off x="1676608" y="162756"/>
            <a:ext cx="3006603" cy="4963887"/>
          </a:xfrm>
        </p:spPr>
        <p:txBody>
          <a:bodyPr>
            <a:noAutofit/>
          </a:bodyPr>
          <a:lstStyle/>
          <a:p>
            <a:pPr algn="l"/>
            <a:r>
              <a:rPr lang="hu-HU" sz="2000" b="1" dirty="0" smtClean="0">
                <a:solidFill>
                  <a:srgbClr val="00B0F0"/>
                </a:solidFill>
                <a:latin typeface="Calibri" panose="020F0502020204030204" pitchFamily="34" charset="0"/>
                <a:cs typeface="Calibri" panose="020F0502020204030204" pitchFamily="34" charset="0"/>
              </a:rPr>
              <a:t/>
            </a:r>
            <a:br>
              <a:rPr lang="hu-HU" sz="2000" b="1" dirty="0" smtClean="0">
                <a:solidFill>
                  <a:srgbClr val="00B0F0"/>
                </a:solidFill>
                <a:latin typeface="Calibri" panose="020F0502020204030204" pitchFamily="34" charset="0"/>
                <a:cs typeface="Calibri" panose="020F0502020204030204" pitchFamily="34" charset="0"/>
              </a:rPr>
            </a:br>
            <a:r>
              <a:rPr lang="hu-HU" sz="2000" b="1" dirty="0" smtClean="0">
                <a:solidFill>
                  <a:srgbClr val="00B0F0"/>
                </a:solidFill>
                <a:latin typeface="Calibri" panose="020F0502020204030204" pitchFamily="34" charset="0"/>
                <a:cs typeface="Calibri" panose="020F0502020204030204" pitchFamily="34" charset="0"/>
              </a:rPr>
              <a:t/>
            </a:r>
            <a:br>
              <a:rPr lang="hu-HU" sz="2000" b="1" dirty="0" smtClean="0">
                <a:solidFill>
                  <a:srgbClr val="00B0F0"/>
                </a:solidFill>
                <a:latin typeface="Calibri" panose="020F0502020204030204" pitchFamily="34" charset="0"/>
                <a:cs typeface="Calibri" panose="020F0502020204030204" pitchFamily="34" charset="0"/>
              </a:rPr>
            </a:br>
            <a:r>
              <a:rPr lang="hu-HU" sz="2000" b="1" dirty="0" smtClean="0">
                <a:solidFill>
                  <a:srgbClr val="00B0F0"/>
                </a:solidFill>
                <a:latin typeface="Calibri" panose="020F0502020204030204" pitchFamily="34" charset="0"/>
                <a:cs typeface="Calibri" panose="020F0502020204030204" pitchFamily="34" charset="0"/>
              </a:rPr>
              <a:t>Az önálló életvitelt segítő programunk </a:t>
            </a:r>
            <a:r>
              <a:rPr lang="hu-HU" sz="2000" dirty="0" smtClean="0">
                <a:solidFill>
                  <a:srgbClr val="00B0F0"/>
                </a:solidFill>
                <a:latin typeface="Calibri" panose="020F0502020204030204" pitchFamily="34" charset="0"/>
                <a:cs typeface="Calibri" panose="020F0502020204030204" pitchFamily="34" charset="0"/>
              </a:rPr>
              <a:t>értelmi sérült és/vagy autista ügyfeleknek segít az önálló életre való felkészülésben, és egy minél önállóbb, ugyanakkor minden szükséges támogatást megadó, hosszú távú lakhatási forma megteremtésében. </a:t>
            </a:r>
            <a:br>
              <a:rPr lang="hu-HU" sz="2000" dirty="0" smtClean="0">
                <a:solidFill>
                  <a:srgbClr val="00B0F0"/>
                </a:solidFill>
                <a:latin typeface="Calibri" panose="020F0502020204030204" pitchFamily="34" charset="0"/>
                <a:cs typeface="Calibri" panose="020F0502020204030204" pitchFamily="34" charset="0"/>
              </a:rPr>
            </a:br>
            <a:r>
              <a:rPr lang="hu-HU" sz="2000" dirty="0">
                <a:solidFill>
                  <a:srgbClr val="00B0F0"/>
                </a:solidFill>
                <a:latin typeface="Calibri" panose="020F0502020204030204" pitchFamily="34" charset="0"/>
                <a:cs typeface="Calibri" panose="020F0502020204030204" pitchFamily="34" charset="0"/>
              </a:rPr>
              <a:t/>
            </a:r>
            <a:br>
              <a:rPr lang="hu-HU" sz="2000" dirty="0">
                <a:solidFill>
                  <a:srgbClr val="00B0F0"/>
                </a:solidFill>
                <a:latin typeface="Calibri" panose="020F0502020204030204" pitchFamily="34" charset="0"/>
                <a:cs typeface="Calibri" panose="020F0502020204030204" pitchFamily="34" charset="0"/>
              </a:rPr>
            </a:br>
            <a:r>
              <a:rPr lang="hu-HU" sz="2000" b="1" dirty="0" smtClean="0">
                <a:solidFill>
                  <a:srgbClr val="00B0F0"/>
                </a:solidFill>
                <a:latin typeface="Calibri" panose="020F0502020204030204" pitchFamily="34" charset="0"/>
                <a:cs typeface="Calibri" panose="020F0502020204030204" pitchFamily="34" charset="0"/>
              </a:rPr>
              <a:t/>
            </a:r>
            <a:br>
              <a:rPr lang="hu-HU" sz="2000" b="1" dirty="0" smtClean="0">
                <a:solidFill>
                  <a:srgbClr val="00B0F0"/>
                </a:solidFill>
                <a:latin typeface="Calibri" panose="020F0502020204030204" pitchFamily="34" charset="0"/>
                <a:cs typeface="Calibri" panose="020F0502020204030204" pitchFamily="34" charset="0"/>
              </a:rPr>
            </a:br>
            <a:endParaRPr lang="hu-HU" sz="2000" b="1" dirty="0" smtClean="0">
              <a:solidFill>
                <a:srgbClr val="00B0F0"/>
              </a:solidFill>
              <a:latin typeface="Calibri" panose="020F0502020204030204" pitchFamily="34" charset="0"/>
              <a:cs typeface="Calibri" panose="020F0502020204030204" pitchFamily="34" charset="0"/>
            </a:endParaRPr>
          </a:p>
        </p:txBody>
      </p:sp>
      <p:pic>
        <p:nvPicPr>
          <p:cNvPr id="3" name="Kép 2"/>
          <p:cNvPicPr>
            <a:picLocks noChangeAspect="1"/>
          </p:cNvPicPr>
          <p:nvPr/>
        </p:nvPicPr>
        <p:blipFill>
          <a:blip r:embed="rId6"/>
          <a:stretch>
            <a:fillRect/>
          </a:stretch>
        </p:blipFill>
        <p:spPr>
          <a:xfrm>
            <a:off x="5219700" y="2007325"/>
            <a:ext cx="6871064" cy="4580709"/>
          </a:xfrm>
          <a:prstGeom prst="rect">
            <a:avLst/>
          </a:prstGeom>
        </p:spPr>
      </p:pic>
    </p:spTree>
    <p:extLst>
      <p:ext uri="{BB962C8B-B14F-4D97-AF65-F5344CB8AC3E}">
        <p14:creationId xmlns:p14="http://schemas.microsoft.com/office/powerpoint/2010/main" val="3318511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2182950" y="219286"/>
            <a:ext cx="10009050" cy="708296"/>
          </a:xfrm>
        </p:spPr>
        <p:txBody>
          <a:bodyPr>
            <a:noAutofit/>
          </a:bodyPr>
          <a:lstStyle/>
          <a:p>
            <a:pPr algn="l"/>
            <a:r>
              <a:rPr lang="hu-HU" sz="3600" b="1" dirty="0" smtClean="0">
                <a:solidFill>
                  <a:srgbClr val="00B0F0"/>
                </a:solidFill>
                <a:latin typeface="Calibri" panose="020F0502020204030204" pitchFamily="34" charset="0"/>
                <a:cs typeface="Calibri" panose="020F0502020204030204" pitchFamily="34" charset="0"/>
              </a:rPr>
              <a:t>Miért van szükség Támogatott Lakhatásra? </a:t>
            </a:r>
            <a:endParaRPr lang="hu-HU" sz="3600" b="1" dirty="0">
              <a:solidFill>
                <a:srgbClr val="00B0F0"/>
              </a:solidFill>
              <a:latin typeface="Calibri" panose="020F0502020204030204" pitchFamily="34" charset="0"/>
              <a:cs typeface="Calibri" panose="020F0502020204030204" pitchFamily="34" charset="0"/>
            </a:endParaRPr>
          </a:p>
        </p:txBody>
      </p:sp>
      <p:pic>
        <p:nvPicPr>
          <p:cNvPr id="4" name="Kép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182950" cy="1227909"/>
          </a:xfrm>
          <a:prstGeom prst="rect">
            <a:avLst/>
          </a:prstGeom>
        </p:spPr>
      </p:pic>
      <p:sp>
        <p:nvSpPr>
          <p:cNvPr id="6" name="Szövegdoboz 5"/>
          <p:cNvSpPr txBox="1"/>
          <p:nvPr/>
        </p:nvSpPr>
        <p:spPr>
          <a:xfrm>
            <a:off x="2360141" y="1759540"/>
            <a:ext cx="4102444" cy="3354765"/>
          </a:xfrm>
          <a:prstGeom prst="rect">
            <a:avLst/>
          </a:prstGeom>
          <a:noFill/>
        </p:spPr>
        <p:txBody>
          <a:bodyPr wrap="square" rtlCol="0">
            <a:spAutoFit/>
          </a:bodyPr>
          <a:lstStyle/>
          <a:p>
            <a:endParaRPr lang="hu-HU" sz="1600" b="1" dirty="0">
              <a:solidFill>
                <a:srgbClr val="0070C0"/>
              </a:solidFill>
            </a:endParaRPr>
          </a:p>
          <a:p>
            <a:endParaRPr lang="hu-HU" sz="1600" b="1" dirty="0" smtClean="0">
              <a:solidFill>
                <a:srgbClr val="0070C0"/>
              </a:solidFill>
            </a:endParaRPr>
          </a:p>
          <a:p>
            <a:r>
              <a:rPr lang="hu-HU" sz="2000" b="1" dirty="0" smtClean="0">
                <a:solidFill>
                  <a:srgbClr val="FF0000"/>
                </a:solidFill>
              </a:rPr>
              <a:t>Mi lesz a gyermekemmel, ha már nem tudok gondoskodni róla?</a:t>
            </a:r>
          </a:p>
          <a:p>
            <a:endParaRPr lang="hu-HU" sz="2000" b="1" dirty="0">
              <a:solidFill>
                <a:srgbClr val="0070C0"/>
              </a:solidFill>
            </a:endParaRPr>
          </a:p>
          <a:p>
            <a:endParaRPr lang="hu-HU" sz="2000" b="1" dirty="0" smtClean="0">
              <a:solidFill>
                <a:srgbClr val="0070C0"/>
              </a:solidFill>
            </a:endParaRPr>
          </a:p>
          <a:p>
            <a:endParaRPr lang="hu-HU" sz="2000" b="1" dirty="0" smtClean="0">
              <a:solidFill>
                <a:srgbClr val="0070C0"/>
              </a:solidFill>
            </a:endParaRPr>
          </a:p>
          <a:p>
            <a:r>
              <a:rPr lang="hu-HU" sz="2000" b="1" dirty="0" smtClean="0">
                <a:solidFill>
                  <a:srgbClr val="0070C0"/>
                </a:solidFill>
              </a:rPr>
              <a:t>Erre a kérdésre lehet válasz a kis létszámú, személyre szabott, </a:t>
            </a:r>
            <a:r>
              <a:rPr lang="hu-HU" sz="2000" b="1" dirty="0">
                <a:solidFill>
                  <a:srgbClr val="0070C0"/>
                </a:solidFill>
              </a:rPr>
              <a:t>T</a:t>
            </a:r>
            <a:r>
              <a:rPr lang="hu-HU" sz="2000" b="1" dirty="0" smtClean="0">
                <a:solidFill>
                  <a:srgbClr val="0070C0"/>
                </a:solidFill>
              </a:rPr>
              <a:t>ámogatott Lakhatás</a:t>
            </a:r>
            <a:endParaRPr lang="hu-HU" sz="2000" dirty="0" smtClean="0">
              <a:solidFill>
                <a:srgbClr val="0070C0"/>
              </a:solidFill>
            </a:endParaRPr>
          </a:p>
        </p:txBody>
      </p:sp>
      <p:pic>
        <p:nvPicPr>
          <p:cNvPr id="8" name="Kép 7"/>
          <p:cNvPicPr>
            <a:picLocks noChangeAspect="1"/>
          </p:cNvPicPr>
          <p:nvPr/>
        </p:nvPicPr>
        <p:blipFill>
          <a:blip r:embed="rId6"/>
          <a:stretch>
            <a:fillRect/>
          </a:stretch>
        </p:blipFill>
        <p:spPr>
          <a:xfrm>
            <a:off x="6869723" y="1762884"/>
            <a:ext cx="5322277" cy="3634117"/>
          </a:xfrm>
          <a:prstGeom prst="rect">
            <a:avLst/>
          </a:prstGeom>
        </p:spPr>
      </p:pic>
    </p:spTree>
    <p:extLst>
      <p:ext uri="{BB962C8B-B14F-4D97-AF65-F5344CB8AC3E}">
        <p14:creationId xmlns:p14="http://schemas.microsoft.com/office/powerpoint/2010/main" val="3480296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extLst>
              <a:ext uri="{BEBA8EAE-BF5A-486C-A8C5-ECC9F3942E4B}">
                <a14:imgProps xmlns:a14="http://schemas.microsoft.com/office/drawing/2010/main">
                  <a14:imgLayer r:embed="rId5">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1619794" y="398078"/>
            <a:ext cx="10332720" cy="1249779"/>
          </a:xfrm>
        </p:spPr>
        <p:txBody>
          <a:bodyPr>
            <a:noAutofit/>
          </a:bodyPr>
          <a:lstStyle/>
          <a:p>
            <a:pPr algn="l"/>
            <a:r>
              <a:rPr lang="hu-HU" sz="2400" b="1" dirty="0" smtClean="0">
                <a:solidFill>
                  <a:srgbClr val="00B0F0"/>
                </a:solidFill>
                <a:latin typeface="Calibri" panose="020F0502020204030204" pitchFamily="34" charset="0"/>
                <a:cs typeface="Calibri" panose="020F0502020204030204" pitchFamily="34" charset="0"/>
              </a:rPr>
              <a:t>A videóban ügyfeleink maguk mondják el, hogyan képzelik el a jövőjüket, és milyen támogatásra lenne szükségük ahhoz, hogy a lehető legönállóbban tudjanak élni. </a:t>
            </a:r>
            <a:endParaRPr lang="hu-HU" sz="2400" b="1" dirty="0">
              <a:solidFill>
                <a:srgbClr val="00B0F0"/>
              </a:solidFill>
              <a:latin typeface="Calibri" panose="020F0502020204030204" pitchFamily="34" charset="0"/>
              <a:cs typeface="Calibri" panose="020F0502020204030204" pitchFamily="34" charset="0"/>
            </a:endParaRPr>
          </a:p>
        </p:txBody>
      </p:sp>
      <p:pic>
        <p:nvPicPr>
          <p:cNvPr id="4" name="Kép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500845"/>
            <a:ext cx="2719646" cy="1529801"/>
          </a:xfrm>
          <a:prstGeom prst="rect">
            <a:avLst/>
          </a:prstGeom>
        </p:spPr>
      </p:pic>
      <p:sp>
        <p:nvSpPr>
          <p:cNvPr id="3" name="Téglalap 2"/>
          <p:cNvSpPr/>
          <p:nvPr/>
        </p:nvSpPr>
        <p:spPr>
          <a:xfrm>
            <a:off x="4107525" y="1278525"/>
            <a:ext cx="5230984" cy="369332"/>
          </a:xfrm>
          <a:prstGeom prst="rect">
            <a:avLst/>
          </a:prstGeom>
        </p:spPr>
        <p:txBody>
          <a:bodyPr wrap="none">
            <a:spAutoFit/>
          </a:bodyPr>
          <a:lstStyle/>
          <a:p>
            <a:r>
              <a:rPr lang="hu-HU" dirty="0"/>
              <a:t>https://www.youtube.com/watch?v=8EpEBiHLIG4</a:t>
            </a:r>
          </a:p>
        </p:txBody>
      </p:sp>
      <p:pic>
        <p:nvPicPr>
          <p:cNvPr id="8" name="8EpEBiHLIG4"/>
          <p:cNvPicPr>
            <a:picLocks noRot="1" noChangeAspect="1"/>
          </p:cNvPicPr>
          <p:nvPr>
            <a:videoFile r:link="rId1"/>
          </p:nvPr>
        </p:nvPicPr>
        <p:blipFill>
          <a:blip r:embed="rId7"/>
          <a:stretch>
            <a:fillRect/>
          </a:stretch>
        </p:blipFill>
        <p:spPr>
          <a:xfrm>
            <a:off x="2978331" y="2062844"/>
            <a:ext cx="7672252" cy="4315642"/>
          </a:xfrm>
          <a:prstGeom prst="rect">
            <a:avLst/>
          </a:prstGeom>
        </p:spPr>
      </p:pic>
    </p:spTree>
    <p:extLst>
      <p:ext uri="{BB962C8B-B14F-4D97-AF65-F5344CB8AC3E}">
        <p14:creationId xmlns:p14="http://schemas.microsoft.com/office/powerpoint/2010/main" val="3076256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1112108" y="345441"/>
            <a:ext cx="10734452" cy="1274354"/>
          </a:xfrm>
        </p:spPr>
        <p:txBody>
          <a:bodyPr>
            <a:noAutofit/>
          </a:bodyPr>
          <a:lstStyle/>
          <a:p>
            <a:r>
              <a:rPr lang="hu-HU" sz="3600" b="1" spc="500" dirty="0" smtClean="0">
                <a:solidFill>
                  <a:srgbClr val="00B0F0"/>
                </a:solidFill>
                <a:latin typeface="Calibri" panose="020F0502020204030204" pitchFamily="34" charset="0"/>
                <a:cs typeface="Calibri" panose="020F0502020204030204" pitchFamily="34" charset="0"/>
              </a:rPr>
              <a:t>Elsőként Magyarországon! </a:t>
            </a:r>
            <a:br>
              <a:rPr lang="hu-HU" sz="3600" b="1" spc="500" dirty="0" smtClean="0">
                <a:solidFill>
                  <a:srgbClr val="00B0F0"/>
                </a:solidFill>
                <a:latin typeface="Calibri" panose="020F0502020204030204" pitchFamily="34" charset="0"/>
                <a:cs typeface="Calibri" panose="020F0502020204030204" pitchFamily="34" charset="0"/>
              </a:rPr>
            </a:br>
            <a:r>
              <a:rPr lang="hu-HU" sz="3600" b="1" spc="500" dirty="0" smtClean="0">
                <a:solidFill>
                  <a:srgbClr val="00B0F0"/>
                </a:solidFill>
                <a:latin typeface="Calibri" panose="020F0502020204030204" pitchFamily="34" charset="0"/>
                <a:cs typeface="Calibri" panose="020F0502020204030204" pitchFamily="34" charset="0"/>
              </a:rPr>
              <a:t>Tréninglakás</a:t>
            </a:r>
            <a:endParaRPr lang="hu-HU" sz="3600" b="1" spc="500" dirty="0">
              <a:solidFill>
                <a:srgbClr val="00B0F0"/>
              </a:solidFill>
              <a:latin typeface="Calibri" panose="020F0502020204030204" pitchFamily="34" charset="0"/>
              <a:cs typeface="Calibri" panose="020F0502020204030204" pitchFamily="34" charset="0"/>
            </a:endParaRPr>
          </a:p>
        </p:txBody>
      </p:sp>
      <p:pic>
        <p:nvPicPr>
          <p:cNvPr id="4" name="Kép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610973"/>
            <a:ext cx="2521293" cy="1418227"/>
          </a:xfrm>
          <a:prstGeom prst="rect">
            <a:avLst/>
          </a:prstGeom>
        </p:spPr>
      </p:pic>
      <p:sp>
        <p:nvSpPr>
          <p:cNvPr id="3" name="Szövegdoboz 2"/>
          <p:cNvSpPr txBox="1"/>
          <p:nvPr/>
        </p:nvSpPr>
        <p:spPr>
          <a:xfrm>
            <a:off x="1853475" y="1715589"/>
            <a:ext cx="3598092" cy="4247317"/>
          </a:xfrm>
          <a:prstGeom prst="rect">
            <a:avLst/>
          </a:prstGeom>
          <a:noFill/>
        </p:spPr>
        <p:txBody>
          <a:bodyPr wrap="square" rtlCol="0">
            <a:spAutoFit/>
          </a:bodyPr>
          <a:lstStyle/>
          <a:p>
            <a:r>
              <a:rPr lang="hu-HU" dirty="0" smtClean="0">
                <a:solidFill>
                  <a:schemeClr val="accent5"/>
                </a:solidFill>
              </a:rPr>
              <a:t>Értelmi sérült és autista fiatalok felkészítése a lehetőség szerinti minél önállóbb életre – ehhez egy </a:t>
            </a:r>
            <a:r>
              <a:rPr lang="hu-HU" b="1" dirty="0" smtClean="0">
                <a:solidFill>
                  <a:schemeClr val="accent5"/>
                </a:solidFill>
              </a:rPr>
              <a:t>tréninglakás</a:t>
            </a:r>
            <a:r>
              <a:rPr lang="hu-HU" dirty="0" smtClean="0">
                <a:solidFill>
                  <a:schemeClr val="accent5"/>
                </a:solidFill>
              </a:rPr>
              <a:t> kialakítása, ahol egyenként (esetleg párosával) gyakorolhatják az önálló életet egy 3-4 hónapos időszakban. </a:t>
            </a:r>
          </a:p>
          <a:p>
            <a:r>
              <a:rPr lang="hu-HU" dirty="0" smtClean="0">
                <a:solidFill>
                  <a:schemeClr val="accent5"/>
                </a:solidFill>
              </a:rPr>
              <a:t>A „gyakornokok” 3-4 havonta váltják egymást az ingatlanban, így egy ingatlan az évek során 2-2 fiatalnak (párok esetén 3-4 fiatalnak) adna lehetőséget az önálló életre való felkészülésre.</a:t>
            </a:r>
          </a:p>
          <a:p>
            <a:endParaRPr lang="hu-HU" dirty="0" smtClean="0"/>
          </a:p>
        </p:txBody>
      </p:sp>
      <p:pic>
        <p:nvPicPr>
          <p:cNvPr id="6" name="Kép 5"/>
          <p:cNvPicPr>
            <a:picLocks noChangeAspect="1"/>
          </p:cNvPicPr>
          <p:nvPr/>
        </p:nvPicPr>
        <p:blipFill>
          <a:blip r:embed="rId6"/>
          <a:stretch>
            <a:fillRect/>
          </a:stretch>
        </p:blipFill>
        <p:spPr>
          <a:xfrm>
            <a:off x="5655753" y="1619795"/>
            <a:ext cx="6252149" cy="4168913"/>
          </a:xfrm>
          <a:prstGeom prst="rect">
            <a:avLst/>
          </a:prstGeom>
        </p:spPr>
      </p:pic>
    </p:spTree>
    <p:extLst>
      <p:ext uri="{BB962C8B-B14F-4D97-AF65-F5344CB8AC3E}">
        <p14:creationId xmlns:p14="http://schemas.microsoft.com/office/powerpoint/2010/main" val="1063111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1513840" y="345440"/>
            <a:ext cx="10332720" cy="911859"/>
          </a:xfrm>
        </p:spPr>
        <p:txBody>
          <a:bodyPr>
            <a:noAutofit/>
          </a:bodyPr>
          <a:lstStyle/>
          <a:p>
            <a:r>
              <a:rPr lang="hu-HU" sz="3600" b="1" spc="500" dirty="0" smtClean="0">
                <a:solidFill>
                  <a:srgbClr val="00B0F0"/>
                </a:solidFill>
                <a:latin typeface="Calibri" panose="020F0502020204030204" pitchFamily="34" charset="0"/>
                <a:cs typeface="Calibri" panose="020F0502020204030204" pitchFamily="34" charset="0"/>
              </a:rPr>
              <a:t>Támogatott Lakhatás</a:t>
            </a:r>
            <a:br>
              <a:rPr lang="hu-HU" sz="3600" b="1" spc="500" dirty="0" smtClean="0">
                <a:solidFill>
                  <a:srgbClr val="00B0F0"/>
                </a:solidFill>
                <a:latin typeface="Calibri" panose="020F0502020204030204" pitchFamily="34" charset="0"/>
                <a:cs typeface="Calibri" panose="020F0502020204030204" pitchFamily="34" charset="0"/>
              </a:rPr>
            </a:br>
            <a:r>
              <a:rPr lang="hu-HU" sz="3600" b="1" spc="500" dirty="0" smtClean="0">
                <a:solidFill>
                  <a:srgbClr val="00B0F0"/>
                </a:solidFill>
                <a:latin typeface="Calibri" panose="020F0502020204030204" pitchFamily="34" charset="0"/>
                <a:cs typeface="Calibri" panose="020F0502020204030204" pitchFamily="34" charset="0"/>
              </a:rPr>
              <a:t>- az életre szóló megoldás-</a:t>
            </a:r>
            <a:endParaRPr lang="hu-HU" sz="3600" b="1" spc="500" dirty="0">
              <a:solidFill>
                <a:srgbClr val="00B0F0"/>
              </a:solidFill>
              <a:latin typeface="Calibri" panose="020F0502020204030204" pitchFamily="34" charset="0"/>
              <a:cs typeface="Calibri" panose="020F0502020204030204" pitchFamily="34" charset="0"/>
            </a:endParaRPr>
          </a:p>
        </p:txBody>
      </p:sp>
      <p:pic>
        <p:nvPicPr>
          <p:cNvPr id="4" name="Kép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610973"/>
            <a:ext cx="2521293" cy="1418227"/>
          </a:xfrm>
          <a:prstGeom prst="rect">
            <a:avLst/>
          </a:prstGeom>
        </p:spPr>
      </p:pic>
      <p:sp>
        <p:nvSpPr>
          <p:cNvPr id="3" name="Szövegdoboz 2"/>
          <p:cNvSpPr txBox="1"/>
          <p:nvPr/>
        </p:nvSpPr>
        <p:spPr>
          <a:xfrm>
            <a:off x="2299063" y="5029200"/>
            <a:ext cx="8975797" cy="1754326"/>
          </a:xfrm>
          <a:prstGeom prst="rect">
            <a:avLst/>
          </a:prstGeom>
          <a:noFill/>
        </p:spPr>
        <p:txBody>
          <a:bodyPr wrap="square" rtlCol="0">
            <a:spAutoFit/>
          </a:bodyPr>
          <a:lstStyle/>
          <a:p>
            <a:r>
              <a:rPr lang="hu-HU" dirty="0" smtClean="0">
                <a:solidFill>
                  <a:schemeClr val="accent5"/>
                </a:solidFill>
              </a:rPr>
              <a:t>Egy </a:t>
            </a:r>
            <a:r>
              <a:rPr lang="hu-HU" b="1" dirty="0" smtClean="0">
                <a:solidFill>
                  <a:schemeClr val="accent5"/>
                </a:solidFill>
              </a:rPr>
              <a:t>Támogatott Lakhatási helyszín (lakás, ház) kialakítása</a:t>
            </a:r>
            <a:r>
              <a:rPr lang="hu-HU" dirty="0" smtClean="0">
                <a:solidFill>
                  <a:schemeClr val="accent5"/>
                </a:solidFill>
              </a:rPr>
              <a:t>, ahol értelmi sérült és/vagy autista fiatalok hosszú távon lakhatnak együtt – 2-12 fő / lakás -, és megkapják a Salva Vita Alapítványtól mindazt az életviteli segítséget, amire feltétlenül szükségük van (pl. hivatalos ügyek, egészségügy, pénzügyek/pénzkezelés, főzés, bevásárlás terén)</a:t>
            </a:r>
            <a:endParaRPr lang="hu-HU" dirty="0">
              <a:solidFill>
                <a:schemeClr val="accent5"/>
              </a:solidFill>
            </a:endParaRPr>
          </a:p>
          <a:p>
            <a:endParaRPr lang="hu-HU" dirty="0"/>
          </a:p>
        </p:txBody>
      </p:sp>
      <p:pic>
        <p:nvPicPr>
          <p:cNvPr id="7" name="Kép 6"/>
          <p:cNvPicPr>
            <a:picLocks noChangeAspect="1"/>
          </p:cNvPicPr>
          <p:nvPr/>
        </p:nvPicPr>
        <p:blipFill>
          <a:blip r:embed="rId6"/>
          <a:stretch>
            <a:fillRect/>
          </a:stretch>
        </p:blipFill>
        <p:spPr>
          <a:xfrm>
            <a:off x="2704717" y="1494291"/>
            <a:ext cx="7741920" cy="3297917"/>
          </a:xfrm>
          <a:prstGeom prst="rect">
            <a:avLst/>
          </a:prstGeom>
        </p:spPr>
      </p:pic>
    </p:spTree>
    <p:extLst>
      <p:ext uri="{BB962C8B-B14F-4D97-AF65-F5344CB8AC3E}">
        <p14:creationId xmlns:p14="http://schemas.microsoft.com/office/powerpoint/2010/main" val="2544085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blip>
          <a:srcRect/>
          <a:stretch>
            <a:fillRect/>
          </a:stretch>
        </a:blip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1513840" y="345441"/>
            <a:ext cx="10332720" cy="708296"/>
          </a:xfrm>
        </p:spPr>
        <p:txBody>
          <a:bodyPr>
            <a:noAutofit/>
          </a:bodyPr>
          <a:lstStyle/>
          <a:p>
            <a:pPr algn="l"/>
            <a:r>
              <a:rPr lang="hu-HU" sz="3600" b="1" dirty="0" smtClean="0">
                <a:solidFill>
                  <a:srgbClr val="00B0F0"/>
                </a:solidFill>
                <a:latin typeface="Calibri" panose="020F0502020204030204" pitchFamily="34" charset="0"/>
                <a:cs typeface="Calibri" panose="020F0502020204030204" pitchFamily="34" charset="0"/>
              </a:rPr>
              <a:t>Kell egy hely</a:t>
            </a:r>
            <a:endParaRPr lang="hu-HU" sz="3600" b="1" dirty="0">
              <a:solidFill>
                <a:srgbClr val="00B0F0"/>
              </a:solidFill>
              <a:latin typeface="Calibri" panose="020F0502020204030204" pitchFamily="34" charset="0"/>
              <a:cs typeface="Calibri" panose="020F0502020204030204" pitchFamily="34" charset="0"/>
            </a:endParaRPr>
          </a:p>
        </p:txBody>
      </p:sp>
      <p:pic>
        <p:nvPicPr>
          <p:cNvPr id="4" name="Kép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10973"/>
            <a:ext cx="2521293" cy="1418227"/>
          </a:xfrm>
          <a:prstGeom prst="rect">
            <a:avLst/>
          </a:prstGeom>
        </p:spPr>
      </p:pic>
      <p:sp>
        <p:nvSpPr>
          <p:cNvPr id="6" name="Szövegdoboz 5"/>
          <p:cNvSpPr txBox="1"/>
          <p:nvPr/>
        </p:nvSpPr>
        <p:spPr>
          <a:xfrm>
            <a:off x="2177143" y="4297888"/>
            <a:ext cx="880436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srgbClr val="0070C0"/>
                </a:solidFill>
                <a:effectLst/>
                <a:uLnTx/>
                <a:uFillTx/>
                <a:latin typeface="Arial" panose="020B0604020202020204"/>
                <a:ea typeface="+mn-ea"/>
                <a:cs typeface="+mn-cs"/>
              </a:rPr>
              <a:t>Jelenleg </a:t>
            </a:r>
            <a:r>
              <a:rPr kumimoji="0" lang="hu-HU" sz="1800" b="1" i="0" u="none" strike="noStrike" kern="1200" cap="none" spc="0" normalizeH="0" baseline="0" noProof="0" dirty="0" smtClean="0">
                <a:ln>
                  <a:noFill/>
                </a:ln>
                <a:solidFill>
                  <a:srgbClr val="0070C0"/>
                </a:solidFill>
                <a:effectLst/>
                <a:uLnTx/>
                <a:uFillTx/>
                <a:latin typeface="Arial" panose="020B0604020202020204"/>
                <a:ea typeface="+mn-ea"/>
                <a:cs typeface="+mn-cs"/>
              </a:rPr>
              <a:t>ingatlan(oka)t keresünk a Támogatott Lakhatás szolgáltatás elindításához</a:t>
            </a:r>
            <a:r>
              <a:rPr kumimoji="0" lang="hu-HU" sz="1800" b="0" i="0" u="none" strike="noStrike" kern="1200" cap="none" spc="0" normalizeH="0" baseline="0" noProof="0" dirty="0" smtClean="0">
                <a:ln>
                  <a:noFill/>
                </a:ln>
                <a:solidFill>
                  <a:srgbClr val="0070C0"/>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srgbClr val="0070C0"/>
                </a:solidFill>
                <a:effectLst/>
                <a:uLnTx/>
                <a:uFillTx/>
                <a:latin typeface="Arial" panose="020B0604020202020204"/>
                <a:ea typeface="+mn-ea"/>
                <a:cs typeface="+mn-cs"/>
              </a:rPr>
              <a:t>A Támogatott Lakhatás szolgáltatás működtetéséhez az állam is hozzájárul fejkvóta formájában, és maguk a lakók /szülők is fizetnek térítési díjat.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srgbClr val="0070C0"/>
                </a:solidFill>
                <a:effectLst/>
                <a:uLnTx/>
                <a:uFillTx/>
                <a:latin typeface="Arial" panose="020B0604020202020204"/>
                <a:ea typeface="+mn-ea"/>
                <a:cs typeface="+mn-cs"/>
              </a:rPr>
              <a:t>Ugyanakkor </a:t>
            </a:r>
            <a:r>
              <a:rPr kumimoji="0" lang="hu-HU" sz="1800" b="1" i="0" u="none" strike="noStrike" kern="1200" cap="none" spc="0" normalizeH="0" baseline="0" noProof="0" dirty="0" smtClean="0">
                <a:ln>
                  <a:noFill/>
                </a:ln>
                <a:solidFill>
                  <a:srgbClr val="0070C0"/>
                </a:solidFill>
                <a:effectLst/>
                <a:uLnTx/>
                <a:uFillTx/>
                <a:latin typeface="Arial" panose="020B0604020202020204"/>
                <a:ea typeface="+mn-ea"/>
                <a:cs typeface="+mn-cs"/>
              </a:rPr>
              <a:t>a szükséges beruházásra /ingatlanra nincsen támogatás</a:t>
            </a:r>
            <a:r>
              <a:rPr kumimoji="0" lang="hu-HU" sz="1800" b="0" i="0" u="none" strike="noStrike" kern="1200" cap="none" spc="0" normalizeH="0" baseline="0" noProof="0" dirty="0" smtClean="0">
                <a:ln>
                  <a:noFill/>
                </a:ln>
                <a:solidFill>
                  <a:srgbClr val="0070C0"/>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srgbClr val="0070C0"/>
                </a:solidFill>
                <a:effectLst/>
                <a:uLnTx/>
                <a:uFillTx/>
                <a:latin typeface="Arial" panose="020B0604020202020204"/>
                <a:ea typeface="+mn-ea"/>
                <a:cs typeface="+mn-cs"/>
              </a:rPr>
              <a:t>Itt önkormányzati ill. lakásügynökségi együttműködést keresünk. </a:t>
            </a:r>
          </a:p>
        </p:txBody>
      </p:sp>
      <p:pic>
        <p:nvPicPr>
          <p:cNvPr id="5" name="Kép 4"/>
          <p:cNvPicPr>
            <a:picLocks noChangeAspect="1"/>
          </p:cNvPicPr>
          <p:nvPr/>
        </p:nvPicPr>
        <p:blipFill>
          <a:blip r:embed="rId5"/>
          <a:stretch>
            <a:fillRect/>
          </a:stretch>
        </p:blipFill>
        <p:spPr>
          <a:xfrm>
            <a:off x="3056709" y="1358587"/>
            <a:ext cx="6632667" cy="2663512"/>
          </a:xfrm>
          <a:prstGeom prst="rect">
            <a:avLst/>
          </a:prstGeom>
        </p:spPr>
      </p:pic>
    </p:spTree>
    <p:extLst>
      <p:ext uri="{BB962C8B-B14F-4D97-AF65-F5344CB8AC3E}">
        <p14:creationId xmlns:p14="http://schemas.microsoft.com/office/powerpoint/2010/main" val="3681236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téma">
  <a:themeElements>
    <a:clrScheme name="5. egyéni séma">
      <a:dk1>
        <a:sysClr val="windowText" lastClr="000000"/>
      </a:dk1>
      <a:lt1>
        <a:sysClr val="window" lastClr="FFFFFF"/>
      </a:lt1>
      <a:dk2>
        <a:srgbClr val="8CCE19"/>
      </a:dk2>
      <a:lt2>
        <a:srgbClr val="8CCEFF"/>
      </a:lt2>
      <a:accent1>
        <a:srgbClr val="F7B255"/>
      </a:accent1>
      <a:accent2>
        <a:srgbClr val="5DADC7"/>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772</TotalTime>
  <Words>750</Words>
  <Application>Microsoft Office PowerPoint</Application>
  <PresentationFormat>Szélesvásznú</PresentationFormat>
  <Paragraphs>84</Paragraphs>
  <Slides>11</Slides>
  <Notes>9</Notes>
  <HiddenSlides>0</HiddenSlides>
  <MMClips>1</MMClips>
  <ScaleCrop>false</ScaleCrop>
  <HeadingPairs>
    <vt:vector size="6" baseType="variant">
      <vt:variant>
        <vt:lpstr>Használt betűtípusok</vt:lpstr>
      </vt:variant>
      <vt:variant>
        <vt:i4>2</vt:i4>
      </vt:variant>
      <vt:variant>
        <vt:lpstr>Téma</vt:lpstr>
      </vt:variant>
      <vt:variant>
        <vt:i4>1</vt:i4>
      </vt:variant>
      <vt:variant>
        <vt:lpstr>Diacímek</vt:lpstr>
      </vt:variant>
      <vt:variant>
        <vt:i4>11</vt:i4>
      </vt:variant>
    </vt:vector>
  </HeadingPairs>
  <TitlesOfParts>
    <vt:vector size="14" baseType="lpstr">
      <vt:lpstr>Arial</vt:lpstr>
      <vt:lpstr>Calibri</vt:lpstr>
      <vt:lpstr>Office-téma</vt:lpstr>
      <vt:lpstr>Önálló életvitel program értelmi sérült és autista fiataloknak</vt:lpstr>
      <vt:lpstr>A Salva Vita Alapítvány 1993 óta támogatja a fogyatékkal élő embereket a munkavállalásban és az önálló életvitel megteremtésében.   Mindenféle fogyatékkal vagy egészség károsodással élő embernek segítünk, de kiemelt célcsoportunk az értelmileg akadályozott és az autista emberek, mert ők nagyon nehezen tudják képviselni a saját érdekeiket.   </vt:lpstr>
      <vt:lpstr>  Munkaerő-piaci programjaink részben a fogyatékkal élő emberekre, részben az őket foglalkoztató cégekre fókuszálnak.   Segítünk, hogy mindkét fél felkészült legyen a találkozásra, és hogy a munkahelyi beilleszkedés zökkenőmentes legyen.    </vt:lpstr>
      <vt:lpstr>  Az önálló életvitelt segítő programunk értelmi sérült és/vagy autista ügyfeleknek segít az önálló életre való felkészülésben, és egy minél önállóbb, ugyanakkor minden szükséges támogatást megadó, hosszú távú lakhatási forma megteremtésében.    </vt:lpstr>
      <vt:lpstr>Miért van szükség Támogatott Lakhatásra? </vt:lpstr>
      <vt:lpstr>A videóban ügyfeleink maguk mondják el, hogyan képzelik el a jövőjüket, és milyen támogatásra lenne szükségük ahhoz, hogy a lehető legönállóbban tudjanak élni. </vt:lpstr>
      <vt:lpstr>Elsőként Magyarországon!  Tréninglakás</vt:lpstr>
      <vt:lpstr>Támogatott Lakhatás - az életre szóló megoldás-</vt:lpstr>
      <vt:lpstr>Kell egy hely</vt:lpstr>
      <vt:lpstr>Ahol most tartunk…      Ahova szeretnénk eljutni…       5 év múlva</vt:lpstr>
      <vt:lpstr>Együtt. Működünk.</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Verasztó Edit</dc:creator>
  <cp:lastModifiedBy>Erika</cp:lastModifiedBy>
  <cp:revision>114</cp:revision>
  <dcterms:created xsi:type="dcterms:W3CDTF">2016-10-11T05:24:52Z</dcterms:created>
  <dcterms:modified xsi:type="dcterms:W3CDTF">2022-04-11T09:15:01Z</dcterms:modified>
</cp:coreProperties>
</file>