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9" r:id="rId3"/>
    <p:sldId id="288" r:id="rId4"/>
    <p:sldId id="294" r:id="rId5"/>
    <p:sldId id="295" r:id="rId6"/>
    <p:sldId id="299" r:id="rId7"/>
    <p:sldId id="304" r:id="rId8"/>
    <p:sldId id="301" r:id="rId9"/>
    <p:sldId id="302" r:id="rId10"/>
    <p:sldId id="303" r:id="rId11"/>
    <p:sldId id="305" r:id="rId12"/>
    <p:sldId id="306" r:id="rId13"/>
    <p:sldId id="307" r:id="rId14"/>
    <p:sldId id="308" r:id="rId15"/>
    <p:sldId id="318" r:id="rId16"/>
    <p:sldId id="309" r:id="rId17"/>
    <p:sldId id="310" r:id="rId18"/>
    <p:sldId id="313" r:id="rId19"/>
    <p:sldId id="314" r:id="rId20"/>
    <p:sldId id="315" r:id="rId21"/>
    <p:sldId id="311" r:id="rId22"/>
    <p:sldId id="320" r:id="rId23"/>
    <p:sldId id="322" r:id="rId24"/>
    <p:sldId id="312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6625" autoAdjust="0"/>
  </p:normalViewPr>
  <p:slideViewPr>
    <p:cSldViewPr>
      <p:cViewPr>
        <p:scale>
          <a:sx n="76" d="100"/>
          <a:sy n="76" d="100"/>
        </p:scale>
        <p:origin x="-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400" b="1" u="none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kérelmek benyújtása: </a:t>
          </a:r>
          <a:r>
            <a:rPr lang="hu-HU" altLang="hu-HU" sz="14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2017. január 6. - 2019. január 7.</a:t>
          </a:r>
          <a:endParaRPr lang="hu-HU" sz="1400" b="0" u="none" dirty="0">
            <a:solidFill>
              <a:schemeClr val="tx1"/>
            </a:solidFill>
            <a:latin typeface="Franklin Gothic Medium (Szövegtörzs)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defTabSz="711200">
            <a:lnSpc>
              <a:spcPct val="90000"/>
            </a:lnSpc>
            <a:spcAft>
              <a:spcPts val="0"/>
            </a:spcAft>
            <a:tabLst>
              <a:tab pos="252000" algn="l"/>
            </a:tabLst>
          </a:pP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sz="1400" b="1" dirty="0" smtClean="0">
              <a:solidFill>
                <a:schemeClr val="tx1"/>
              </a:solidFill>
              <a:latin typeface="Franklin Gothic Medium (Szövegtörzs)"/>
            </a:rPr>
            <a:t>Kötelezően benyújtandó </a:t>
          </a:r>
          <a:r>
            <a:rPr lang="hu-HU" sz="1400" b="0" dirty="0" smtClean="0">
              <a:solidFill>
                <a:schemeClr val="tx1"/>
              </a:solidFill>
              <a:latin typeface="Franklin Gothic Medium (Szövegtörzs)"/>
            </a:rPr>
            <a:t>három,  </a:t>
          </a:r>
          <a:r>
            <a:rPr lang="hu-HU" sz="1400" b="1" dirty="0" smtClean="0">
              <a:latin typeface="Franklin Gothic Medium (Szövegtörzs)"/>
            </a:rPr>
            <a:t>azonos műszaki paraméterekkel </a:t>
          </a:r>
          <a:r>
            <a:rPr lang="hu-HU" sz="1400" b="0" dirty="0" smtClean="0">
              <a:latin typeface="Franklin Gothic Medium (Szövegtörzs)"/>
            </a:rPr>
            <a:t>rendelkező gépre vonatkozó, magyar nyelvű árajánlat.</a:t>
          </a:r>
          <a:endParaRPr lang="hu-HU" sz="1400" b="0" dirty="0">
            <a:solidFill>
              <a:schemeClr val="tx1"/>
            </a:solidFill>
            <a:latin typeface="Franklin Gothic Medium (Szövegtörzs)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 altLang="hu-HU" sz="1600" b="1" u="sng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  <a:p>
          <a:r>
            <a:rPr lang="hu-HU" altLang="hu-HU" sz="1500" b="1" u="sng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Max. támogatási összeg :</a:t>
          </a:r>
          <a:endParaRPr lang="hu-HU" altLang="hu-HU" sz="1500" b="1" u="sng" dirty="0" smtClean="0">
            <a:solidFill>
              <a:srgbClr val="A69765"/>
            </a:solidFill>
            <a:latin typeface="Franklin Gothic Medium (Szövegtörzs)"/>
            <a:ea typeface="+mn-ea"/>
            <a:cs typeface="Times New Roman" pitchFamily="18" charset="0"/>
          </a:endParaRPr>
        </a:p>
        <a:p>
          <a:r>
            <a:rPr lang="hu-HU" altLang="hu-HU" sz="15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10 millió Ft (közös beruházás: 20 millió Ft)</a:t>
          </a:r>
        </a:p>
        <a:p>
          <a:r>
            <a:rPr lang="hu-HU" altLang="hu-HU" sz="15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Traktor esetében: 5 M Ft</a:t>
          </a:r>
        </a:p>
        <a:p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altLang="hu-HU" sz="1600" b="1" u="sng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600" b="1" u="none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18,08 milliárd Ft</a:t>
          </a:r>
          <a:endParaRPr lang="hu-HU" altLang="hu-HU" sz="1600" b="1" u="none" dirty="0" smtClean="0">
            <a:solidFill>
              <a:srgbClr val="FF0000"/>
            </a:solidFill>
            <a:latin typeface="Franklin Gothic Medium (Szövegtörzs)"/>
            <a:ea typeface="+mn-ea"/>
            <a:cs typeface="Times New Roman" pitchFamily="18" charset="0"/>
          </a:endParaRPr>
        </a:p>
      </dgm:t>
    </dgm:pt>
    <dgm:pt modelId="{CEE9692C-B55D-4439-95CD-7542638B6EDE}" type="sibTrans" cxnId="{E709E171-628C-40E9-BF2E-66D868A5EA7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132925" custScaleY="48858" custLinFactNeighborX="48852" custLinFactNeighborY="-24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74825" custScaleY="27472" custLinFactX="-65492" custLinFactY="100000" custLinFactNeighborX="-100000" custLinFactNeighborY="185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ScaleX="27066" custScaleY="37228" custLinFactNeighborX="89320" custLinFactNeighborY="-24230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203399" custScaleY="77902" custLinFactNeighborX="-74040" custLinFactNeighborY="-120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145358" custScaleY="85494" custLinFactX="94564" custLinFactNeighborX="100000" custLinFactNeighborY="-63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ScaleX="54312" custScaleY="47999" custLinFactX="-100000" custLinFactNeighborX="-192747" custLinFactNeighborY="-13056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207193" custScaleY="58952" custLinFactX="-9872" custLinFactNeighborX="-100000" custLinFactNeighborY="-247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06415" custScaleY="93167" custLinFactX="-100000" custLinFactY="-100000" custLinFactNeighborX="-128892" custLinFactNeighborY="-181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ScaleX="51334" custScaleY="50501" custLinFactX="-13244" custLinFactNeighborX="-100000" custLinFactNeighborY="-26017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7FC1E265-18B5-41CC-90BC-B854A02AC25A}" type="presOf" srcId="{4B18DD70-ADF6-4905-ABF3-1B7718CDFD6D}" destId="{F3CAD661-2F89-47ED-9284-CD1D720CCC78}" srcOrd="0" destOrd="0" presId="urn:microsoft.com/office/officeart/2008/layout/AlternatingHexagons"/>
    <dgm:cxn modelId="{D4CA6BA4-CFAF-4318-8F61-BD7708691DA6}" type="presOf" srcId="{161F2B33-A0F8-410E-84DC-31CF8AC7CC91}" destId="{2F1AD1D2-01D4-4697-B6ED-1A406E25D7F5}" srcOrd="0" destOrd="0" presId="urn:microsoft.com/office/officeart/2008/layout/AlternatingHexagons"/>
    <dgm:cxn modelId="{ABF00222-1699-4E5D-A539-15F5D9F8B235}" type="presOf" srcId="{9E0CD2B1-E3AC-4675-81EE-72FC873ABFD1}" destId="{BFF643F1-32BC-4399-85EF-AC820C292CF1}" srcOrd="0" destOrd="0" presId="urn:microsoft.com/office/officeart/2008/layout/AlternatingHexagons"/>
    <dgm:cxn modelId="{DBCE9954-7CFE-4169-9546-2F6B3B957825}" type="presOf" srcId="{5812CC37-CC32-4E40-AEF0-92F0D1722B59}" destId="{27DA86C9-CFE7-462F-8C82-6427F4ECCC7A}" srcOrd="0" destOrd="0" presId="urn:microsoft.com/office/officeart/2008/layout/AlternatingHexagons"/>
    <dgm:cxn modelId="{05D51A46-9824-4BDA-862B-AA2D06FD4F9E}" type="presOf" srcId="{09A167C8-80E0-45E6-8496-0412D7841E47}" destId="{78A60E00-D02A-4D03-8F8D-9D88C8F9F085}" srcOrd="0" destOrd="0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A3BA7AB2-F611-4B92-8C19-F0048A5AD3DA}" type="presOf" srcId="{A90AFBC9-34D3-468D-A1B6-54A2BCC55FBE}" destId="{8AA150DB-13EF-4774-B09A-B46E80DFC381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AD8E8B08-3795-4766-968F-21F61D270E98}" type="presOf" srcId="{B5C8F30F-3ECC-4B66-B987-6DA9766164EF}" destId="{1B381727-0FE1-4669-9B4F-335F3DEA6B5F}" srcOrd="0" destOrd="0" presId="urn:microsoft.com/office/officeart/2008/layout/AlternatingHexagons"/>
    <dgm:cxn modelId="{D116CC05-50EB-4023-B47F-415035AF00A7}" type="presOf" srcId="{EE7FD045-D0EE-413E-A923-87A84C356AC7}" destId="{C1BDF0AE-823A-4F3B-87A2-EEA6A47B12CE}" srcOrd="0" destOrd="0" presId="urn:microsoft.com/office/officeart/2008/layout/AlternatingHexagons"/>
    <dgm:cxn modelId="{E65540CE-9193-435C-B9BA-A6076BE44345}" type="presOf" srcId="{CEE9692C-B55D-4439-95CD-7542638B6EDE}" destId="{40C9185B-660D-46EC-A0FE-0EB8F2DCE0D0}" srcOrd="0" destOrd="0" presId="urn:microsoft.com/office/officeart/2008/layout/AlternatingHexagons"/>
    <dgm:cxn modelId="{3902FE77-779C-4E2D-B29A-4F0577AE96A8}" type="presParOf" srcId="{27DA86C9-CFE7-462F-8C82-6427F4ECCC7A}" destId="{9B44B0DF-7B06-4AB4-988A-DC865977C56C}" srcOrd="0" destOrd="0" presId="urn:microsoft.com/office/officeart/2008/layout/AlternatingHexagons"/>
    <dgm:cxn modelId="{B28EB84B-6991-4ECD-A2A2-F68B360F4E08}" type="presParOf" srcId="{9B44B0DF-7B06-4AB4-988A-DC865977C56C}" destId="{1B381727-0FE1-4669-9B4F-335F3DEA6B5F}" srcOrd="0" destOrd="0" presId="urn:microsoft.com/office/officeart/2008/layout/AlternatingHexagons"/>
    <dgm:cxn modelId="{E9346B44-F9CB-45A0-9125-5375BAD53DF3}" type="presParOf" srcId="{9B44B0DF-7B06-4AB4-988A-DC865977C56C}" destId="{C1BDF0AE-823A-4F3B-87A2-EEA6A47B12CE}" srcOrd="1" destOrd="0" presId="urn:microsoft.com/office/officeart/2008/layout/AlternatingHexagons"/>
    <dgm:cxn modelId="{16CB3E60-B44F-4AFD-B4A8-77E6F010E79D}" type="presParOf" srcId="{9B44B0DF-7B06-4AB4-988A-DC865977C56C}" destId="{07F3C430-C38E-4166-B711-5987F93F456A}" srcOrd="2" destOrd="0" presId="urn:microsoft.com/office/officeart/2008/layout/AlternatingHexagons"/>
    <dgm:cxn modelId="{F531C241-471E-448A-A8BB-817B1BE79973}" type="presParOf" srcId="{9B44B0DF-7B06-4AB4-988A-DC865977C56C}" destId="{A00CA5CB-147B-49FE-B9B4-1054E000C2F1}" srcOrd="3" destOrd="0" presId="urn:microsoft.com/office/officeart/2008/layout/AlternatingHexagons"/>
    <dgm:cxn modelId="{D75913D4-CAE0-474B-9DCA-DA91E44E73B5}" type="presParOf" srcId="{9B44B0DF-7B06-4AB4-988A-DC865977C56C}" destId="{40C9185B-660D-46EC-A0FE-0EB8F2DCE0D0}" srcOrd="4" destOrd="0" presId="urn:microsoft.com/office/officeart/2008/layout/AlternatingHexagons"/>
    <dgm:cxn modelId="{D10011DB-1A12-4450-A087-6084E929D1A2}" type="presParOf" srcId="{27DA86C9-CFE7-462F-8C82-6427F4ECCC7A}" destId="{6C4BE685-D9EC-449B-A71E-16301B48881C}" srcOrd="1" destOrd="0" presId="urn:microsoft.com/office/officeart/2008/layout/AlternatingHexagons"/>
    <dgm:cxn modelId="{3AEB190A-D510-44C4-838C-89B6AF786DDE}" type="presParOf" srcId="{27DA86C9-CFE7-462F-8C82-6427F4ECCC7A}" destId="{E7D6587C-D243-4B80-8026-BFD4BE426AD5}" srcOrd="2" destOrd="0" presId="urn:microsoft.com/office/officeart/2008/layout/AlternatingHexagons"/>
    <dgm:cxn modelId="{940B4B47-88E3-41B1-9B0E-DE2F94A394D4}" type="presParOf" srcId="{E7D6587C-D243-4B80-8026-BFD4BE426AD5}" destId="{BFF643F1-32BC-4399-85EF-AC820C292CF1}" srcOrd="0" destOrd="0" presId="urn:microsoft.com/office/officeart/2008/layout/AlternatingHexagons"/>
    <dgm:cxn modelId="{72F83924-F14C-45D0-9843-E5F2E3FDF649}" type="presParOf" srcId="{E7D6587C-D243-4B80-8026-BFD4BE426AD5}" destId="{F3CAD661-2F89-47ED-9284-CD1D720CCC78}" srcOrd="1" destOrd="0" presId="urn:microsoft.com/office/officeart/2008/layout/AlternatingHexagons"/>
    <dgm:cxn modelId="{32192B82-5805-47CB-B237-4FA756614B40}" type="presParOf" srcId="{E7D6587C-D243-4B80-8026-BFD4BE426AD5}" destId="{221B550D-3A32-447A-82B4-F9E59818B0EF}" srcOrd="2" destOrd="0" presId="urn:microsoft.com/office/officeart/2008/layout/AlternatingHexagons"/>
    <dgm:cxn modelId="{7E4F93CB-72E5-4DC2-8E2B-80885EF7DCD7}" type="presParOf" srcId="{E7D6587C-D243-4B80-8026-BFD4BE426AD5}" destId="{DD274C82-0F54-43F6-8D3B-CFF0DB474EF0}" srcOrd="3" destOrd="0" presId="urn:microsoft.com/office/officeart/2008/layout/AlternatingHexagons"/>
    <dgm:cxn modelId="{93AA35B4-D0E2-4E08-9EE1-864F69F392F3}" type="presParOf" srcId="{E7D6587C-D243-4B80-8026-BFD4BE426AD5}" destId="{78A60E00-D02A-4D03-8F8D-9D88C8F9F085}" srcOrd="4" destOrd="0" presId="urn:microsoft.com/office/officeart/2008/layout/AlternatingHexagons"/>
    <dgm:cxn modelId="{E019B165-2273-4F64-A4A7-D7B0A569E43E}" type="presParOf" srcId="{27DA86C9-CFE7-462F-8C82-6427F4ECCC7A}" destId="{43D14373-E3C6-4324-8B40-97F5A003DB1C}" srcOrd="3" destOrd="0" presId="urn:microsoft.com/office/officeart/2008/layout/AlternatingHexagons"/>
    <dgm:cxn modelId="{B1DF1146-6812-4D78-8A28-D96B3D8387F3}" type="presParOf" srcId="{27DA86C9-CFE7-462F-8C82-6427F4ECCC7A}" destId="{2AFB1086-E588-4194-8287-A333C3E37067}" srcOrd="4" destOrd="0" presId="urn:microsoft.com/office/officeart/2008/layout/AlternatingHexagons"/>
    <dgm:cxn modelId="{1D962236-8107-4F0D-8A4A-DC6C364CD793}" type="presParOf" srcId="{2AFB1086-E588-4194-8287-A333C3E37067}" destId="{8AA150DB-13EF-4774-B09A-B46E80DFC381}" srcOrd="0" destOrd="0" presId="urn:microsoft.com/office/officeart/2008/layout/AlternatingHexagons"/>
    <dgm:cxn modelId="{FB6B8C6C-3CC8-4668-852C-3AC9F351D29B}" type="presParOf" srcId="{2AFB1086-E588-4194-8287-A333C3E37067}" destId="{23C78F0B-085C-4F3B-9C87-19A9281A930A}" srcOrd="1" destOrd="0" presId="urn:microsoft.com/office/officeart/2008/layout/AlternatingHexagons"/>
    <dgm:cxn modelId="{5BA024C1-4484-4C10-8623-4E185452123E}" type="presParOf" srcId="{2AFB1086-E588-4194-8287-A333C3E37067}" destId="{99F70F49-6CDB-4C92-8DAB-8679EF990F55}" srcOrd="2" destOrd="0" presId="urn:microsoft.com/office/officeart/2008/layout/AlternatingHexagons"/>
    <dgm:cxn modelId="{B0165B53-A447-46A5-96E4-166804F6845E}" type="presParOf" srcId="{2AFB1086-E588-4194-8287-A333C3E37067}" destId="{6D1A1D6E-52CB-4CC7-A426-D71C75090DE0}" srcOrd="3" destOrd="0" presId="urn:microsoft.com/office/officeart/2008/layout/AlternatingHexagons"/>
    <dgm:cxn modelId="{5D46E9A8-D66F-45B8-A055-4703C9CD4075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altLang="hu-HU" sz="1800" b="1" u="sng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800" b="1" u="none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4,72 milliárd Ft</a:t>
          </a: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>
        <a:noFill/>
      </dgm:spPr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endParaRPr lang="hu-HU" sz="1800" b="0" dirty="0">
            <a:solidFill>
              <a:schemeClr val="tx1"/>
            </a:solidFill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altLang="hu-HU" sz="1600" b="1" u="sng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összeg:</a:t>
          </a:r>
          <a:endParaRPr lang="hu-HU" altLang="hu-HU" sz="1600" b="1" u="sng" dirty="0" smtClean="0">
            <a:solidFill>
              <a:srgbClr val="A69765"/>
            </a:solidFill>
            <a:latin typeface="Franklin Gothic Medium (Szövegtörzs)"/>
            <a:ea typeface="+mn-ea"/>
            <a:cs typeface="Times New Roman" pitchFamily="18" charset="0"/>
          </a:endParaRPr>
        </a:p>
        <a:p>
          <a:r>
            <a:rPr lang="hu-HU" altLang="hu-HU" sz="14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egyéni projekt: max. 20 millió kollektív projekt: max. 100 millió Ft</a:t>
          </a:r>
          <a:endParaRPr lang="hu-HU" sz="1400" dirty="0">
            <a:solidFill>
              <a:schemeClr val="tx1"/>
            </a:solidFill>
            <a:latin typeface="Franklin Gothic Medium (Szövegtörzs)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>
        <a:noFill/>
      </dgm:spPr>
      <dgm:t>
        <a:bodyPr/>
        <a:lstStyle/>
        <a:p>
          <a:endParaRPr lang="hu-HU"/>
        </a:p>
      </dgm:t>
    </dgm:pt>
    <dgm:pt modelId="{9E0CD2B1-E3AC-4675-81EE-72FC873ABFD1}">
      <dgm:prSet phldrT="[Szöveg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defTabSz="711200">
            <a:lnSpc>
              <a:spcPct val="90000"/>
            </a:lnSpc>
            <a:spcAft>
              <a:spcPts val="0"/>
            </a:spcAft>
            <a:tabLst>
              <a:tab pos="252000" algn="l"/>
            </a:tabLst>
          </a:pP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09A167C8-80E0-45E6-8496-0412D7841E47}" type="sibTrans" cxnId="{72E91038-3E68-4D08-8EB8-C4CBABD950AA}">
      <dgm:prSet/>
      <dgm:spPr>
        <a:noFill/>
      </dgm:spPr>
      <dgm:t>
        <a:bodyPr/>
        <a:lstStyle/>
        <a:p>
          <a:endParaRPr lang="hu-HU"/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176875" custScaleY="48858" custLinFactNeighborX="33052" custLinFactNeighborY="-63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123654" custScaleY="76761" custLinFactNeighborX="7851" custLinFactNeighborY="39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FlipVert="1" custFlipHor="1" custScaleX="14395" custScaleY="10419" custLinFactX="-15993" custLinFactY="78340" custLinFactNeighborX="-100000" custLinFactNeighborY="100000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201874" custScaleY="72960" custLinFactNeighborX="91788" custLinFactNeighborY="-81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122720" custScaleY="86428" custLinFactX="100000" custLinFactNeighborX="100109" custLinFactNeighborY="98075">
        <dgm:presLayoutVars>
          <dgm:chMax val="0"/>
          <dgm:chPref val="0"/>
          <dgm:bulletEnabled val="1"/>
        </dgm:presLayoutVars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ScaleX="13592" custScaleY="8614" custLinFactX="-111445" custLinFactY="15840" custLinFactNeighborX="-200000" custLinFactNeighborY="100000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225921" custScaleY="65378" custLinFactNeighborX="-78218" custLinFactNeighborY="-409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226250" custScaleY="93167" custLinFactX="-100000" custLinFactY="-191882" custLinFactNeighborX="-187481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FlipVert="1" custFlipHor="1" custScaleX="11028" custScaleY="15139" custLinFactNeighborX="-62648" custLinFactNeighborY="30940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CBC62A99-9253-4D0A-8D18-EF206419950A}" type="presOf" srcId="{09A167C8-80E0-45E6-8496-0412D7841E47}" destId="{78A60E00-D02A-4D03-8F8D-9D88C8F9F085}" srcOrd="0" destOrd="0" presId="urn:microsoft.com/office/officeart/2008/layout/AlternatingHexagons"/>
    <dgm:cxn modelId="{8FF5CE4C-DDEF-47F4-86B3-04FFD193ED84}" type="presOf" srcId="{CEE9692C-B55D-4439-95CD-7542638B6EDE}" destId="{40C9185B-660D-46EC-A0FE-0EB8F2DCE0D0}" srcOrd="0" destOrd="0" presId="urn:microsoft.com/office/officeart/2008/layout/AlternatingHexagons"/>
    <dgm:cxn modelId="{CE901F78-6DB2-4FCE-8512-7D92A6CC2A36}" type="presOf" srcId="{EE7FD045-D0EE-413E-A923-87A84C356AC7}" destId="{C1BDF0AE-823A-4F3B-87A2-EEA6A47B12CE}" srcOrd="0" destOrd="0" presId="urn:microsoft.com/office/officeart/2008/layout/AlternatingHexagons"/>
    <dgm:cxn modelId="{48EC14CF-201F-40F3-9B6B-94544FE0AA25}" type="presOf" srcId="{A90AFBC9-34D3-468D-A1B6-54A2BCC55FBE}" destId="{8AA150DB-13EF-4774-B09A-B46E80DFC381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083D5870-5233-4737-ADE2-3DFB94133147}" type="presOf" srcId="{B5C8F30F-3ECC-4B66-B987-6DA9766164EF}" destId="{1B381727-0FE1-4669-9B4F-335F3DEA6B5F}" srcOrd="0" destOrd="0" presId="urn:microsoft.com/office/officeart/2008/layout/AlternatingHexagons"/>
    <dgm:cxn modelId="{A211A600-DE18-4763-8802-F2B5EE20AE35}" type="presOf" srcId="{5812CC37-CC32-4E40-AEF0-92F0D1722B59}" destId="{27DA86C9-CFE7-462F-8C82-6427F4ECCC7A}" srcOrd="0" destOrd="0" presId="urn:microsoft.com/office/officeart/2008/layout/AlternatingHexagons"/>
    <dgm:cxn modelId="{D70E1FFC-5D48-4EF5-A57E-8321BB53C7A3}" type="presOf" srcId="{9E0CD2B1-E3AC-4675-81EE-72FC873ABFD1}" destId="{BFF643F1-32BC-4399-85EF-AC820C292CF1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50318467-6B7E-49CB-B76A-A111700BCA60}" type="presOf" srcId="{161F2B33-A0F8-410E-84DC-31CF8AC7CC91}" destId="{2F1AD1D2-01D4-4697-B6ED-1A406E25D7F5}" srcOrd="0" destOrd="0" presId="urn:microsoft.com/office/officeart/2008/layout/AlternatingHexagons"/>
    <dgm:cxn modelId="{9481C783-2A77-439B-97BE-8371C68F0895}" type="presParOf" srcId="{27DA86C9-CFE7-462F-8C82-6427F4ECCC7A}" destId="{9B44B0DF-7B06-4AB4-988A-DC865977C56C}" srcOrd="0" destOrd="0" presId="urn:microsoft.com/office/officeart/2008/layout/AlternatingHexagons"/>
    <dgm:cxn modelId="{4E102E36-658B-421F-A050-0E97B1C3EA1B}" type="presParOf" srcId="{9B44B0DF-7B06-4AB4-988A-DC865977C56C}" destId="{1B381727-0FE1-4669-9B4F-335F3DEA6B5F}" srcOrd="0" destOrd="0" presId="urn:microsoft.com/office/officeart/2008/layout/AlternatingHexagons"/>
    <dgm:cxn modelId="{E9833B8F-B832-481F-95CE-0AD74F8B588D}" type="presParOf" srcId="{9B44B0DF-7B06-4AB4-988A-DC865977C56C}" destId="{C1BDF0AE-823A-4F3B-87A2-EEA6A47B12CE}" srcOrd="1" destOrd="0" presId="urn:microsoft.com/office/officeart/2008/layout/AlternatingHexagons"/>
    <dgm:cxn modelId="{11500A7D-39FA-40D5-B14D-CAE27069E3E6}" type="presParOf" srcId="{9B44B0DF-7B06-4AB4-988A-DC865977C56C}" destId="{07F3C430-C38E-4166-B711-5987F93F456A}" srcOrd="2" destOrd="0" presId="urn:microsoft.com/office/officeart/2008/layout/AlternatingHexagons"/>
    <dgm:cxn modelId="{90E03314-A65B-49F8-AFDA-472F08EEC4D8}" type="presParOf" srcId="{9B44B0DF-7B06-4AB4-988A-DC865977C56C}" destId="{A00CA5CB-147B-49FE-B9B4-1054E000C2F1}" srcOrd="3" destOrd="0" presId="urn:microsoft.com/office/officeart/2008/layout/AlternatingHexagons"/>
    <dgm:cxn modelId="{50FE7AA6-FDBE-4790-A07E-16B0C6CFFE79}" type="presParOf" srcId="{9B44B0DF-7B06-4AB4-988A-DC865977C56C}" destId="{40C9185B-660D-46EC-A0FE-0EB8F2DCE0D0}" srcOrd="4" destOrd="0" presId="urn:microsoft.com/office/officeart/2008/layout/AlternatingHexagons"/>
    <dgm:cxn modelId="{F02960BC-0C07-4643-8453-D5FEC9CC8214}" type="presParOf" srcId="{27DA86C9-CFE7-462F-8C82-6427F4ECCC7A}" destId="{6C4BE685-D9EC-449B-A71E-16301B48881C}" srcOrd="1" destOrd="0" presId="urn:microsoft.com/office/officeart/2008/layout/AlternatingHexagons"/>
    <dgm:cxn modelId="{D29D5542-D94D-49EB-A710-1BCC4C64128F}" type="presParOf" srcId="{27DA86C9-CFE7-462F-8C82-6427F4ECCC7A}" destId="{E7D6587C-D243-4B80-8026-BFD4BE426AD5}" srcOrd="2" destOrd="0" presId="urn:microsoft.com/office/officeart/2008/layout/AlternatingHexagons"/>
    <dgm:cxn modelId="{53C95B67-8394-41F9-82C9-ABBA5D05185B}" type="presParOf" srcId="{E7D6587C-D243-4B80-8026-BFD4BE426AD5}" destId="{BFF643F1-32BC-4399-85EF-AC820C292CF1}" srcOrd="0" destOrd="0" presId="urn:microsoft.com/office/officeart/2008/layout/AlternatingHexagons"/>
    <dgm:cxn modelId="{A1376545-0798-4DF3-B022-E162E1B098BE}" type="presParOf" srcId="{E7D6587C-D243-4B80-8026-BFD4BE426AD5}" destId="{F3CAD661-2F89-47ED-9284-CD1D720CCC78}" srcOrd="1" destOrd="0" presId="urn:microsoft.com/office/officeart/2008/layout/AlternatingHexagons"/>
    <dgm:cxn modelId="{AFE2F492-6229-40AA-BF16-BEBF87182912}" type="presParOf" srcId="{E7D6587C-D243-4B80-8026-BFD4BE426AD5}" destId="{221B550D-3A32-447A-82B4-F9E59818B0EF}" srcOrd="2" destOrd="0" presId="urn:microsoft.com/office/officeart/2008/layout/AlternatingHexagons"/>
    <dgm:cxn modelId="{AA2C38A0-A614-44E2-B054-2C0C0AD62547}" type="presParOf" srcId="{E7D6587C-D243-4B80-8026-BFD4BE426AD5}" destId="{DD274C82-0F54-43F6-8D3B-CFF0DB474EF0}" srcOrd="3" destOrd="0" presId="urn:microsoft.com/office/officeart/2008/layout/AlternatingHexagons"/>
    <dgm:cxn modelId="{C5F5F5B0-C415-45FA-BDDC-4FEB9C71A395}" type="presParOf" srcId="{E7D6587C-D243-4B80-8026-BFD4BE426AD5}" destId="{78A60E00-D02A-4D03-8F8D-9D88C8F9F085}" srcOrd="4" destOrd="0" presId="urn:microsoft.com/office/officeart/2008/layout/AlternatingHexagons"/>
    <dgm:cxn modelId="{17C70B46-5E62-4953-9FEA-02DA0397CC86}" type="presParOf" srcId="{27DA86C9-CFE7-462F-8C82-6427F4ECCC7A}" destId="{43D14373-E3C6-4324-8B40-97F5A003DB1C}" srcOrd="3" destOrd="0" presId="urn:microsoft.com/office/officeart/2008/layout/AlternatingHexagons"/>
    <dgm:cxn modelId="{3634B408-0541-419E-B028-76C9FC3D5B2E}" type="presParOf" srcId="{27DA86C9-CFE7-462F-8C82-6427F4ECCC7A}" destId="{2AFB1086-E588-4194-8287-A333C3E37067}" srcOrd="4" destOrd="0" presId="urn:microsoft.com/office/officeart/2008/layout/AlternatingHexagons"/>
    <dgm:cxn modelId="{8A61FE35-D759-483C-A0FF-E2677E1AC075}" type="presParOf" srcId="{2AFB1086-E588-4194-8287-A333C3E37067}" destId="{8AA150DB-13EF-4774-B09A-B46E80DFC381}" srcOrd="0" destOrd="0" presId="urn:microsoft.com/office/officeart/2008/layout/AlternatingHexagons"/>
    <dgm:cxn modelId="{96622CD9-6ACC-4436-A561-0227530D40D8}" type="presParOf" srcId="{2AFB1086-E588-4194-8287-A333C3E37067}" destId="{23C78F0B-085C-4F3B-9C87-19A9281A930A}" srcOrd="1" destOrd="0" presId="urn:microsoft.com/office/officeart/2008/layout/AlternatingHexagons"/>
    <dgm:cxn modelId="{60BE37AC-B5C0-4E93-9863-B5F639C20D28}" type="presParOf" srcId="{2AFB1086-E588-4194-8287-A333C3E37067}" destId="{99F70F49-6CDB-4C92-8DAB-8679EF990F55}" srcOrd="2" destOrd="0" presId="urn:microsoft.com/office/officeart/2008/layout/AlternatingHexagons"/>
    <dgm:cxn modelId="{51A8A408-4D69-4C07-90E2-98832403A39B}" type="presParOf" srcId="{2AFB1086-E588-4194-8287-A333C3E37067}" destId="{6D1A1D6E-52CB-4CC7-A426-D71C75090DE0}" srcOrd="3" destOrd="0" presId="urn:microsoft.com/office/officeart/2008/layout/AlternatingHexagons"/>
    <dgm:cxn modelId="{931505DB-4500-4502-9920-5BDDB08E9A3A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600" b="0" dirty="0" smtClean="0">
              <a:solidFill>
                <a:schemeClr val="accent6">
                  <a:lumMod val="50000"/>
                </a:schemeClr>
              </a:solidFill>
            </a:rPr>
            <a:t>www.kormany.hu  </a:t>
          </a:r>
          <a:endParaRPr lang="hu-HU" sz="1600" b="0" dirty="0">
            <a:solidFill>
              <a:schemeClr val="accent6">
                <a:lumMod val="50000"/>
              </a:schemeClr>
            </a:solidFill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600" dirty="0" smtClean="0">
              <a:solidFill>
                <a:schemeClr val="accent6">
                  <a:lumMod val="50000"/>
                </a:schemeClr>
              </a:solidFill>
            </a:rPr>
            <a:t>www.palyazat.gov.hu</a:t>
          </a:r>
          <a:r>
            <a:rPr lang="hu-HU" sz="1600" dirty="0" smtClean="0"/>
            <a:t>  </a:t>
          </a:r>
          <a:endParaRPr lang="hu-HU" sz="1600" dirty="0"/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8383" custLinFactNeighborY="15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LinFactNeighborX="42435" custLinFactNeighborY="-47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29F9071C-C8BA-4568-864B-4219E8E2E343}" type="presOf" srcId="{212E0799-6BC8-4AD9-8E28-3BEC72F615EA}" destId="{15594D27-4986-48B6-9933-E3904F863E7B}" srcOrd="0" destOrd="0" presId="urn:microsoft.com/office/officeart/2009/layout/CircleArrowProcess"/>
    <dgm:cxn modelId="{06E09DCE-48B6-4FEF-9A6C-B5F82767A237}" type="presOf" srcId="{440A6A0B-54EB-4F5A-8286-E5B4404A2C89}" destId="{D44DFECD-9FC6-4C3D-A042-B40AA80A983F}" srcOrd="0" destOrd="0" presId="urn:microsoft.com/office/officeart/2009/layout/CircleArrowProcess"/>
    <dgm:cxn modelId="{05F99A88-5310-42D2-BF7D-B01D214B4BB6}" type="presOf" srcId="{64FC6463-9856-4601-A970-1446D494B3A6}" destId="{BEE33738-10AF-4E7F-8E5F-7614834FF675}" srcOrd="0" destOrd="0" presId="urn:microsoft.com/office/officeart/2009/layout/CircleArrowProcess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6B03C5D9-2593-4738-96B7-44F7FD85382D}" type="presParOf" srcId="{D44DFECD-9FC6-4C3D-A042-B40AA80A983F}" destId="{84032506-8CE5-4807-BFD1-42257F7BBA7E}" srcOrd="0" destOrd="0" presId="urn:microsoft.com/office/officeart/2009/layout/CircleArrowProcess"/>
    <dgm:cxn modelId="{584764F3-6586-429E-89E8-F49A38CEED90}" type="presParOf" srcId="{84032506-8CE5-4807-BFD1-42257F7BBA7E}" destId="{72EA5842-1F38-4183-B56E-0214166748B5}" srcOrd="0" destOrd="0" presId="urn:microsoft.com/office/officeart/2009/layout/CircleArrowProcess"/>
    <dgm:cxn modelId="{24210366-82D3-4C0C-ADCF-7C7A6AEB7EDB}" type="presParOf" srcId="{D44DFECD-9FC6-4C3D-A042-B40AA80A983F}" destId="{BEE33738-10AF-4E7F-8E5F-7614834FF675}" srcOrd="1" destOrd="0" presId="urn:microsoft.com/office/officeart/2009/layout/CircleArrowProcess"/>
    <dgm:cxn modelId="{29FF3E2B-6A7A-4643-B7A9-31457F8A9A91}" type="presParOf" srcId="{D44DFECD-9FC6-4C3D-A042-B40AA80A983F}" destId="{154DA548-047A-4B7A-B107-E779AD0C465B}" srcOrd="2" destOrd="0" presId="urn:microsoft.com/office/officeart/2009/layout/CircleArrowProcess"/>
    <dgm:cxn modelId="{516D6CB6-470A-41C9-922D-A512DE90056D}" type="presParOf" srcId="{154DA548-047A-4B7A-B107-E779AD0C465B}" destId="{B8298679-449D-4269-8C81-99DA76DCFC88}" srcOrd="0" destOrd="0" presId="urn:microsoft.com/office/officeart/2009/layout/CircleArrowProcess"/>
    <dgm:cxn modelId="{3FA4AF60-0DF1-4A48-B3D5-FCEC1CECDB97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4533302" y="-782399"/>
          <a:ext cx="1194823" cy="2828094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none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18,08 milliárd Ft</a:t>
          </a:r>
          <a:endParaRPr lang="hu-HU" altLang="hu-HU" sz="1600" b="1" u="none" kern="1200" dirty="0" smtClean="0">
            <a:solidFill>
              <a:srgbClr val="FF0000"/>
            </a:solidFill>
            <a:latin typeface="Franklin Gothic Medium (Szövegtörzs)"/>
            <a:ea typeface="+mn-ea"/>
            <a:cs typeface="Times New Roman" pitchFamily="18" charset="0"/>
          </a:endParaRPr>
        </a:p>
      </dsp:txBody>
      <dsp:txXfrm rot="-5400000">
        <a:off x="4188016" y="233373"/>
        <a:ext cx="1885396" cy="796549"/>
      </dsp:txXfrm>
    </dsp:sp>
    <dsp:sp modelId="{C1BDF0AE-823A-4F3B-87A2-EEA6A47B12CE}">
      <dsp:nvSpPr>
        <dsp:cNvPr id="0" name=""/>
        <dsp:cNvSpPr/>
      </dsp:nvSpPr>
      <dsp:spPr>
        <a:xfrm>
          <a:off x="0" y="5218567"/>
          <a:ext cx="7500468" cy="403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kérelmek benyújtása: </a:t>
          </a:r>
          <a:r>
            <a:rPr lang="hu-HU" altLang="hu-HU" sz="1400" kern="12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2017. január 6. - 2019. január 7.</a:t>
          </a:r>
          <a:endParaRPr lang="hu-HU" sz="1400" b="0" u="none" kern="1200" dirty="0">
            <a:solidFill>
              <a:schemeClr val="tx1"/>
            </a:solidFill>
            <a:latin typeface="Franklin Gothic Medium (Szövegtörzs)"/>
          </a:endParaRPr>
        </a:p>
      </dsp:txBody>
      <dsp:txXfrm>
        <a:off x="0" y="5218567"/>
        <a:ext cx="7500468" cy="403096"/>
      </dsp:txXfrm>
    </dsp:sp>
    <dsp:sp modelId="{40C9185B-660D-46EC-A0FE-0EB8F2DCE0D0}">
      <dsp:nvSpPr>
        <dsp:cNvPr id="0" name=""/>
        <dsp:cNvSpPr/>
      </dsp:nvSpPr>
      <dsp:spPr>
        <a:xfrm rot="5400000">
          <a:off x="3238706" y="343721"/>
          <a:ext cx="910411" cy="575852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3484326" y="300297"/>
        <a:ext cx="419170" cy="662701"/>
      </dsp:txXfrm>
    </dsp:sp>
    <dsp:sp modelId="{BFF643F1-32BC-4399-85EF-AC820C292CF1}">
      <dsp:nvSpPr>
        <dsp:cNvPr id="0" name=""/>
        <dsp:cNvSpPr/>
      </dsp:nvSpPr>
      <dsp:spPr>
        <a:xfrm rot="5400000">
          <a:off x="1902548" y="353482"/>
          <a:ext cx="1905094" cy="4327489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52000" algn="l"/>
            </a:tabLst>
          </a:pP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1412599" y="1882195"/>
        <a:ext cx="2884993" cy="1270062"/>
      </dsp:txXfrm>
    </dsp:sp>
    <dsp:sp modelId="{F3CAD661-2F89-47ED-9284-CD1D720CCC78}">
      <dsp:nvSpPr>
        <dsp:cNvPr id="0" name=""/>
        <dsp:cNvSpPr/>
      </dsp:nvSpPr>
      <dsp:spPr>
        <a:xfrm>
          <a:off x="5177114" y="1256566"/>
          <a:ext cx="3839111" cy="1254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Franklin Gothic Medium (Szövegtörzs)"/>
            </a:rPr>
            <a:t>Kötelezően benyújtandó </a:t>
          </a:r>
          <a:r>
            <a:rPr lang="hu-HU" sz="1400" b="0" kern="1200" dirty="0" smtClean="0">
              <a:solidFill>
                <a:schemeClr val="tx1"/>
              </a:solidFill>
              <a:latin typeface="Franklin Gothic Medium (Szövegtörzs)"/>
            </a:rPr>
            <a:t>három,  </a:t>
          </a:r>
          <a:r>
            <a:rPr lang="hu-HU" sz="1400" b="1" kern="1200" dirty="0" smtClean="0">
              <a:latin typeface="Franklin Gothic Medium (Szövegtörzs)"/>
            </a:rPr>
            <a:t>azonos műszaki paraméterekkel </a:t>
          </a:r>
          <a:r>
            <a:rPr lang="hu-HU" sz="1400" b="0" kern="1200" dirty="0" smtClean="0">
              <a:latin typeface="Franklin Gothic Medium (Szövegtörzs)"/>
            </a:rPr>
            <a:t>rendelkező gépre vonatkozó, magyar nyelvű árajánlat.</a:t>
          </a:r>
          <a:endParaRPr lang="hu-HU" sz="1400" b="0" kern="1200" dirty="0">
            <a:solidFill>
              <a:schemeClr val="tx1"/>
            </a:solidFill>
            <a:latin typeface="Franklin Gothic Medium (Szövegtörzs)"/>
          </a:endParaRPr>
        </a:p>
      </dsp:txBody>
      <dsp:txXfrm>
        <a:off x="5177114" y="1256566"/>
        <a:ext cx="3839111" cy="1254454"/>
      </dsp:txXfrm>
    </dsp:sp>
    <dsp:sp modelId="{78A60E00-D02A-4D03-8F8D-9D88C8F9F085}">
      <dsp:nvSpPr>
        <dsp:cNvPr id="0" name=""/>
        <dsp:cNvSpPr/>
      </dsp:nvSpPr>
      <dsp:spPr>
        <a:xfrm rot="5400000">
          <a:off x="-9140" y="1913782"/>
          <a:ext cx="1173816" cy="1155534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191090" y="2098755"/>
        <a:ext cx="773356" cy="785591"/>
      </dsp:txXfrm>
    </dsp:sp>
    <dsp:sp modelId="{8AA150DB-13EF-4774-B09A-B46E80DFC381}">
      <dsp:nvSpPr>
        <dsp:cNvPr id="0" name=""/>
        <dsp:cNvSpPr/>
      </dsp:nvSpPr>
      <dsp:spPr>
        <a:xfrm rot="5400000">
          <a:off x="2181940" y="2077551"/>
          <a:ext cx="1441672" cy="440821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altLang="hu-HU" sz="1600" b="1" u="sng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500" b="1" u="sng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Max. támogatási összeg :</a:t>
          </a:r>
          <a:endParaRPr lang="hu-HU" altLang="hu-HU" sz="1500" b="1" u="sng" kern="1200" dirty="0" smtClean="0">
            <a:solidFill>
              <a:srgbClr val="A69765"/>
            </a:solidFill>
            <a:latin typeface="Franklin Gothic Medium (Szövegtörzs)"/>
            <a:ea typeface="+mn-ea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500" kern="12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10 millió Ft (közös beruházás: 20 millió Ft)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500" kern="12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Traktor esetében: 5 M Ft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433373" y="3801099"/>
        <a:ext cx="2938806" cy="961114"/>
      </dsp:txXfrm>
    </dsp:sp>
    <dsp:sp modelId="{23C78F0B-085C-4F3B-9C87-19A9281A930A}">
      <dsp:nvSpPr>
        <dsp:cNvPr id="0" name=""/>
        <dsp:cNvSpPr/>
      </dsp:nvSpPr>
      <dsp:spPr>
        <a:xfrm>
          <a:off x="34339" y="76873"/>
          <a:ext cx="2904256" cy="136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AD1D2-01D4-4697-B6ED-1A406E25D7F5}">
      <dsp:nvSpPr>
        <dsp:cNvPr id="0" name=""/>
        <dsp:cNvSpPr/>
      </dsp:nvSpPr>
      <dsp:spPr>
        <a:xfrm rot="5400000">
          <a:off x="-71413" y="3704242"/>
          <a:ext cx="1235002" cy="10921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171503" y="3826760"/>
        <a:ext cx="749169" cy="847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4885728" y="-741541"/>
          <a:ext cx="1091943" cy="3439141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keret: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none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4,72 milliárd Ft</a:t>
          </a:r>
        </a:p>
      </dsp:txBody>
      <dsp:txXfrm rot="-5400000">
        <a:off x="4285320" y="614048"/>
        <a:ext cx="2292761" cy="727962"/>
      </dsp:txXfrm>
    </dsp:sp>
    <dsp:sp modelId="{C1BDF0AE-823A-4F3B-87A2-EEA6A47B12CE}">
      <dsp:nvSpPr>
        <dsp:cNvPr id="0" name=""/>
        <dsp:cNvSpPr/>
      </dsp:nvSpPr>
      <dsp:spPr>
        <a:xfrm>
          <a:off x="5721068" y="1139044"/>
          <a:ext cx="3084158" cy="1029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800" b="0" kern="1200" dirty="0">
            <a:solidFill>
              <a:schemeClr val="tx1"/>
            </a:solidFill>
            <a:latin typeface="+mj-lt"/>
          </a:endParaRPr>
        </a:p>
      </dsp:txBody>
      <dsp:txXfrm>
        <a:off x="5721068" y="1139044"/>
        <a:ext cx="3084158" cy="1029333"/>
      </dsp:txXfrm>
    </dsp:sp>
    <dsp:sp modelId="{40C9185B-660D-46EC-A0FE-0EB8F2DCE0D0}">
      <dsp:nvSpPr>
        <dsp:cNvPr id="0" name=""/>
        <dsp:cNvSpPr/>
      </dsp:nvSpPr>
      <dsp:spPr>
        <a:xfrm rot="5400000" flipH="1" flipV="1">
          <a:off x="317311" y="4943975"/>
          <a:ext cx="232857" cy="279895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/>
        </a:p>
      </dsp:txBody>
      <dsp:txXfrm rot="-5400000">
        <a:off x="340442" y="5006303"/>
        <a:ext cx="186597" cy="155238"/>
      </dsp:txXfrm>
    </dsp:sp>
    <dsp:sp modelId="{BFF643F1-32BC-4399-85EF-AC820C292CF1}">
      <dsp:nvSpPr>
        <dsp:cNvPr id="0" name=""/>
        <dsp:cNvSpPr/>
      </dsp:nvSpPr>
      <dsp:spPr>
        <a:xfrm rot="5400000">
          <a:off x="4989053" y="425012"/>
          <a:ext cx="1630606" cy="3925219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52000" algn="l"/>
            </a:tabLst>
          </a:pP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4495950" y="1844086"/>
        <a:ext cx="2616813" cy="1087070"/>
      </dsp:txXfrm>
    </dsp:sp>
    <dsp:sp modelId="{F3CAD661-2F89-47ED-9284-CD1D720CCC78}">
      <dsp:nvSpPr>
        <dsp:cNvPr id="0" name=""/>
        <dsp:cNvSpPr/>
      </dsp:nvSpPr>
      <dsp:spPr>
        <a:xfrm>
          <a:off x="5109144" y="3305790"/>
          <a:ext cx="2962125" cy="115896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8A60E00-D02A-4D03-8F8D-9D88C8F9F085}">
      <dsp:nvSpPr>
        <dsp:cNvPr id="0" name=""/>
        <dsp:cNvSpPr/>
      </dsp:nvSpPr>
      <dsp:spPr>
        <a:xfrm rot="5400000">
          <a:off x="35882" y="4971952"/>
          <a:ext cx="192517" cy="264281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900" kern="1200"/>
        </a:p>
      </dsp:txBody>
      <dsp:txXfrm rot="-5400000">
        <a:off x="44047" y="5039920"/>
        <a:ext cx="176187" cy="128345"/>
      </dsp:txXfrm>
    </dsp:sp>
    <dsp:sp modelId="{8AA150DB-13EF-4774-B09A-B46E80DFC381}">
      <dsp:nvSpPr>
        <dsp:cNvPr id="0" name=""/>
        <dsp:cNvSpPr/>
      </dsp:nvSpPr>
      <dsp:spPr>
        <a:xfrm rot="5400000">
          <a:off x="1897865" y="1355963"/>
          <a:ext cx="1461153" cy="4392787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tx1"/>
              </a:solidFill>
              <a:latin typeface="Franklin Gothic Medium (Szövegtörzs)"/>
              <a:ea typeface="+mn-ea"/>
              <a:cs typeface="Times New Roman" pitchFamily="18" charset="0"/>
            </a:rPr>
            <a:t>Támogatási összeg:</a:t>
          </a:r>
          <a:endParaRPr lang="hu-HU" altLang="hu-HU" sz="1600" b="1" u="sng" kern="1200" dirty="0" smtClean="0">
            <a:solidFill>
              <a:srgbClr val="A69765"/>
            </a:solidFill>
            <a:latin typeface="Franklin Gothic Medium (Szövegtörzs)"/>
            <a:ea typeface="+mn-ea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Franklin Gothic Medium (Szövegtörzs)"/>
              <a:cs typeface="Times New Roman" pitchFamily="18" charset="0"/>
            </a:rPr>
            <a:t>egyéni projekt: max. 20 millió kollektív projekt: max. 100 millió Ft</a:t>
          </a:r>
          <a:endParaRPr lang="hu-HU" sz="1400" kern="1200" dirty="0">
            <a:solidFill>
              <a:schemeClr val="tx1"/>
            </a:solidFill>
            <a:latin typeface="Franklin Gothic Medium (Szövegtörzs)"/>
          </a:endParaRPr>
        </a:p>
      </dsp:txBody>
      <dsp:txXfrm rot="-5400000">
        <a:off x="1164180" y="3065306"/>
        <a:ext cx="2928525" cy="974102"/>
      </dsp:txXfrm>
    </dsp:sp>
    <dsp:sp modelId="{23C78F0B-085C-4F3B-9C87-19A9281A930A}">
      <dsp:nvSpPr>
        <dsp:cNvPr id="0" name=""/>
        <dsp:cNvSpPr/>
      </dsp:nvSpPr>
      <dsp:spPr>
        <a:xfrm>
          <a:off x="0" y="0"/>
          <a:ext cx="5643091" cy="124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AD1D2-01D4-4697-B6ED-1A406E25D7F5}">
      <dsp:nvSpPr>
        <dsp:cNvPr id="0" name=""/>
        <dsp:cNvSpPr/>
      </dsp:nvSpPr>
      <dsp:spPr>
        <a:xfrm rot="5400000" flipH="1" flipV="1">
          <a:off x="662069" y="4923965"/>
          <a:ext cx="338346" cy="214427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-5400000">
        <a:off x="753221" y="4908070"/>
        <a:ext cx="156041" cy="246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2592835" y="-6936"/>
          <a:ext cx="3167469" cy="316755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3015648" y="1286112"/>
          <a:ext cx="2321833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accent6">
                  <a:lumMod val="50000"/>
                </a:schemeClr>
              </a:solidFill>
            </a:rPr>
            <a:t>www.palyazat.gov.hu</a:t>
          </a:r>
          <a:r>
            <a:rPr lang="hu-HU" sz="1600" kern="1200" dirty="0" smtClean="0"/>
            <a:t>  </a:t>
          </a:r>
          <a:endParaRPr lang="hu-HU" sz="1600" kern="1200" dirty="0"/>
        </a:p>
      </dsp:txBody>
      <dsp:txXfrm>
        <a:off x="3015648" y="1286112"/>
        <a:ext cx="2321833" cy="883494"/>
      </dsp:txXfrm>
    </dsp:sp>
    <dsp:sp modelId="{B8298679-449D-4269-8C81-99DA76DCFC88}">
      <dsp:nvSpPr>
        <dsp:cNvPr id="0" name=""/>
        <dsp:cNvSpPr/>
      </dsp:nvSpPr>
      <dsp:spPr>
        <a:xfrm>
          <a:off x="1859697" y="2006242"/>
          <a:ext cx="2721097" cy="272224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2304253" y="2928302"/>
          <a:ext cx="1767198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solidFill>
                <a:schemeClr val="accent6">
                  <a:lumMod val="50000"/>
                </a:schemeClr>
              </a:solidFill>
            </a:rPr>
            <a:t>www.kormany.hu  </a:t>
          </a:r>
          <a:endParaRPr lang="hu-HU" sz="1600" b="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04253" y="2928302"/>
        <a:ext cx="1767198" cy="88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CE61-8F64-42B5-A2C8-F0326D88DACC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036A-CCE2-451A-95E8-14E4F39387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4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25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194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dirty="0" smtClean="0">
              <a:solidFill>
                <a:schemeClr val="tx1"/>
              </a:solidFill>
              <a:latin typeface="Franklin Gothic Medium (Szövegtörzs)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6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7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5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89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779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10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>
                <a:solidFill>
                  <a:prstClr val="black"/>
                </a:solidFill>
              </a:rPr>
              <a:pPr/>
              <a:t>12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9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3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1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8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3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7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8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67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06BB-324F-4DBA-837D-A97DB8B4A59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3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umvp.eu/sites/default/files/eu_zaszlo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hu-HU" sz="3600" b="1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2017.02.19.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umvp.eu/sites/default/files/eu_zaszlo.gi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8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6686" y="1844824"/>
            <a:ext cx="8856984" cy="1154559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 Vidékfejlesztési Program megvalósítása, pályázati lehetőségek</a:t>
            </a:r>
            <a:endParaRPr lang="hu-HU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6400800" cy="1198984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 err="1" smtClean="0">
                <a:solidFill>
                  <a:schemeClr val="accent1">
                    <a:lumMod val="75000"/>
                  </a:schemeClr>
                </a:solidFill>
              </a:rPr>
              <a:t>Kutai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 Tibor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Magyar Nemzeti Vidéki Hálózat</a:t>
            </a:r>
          </a:p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Fejér Megyei Területi Felelős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E-mail:</a:t>
            </a:r>
            <a:r>
              <a:rPr lang="hu-HU" sz="2000" dirty="0" err="1" smtClean="0">
                <a:solidFill>
                  <a:schemeClr val="accent1">
                    <a:lumMod val="75000"/>
                  </a:schemeClr>
                </a:solidFill>
              </a:rPr>
              <a:t>kutai.tibor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hu-HU" sz="2000" dirty="0" err="1" smtClean="0">
                <a:solidFill>
                  <a:schemeClr val="accent1">
                    <a:lumMod val="75000"/>
                  </a:schemeClr>
                </a:solidFill>
              </a:rPr>
              <a:t>szpi.hu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547664" y="5559840"/>
            <a:ext cx="4110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/>
              <a:t>TOLNA </a:t>
            </a:r>
            <a:r>
              <a:rPr lang="hu-HU" b="1" dirty="0"/>
              <a:t>MEGYEI POLGÁRMESTERI FÓRUM</a:t>
            </a:r>
          </a:p>
          <a:p>
            <a:pPr algn="ctr"/>
            <a:r>
              <a:rPr lang="hu-HU" b="1" dirty="0"/>
              <a:t>2017. FEBRUÁR 20</a:t>
            </a:r>
            <a:r>
              <a:rPr lang="hu-HU" b="1" dirty="0" smtClean="0"/>
              <a:t>.</a:t>
            </a:r>
            <a:endParaRPr lang="hu-HU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3016"/>
            <a:ext cx="2856732" cy="198768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2989"/>
            <a:ext cx="4104456" cy="98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9858637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156816" y="1844824"/>
            <a:ext cx="3312368" cy="1708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Támogatható tevékenységek:</a:t>
            </a:r>
          </a:p>
          <a:p>
            <a:pPr marL="177800" indent="-1778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jégesőkár </a:t>
            </a:r>
            <a:r>
              <a:rPr lang="hu-HU" altLang="hu-HU" sz="1400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megelőzését szolgáló eszköz, </a:t>
            </a: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berendezés beszerzése</a:t>
            </a:r>
          </a:p>
          <a:p>
            <a:pPr marL="177800" indent="-1778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mezőgazdasági esőkár megelőzését </a:t>
            </a:r>
            <a:r>
              <a:rPr lang="hu-HU" altLang="hu-HU" sz="1400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szolgáló technológia </a:t>
            </a: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kialakítása</a:t>
            </a:r>
          </a:p>
          <a:p>
            <a:pPr marL="177800" indent="-1778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tavaszi </a:t>
            </a:r>
            <a:r>
              <a:rPr lang="hu-HU" altLang="hu-HU" sz="1400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fagykár megelőzését szolgáló eszköz, </a:t>
            </a: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berendezés beszerzése</a:t>
            </a:r>
            <a:endParaRPr lang="hu-HU" altLang="hu-HU" sz="1400" dirty="0">
              <a:solidFill>
                <a:prstClr val="black"/>
              </a:solidFill>
              <a:latin typeface="Franklin Gothic Medium (Szövegtörzs)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836712"/>
            <a:ext cx="7272808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/>
            <a:r>
              <a:rPr lang="hu-HU" altLang="hu-HU" sz="2000" dirty="0">
                <a:solidFill>
                  <a:prstClr val="white"/>
                </a:solidFill>
                <a:latin typeface="Franklin Gothic Medium (Szövegtörzs)"/>
              </a:rPr>
              <a:t>Éghajlatváltozáshoz kapcsolódó és időjárási kockázatok megelőzését szolgáló beruházások támogatása</a:t>
            </a:r>
            <a:endParaRPr altLang="hu-HU" sz="2000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55682" y="3287181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altLang="hu-HU" b="1" u="sng" dirty="0" smtClean="0">
              <a:solidFill>
                <a:prstClr val="black"/>
              </a:solidFill>
              <a:latin typeface="Franklin Gothic Medium (Szövegtörzs)"/>
              <a:cs typeface="Times New Roman" pitchFamily="18" charset="0"/>
            </a:endParaRPr>
          </a:p>
          <a:p>
            <a:pPr algn="ctr"/>
            <a:r>
              <a:rPr lang="hu-HU" altLang="hu-HU" b="1" u="sng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Támogatási </a:t>
            </a:r>
            <a:r>
              <a:rPr lang="hu-HU" altLang="hu-HU" b="1" u="sng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intenzitás:</a:t>
            </a:r>
          </a:p>
          <a:p>
            <a:pPr marL="177800" indent="177800" algn="ctr"/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6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0 % -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egyéni projekt </a:t>
            </a:r>
            <a:endParaRPr lang="hu-HU" sz="1400" dirty="0" smtClean="0">
              <a:solidFill>
                <a:prstClr val="black"/>
              </a:solidFill>
              <a:latin typeface="Franklin Gothic Medium (Szövegtörzs)"/>
            </a:endParaRPr>
          </a:p>
          <a:p>
            <a:pPr marL="177800" indent="177800"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80 % -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kollektív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projekt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99315" y="515472"/>
            <a:ext cx="38907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 felhívás megjelenése: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2016.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november 8.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65823" y="6320719"/>
            <a:ext cx="5300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1400" b="1" dirty="0">
                <a:latin typeface="Franklin Gothic Medium (Szövegtörzs)"/>
                <a:cs typeface="Times New Roman" pitchFamily="18" charset="0"/>
              </a:rPr>
              <a:t>Támogatási kérelmek </a:t>
            </a:r>
            <a:r>
              <a:rPr lang="hu-HU" altLang="hu-HU" sz="1400" b="1" dirty="0" smtClean="0">
                <a:latin typeface="Franklin Gothic Medium (Szövegtörzs)"/>
                <a:cs typeface="Times New Roman" pitchFamily="18" charset="0"/>
              </a:rPr>
              <a:t>benyújtásának első szakasza: </a:t>
            </a:r>
          </a:p>
        </p:txBody>
      </p:sp>
      <p:sp>
        <p:nvSpPr>
          <p:cNvPr id="10" name="Téglalap 9"/>
          <p:cNvSpPr/>
          <p:nvPr/>
        </p:nvSpPr>
        <p:spPr>
          <a:xfrm>
            <a:off x="5012738" y="6320718"/>
            <a:ext cx="41312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2017. január 6. – 2017. február 6.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68004" y="1475492"/>
            <a:ext cx="2875996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február 8-ig beérkezett kérelmek összesen: 125 db</a:t>
            </a:r>
          </a:p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Támogatási igény: 2,29 Mrd Ft</a:t>
            </a:r>
            <a:endParaRPr lang="hu-HU" sz="14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5" name="Lekerekített téglalap 14"/>
          <p:cNvSpPr/>
          <p:nvPr/>
        </p:nvSpPr>
        <p:spPr>
          <a:xfrm>
            <a:off x="5028614" y="4797152"/>
            <a:ext cx="3474277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Kedvezményezett: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Minden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aktív mezőgazdasági termelő </a:t>
            </a:r>
            <a:r>
              <a:rPr lang="hu-HU" altLang="hu-HU" sz="1400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(6000 € STÉ, min. 50% mg. </a:t>
            </a: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árbevétel) </a:t>
            </a:r>
            <a:r>
              <a:rPr lang="hu-HU" altLang="hu-HU" sz="1400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illetve azok szerveződései</a:t>
            </a: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.</a:t>
            </a:r>
            <a:endParaRPr lang="hu-HU" altLang="hu-HU" sz="1400" dirty="0">
              <a:solidFill>
                <a:prstClr val="black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Csoportba foglalás 17"/>
          <p:cNvGrpSpPr/>
          <p:nvPr/>
        </p:nvGrpSpPr>
        <p:grpSpPr>
          <a:xfrm>
            <a:off x="3202435" y="1322079"/>
            <a:ext cx="2612762" cy="1793281"/>
            <a:chOff x="2520796" y="3378600"/>
            <a:chExt cx="2612762" cy="1793281"/>
          </a:xfrm>
        </p:grpSpPr>
        <p:sp>
          <p:nvSpPr>
            <p:cNvPr id="19" name="Hatszög 18"/>
            <p:cNvSpPr/>
            <p:nvPr/>
          </p:nvSpPr>
          <p:spPr>
            <a:xfrm rot="5400000">
              <a:off x="2930536" y="2968860"/>
              <a:ext cx="1793281" cy="2612762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0" name="Hatszög 4"/>
            <p:cNvSpPr/>
            <p:nvPr/>
          </p:nvSpPr>
          <p:spPr>
            <a:xfrm>
              <a:off x="2988424" y="3677480"/>
              <a:ext cx="1741842" cy="119552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tx1"/>
                  </a:solidFill>
                  <a:latin typeface="Franklin Gothic Medium (Szövegtörzs)"/>
                  <a:ea typeface="Verdana" pitchFamily="34" charset="0"/>
                  <a:cs typeface="Verdana" pitchFamily="34" charset="0"/>
                </a:rPr>
                <a:t>Vissza nem térítendő átalány támogatás, az üzleti tervben vállalt kötelezettségek teljesítésére</a:t>
              </a:r>
              <a:endParaRPr lang="hu-HU" sz="1400" b="1" kern="1200" dirty="0">
                <a:solidFill>
                  <a:schemeClr val="tx1"/>
                </a:solidFill>
                <a:latin typeface="Franklin Gothic Medium (Szövegtörzs)"/>
              </a:endParaRPr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1192164" y="1260109"/>
            <a:ext cx="2396004" cy="1855252"/>
            <a:chOff x="3008828" y="1738098"/>
            <a:chExt cx="2419754" cy="1855252"/>
          </a:xfrm>
        </p:grpSpPr>
        <p:sp>
          <p:nvSpPr>
            <p:cNvPr id="16" name="Hatszög 15"/>
            <p:cNvSpPr/>
            <p:nvPr/>
          </p:nvSpPr>
          <p:spPr>
            <a:xfrm rot="5400000">
              <a:off x="3291079" y="1455847"/>
              <a:ext cx="1855252" cy="2419754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Hatszög 4"/>
            <p:cNvSpPr/>
            <p:nvPr/>
          </p:nvSpPr>
          <p:spPr>
            <a:xfrm>
              <a:off x="3425854" y="2047307"/>
              <a:ext cx="1613170" cy="123683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tx1"/>
                  </a:solidFill>
                  <a:latin typeface="Franklin Gothic Medium (Szövegtörzs)"/>
                  <a:ea typeface="Verdana" pitchFamily="34" charset="0"/>
                  <a:cs typeface="Verdana" pitchFamily="34" charset="0"/>
                </a:rPr>
                <a:t>Üzleti terv benyújtása kötelező</a:t>
              </a:r>
              <a:endParaRPr lang="hu-HU" sz="1400" b="1" kern="1200" dirty="0">
                <a:solidFill>
                  <a:schemeClr val="tx1"/>
                </a:solidFill>
                <a:latin typeface="Franklin Gothic Medium (Szövegtörzs)"/>
              </a:endParaRPr>
            </a:p>
          </p:txBody>
        </p:sp>
      </p:grpSp>
      <p:sp>
        <p:nvSpPr>
          <p:cNvPr id="3" name="Title 3"/>
          <p:cNvSpPr txBox="1">
            <a:spLocks/>
          </p:cNvSpPr>
          <p:nvPr/>
        </p:nvSpPr>
        <p:spPr>
          <a:xfrm>
            <a:off x="134257" y="818401"/>
            <a:ext cx="7272808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/>
            <a:r>
              <a:rPr lang="hu-HU" altLang="hu-HU" sz="2000" dirty="0">
                <a:solidFill>
                  <a:prstClr val="white"/>
                </a:solidFill>
                <a:latin typeface="Franklin Gothic Medium (Szövegtörzs)"/>
              </a:rPr>
              <a:t>A fiatal mezőgazdasági termelők számára nyújtott induló támogatás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507" y="510624"/>
            <a:ext cx="3765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 felhívás megjelenése: 2016. december 20.</a:t>
            </a:r>
            <a:endParaRPr lang="hu-HU" sz="1400" dirty="0"/>
          </a:p>
        </p:txBody>
      </p:sp>
      <p:sp>
        <p:nvSpPr>
          <p:cNvPr id="7" name="Téglalap 6"/>
          <p:cNvSpPr/>
          <p:nvPr/>
        </p:nvSpPr>
        <p:spPr>
          <a:xfrm>
            <a:off x="3876025" y="3312574"/>
            <a:ext cx="4944898" cy="1769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800" b="1" u="sng" kern="1200" dirty="0" smtClean="0">
              <a:solidFill>
                <a:srgbClr val="0070C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u="sng" kern="1200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felhívás célja: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400" b="0" kern="1200" dirty="0" smtClean="0">
                <a:latin typeface="Franklin Gothic Medium (Szövegtörzs)"/>
                <a:ea typeface="Verdana" pitchFamily="34" charset="0"/>
                <a:cs typeface="Verdana" pitchFamily="34" charset="0"/>
              </a:rPr>
              <a:t>• Generációváltás elősegítése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400" b="0" kern="1200" dirty="0" smtClean="0">
                <a:latin typeface="Franklin Gothic Medium (Szövegtörzs)"/>
                <a:ea typeface="Verdana" pitchFamily="34" charset="0"/>
                <a:cs typeface="Verdana" pitchFamily="34" charset="0"/>
              </a:rPr>
              <a:t>• Fejlesztési forrás biztosítása</a:t>
            </a:r>
            <a:endParaRPr lang="hu-HU" sz="1400" b="0" kern="1200" dirty="0">
              <a:latin typeface="Franklin Gothic Medium (Szövegtörzs)"/>
            </a:endParaRP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400" b="0" kern="1200" dirty="0" smtClean="0">
                <a:latin typeface="Franklin Gothic Medium (Szövegtörzs)"/>
                <a:ea typeface="Verdana" pitchFamily="34" charset="0"/>
                <a:cs typeface="Verdana" pitchFamily="34" charset="0"/>
              </a:rPr>
              <a:t>• Önálló, életképes családi   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400" b="0" kern="1200" dirty="0" smtClean="0">
                <a:latin typeface="Franklin Gothic Medium (Szövegtörzs)"/>
                <a:ea typeface="Verdana" pitchFamily="34" charset="0"/>
                <a:cs typeface="Verdana" pitchFamily="34" charset="0"/>
              </a:rPr>
              <a:t>   gazdaság kialakítása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800" b="0" kern="1200" dirty="0" smtClean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876025" y="5457751"/>
            <a:ext cx="2266140" cy="9941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u="sng" kern="1200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Kötelezettségvállalás időtartama: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400" b="1" u="none" kern="1200" dirty="0" smtClean="0">
                <a:solidFill>
                  <a:srgbClr val="0070C0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400" b="0" kern="1200" dirty="0" smtClean="0">
                <a:latin typeface="Franklin Gothic Medium (Szövegtörzs)"/>
                <a:ea typeface="Verdana" pitchFamily="34" charset="0"/>
                <a:cs typeface="Verdana" pitchFamily="34" charset="0"/>
              </a:rPr>
              <a:t>5 év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72846" y="3325091"/>
            <a:ext cx="3184753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Jogosult:</a:t>
            </a: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1.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legfeljebb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40 éves természetes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személy</a:t>
            </a:r>
            <a:endParaRPr lang="hu-HU" sz="1400" dirty="0">
              <a:solidFill>
                <a:prstClr val="black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pPr marL="171450" indent="-171450">
              <a:buFontTx/>
              <a:buChar char="-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mezőgazdasági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jellegű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szakismeret</a:t>
            </a:r>
          </a:p>
          <a:p>
            <a:pPr marL="171450" indent="-171450">
              <a:buFontTx/>
              <a:buChar char="-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12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hónapnál nem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régebbi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mezőgazdasági egyéni vállalkozói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regisztráció</a:t>
            </a:r>
          </a:p>
          <a:p>
            <a:pPr marL="285750" indent="-285750">
              <a:buFontTx/>
              <a:buChar char="-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legalább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6000,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de legfeljebb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    25000 euro STÉ értékű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    termelési potenciál megléte</a:t>
            </a:r>
            <a:endParaRPr lang="hu-HU" sz="1400" dirty="0">
              <a:solidFill>
                <a:prstClr val="black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2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. jogi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személy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esetén,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annak személyében kizárólagos tulajdonosa és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ügyvezetője</a:t>
            </a:r>
          </a:p>
          <a:p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554783" y="5251566"/>
            <a:ext cx="226614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Támogatás mértéke: 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40 ezer eurónak megfelelő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forintösszeg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(~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12 millió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Ft), két részletben (75%+25%)</a:t>
            </a:r>
            <a:endParaRPr lang="hu-HU" sz="1400" dirty="0">
              <a:solidFill>
                <a:prstClr val="black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7018317" y="938458"/>
            <a:ext cx="1638795" cy="11756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7133643" y="1233899"/>
            <a:ext cx="1408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400" b="1" dirty="0" smtClean="0"/>
              <a:t>Keretösszeg:</a:t>
            </a:r>
          </a:p>
          <a:p>
            <a:pPr algn="ctr"/>
            <a:r>
              <a:rPr lang="hu-HU" b="1" dirty="0" smtClean="0"/>
              <a:t>37,75 Mrd Ft</a:t>
            </a:r>
            <a:endParaRPr lang="hu-HU" b="1" dirty="0"/>
          </a:p>
        </p:txBody>
      </p:sp>
      <p:sp>
        <p:nvSpPr>
          <p:cNvPr id="21" name="Téglalap 20"/>
          <p:cNvSpPr/>
          <p:nvPr/>
        </p:nvSpPr>
        <p:spPr>
          <a:xfrm>
            <a:off x="299569" y="6516662"/>
            <a:ext cx="5300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1400" b="1" dirty="0">
                <a:latin typeface="Franklin Gothic Medium (Szövegtörzs)"/>
                <a:cs typeface="Times New Roman" pitchFamily="18" charset="0"/>
              </a:rPr>
              <a:t>Támogatási kérelmek </a:t>
            </a:r>
            <a:r>
              <a:rPr lang="hu-HU" altLang="hu-HU" sz="1400" b="1" dirty="0" smtClean="0">
                <a:latin typeface="Franklin Gothic Medium (Szövegtörzs)"/>
                <a:cs typeface="Times New Roman" pitchFamily="18" charset="0"/>
              </a:rPr>
              <a:t>benyújtásának első szakasza: </a:t>
            </a:r>
          </a:p>
        </p:txBody>
      </p:sp>
      <p:sp>
        <p:nvSpPr>
          <p:cNvPr id="22" name="Téglalap 21"/>
          <p:cNvSpPr/>
          <p:nvPr/>
        </p:nvSpPr>
        <p:spPr>
          <a:xfrm>
            <a:off x="4810183" y="6516661"/>
            <a:ext cx="41312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2017. március 1. – 2017. március 31.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946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5766456" y="1003790"/>
            <a:ext cx="2190012" cy="10548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Keretösszeg:</a:t>
            </a:r>
          </a:p>
          <a:p>
            <a:pPr algn="ctr"/>
            <a:r>
              <a:rPr lang="hu-HU" b="1" dirty="0">
                <a:solidFill>
                  <a:prstClr val="black"/>
                </a:solidFill>
                <a:latin typeface="Franklin Gothic Medium (Szövegtörzs)"/>
              </a:rPr>
              <a:t>5</a:t>
            </a:r>
            <a:r>
              <a:rPr lang="hu-HU" b="1" dirty="0" smtClean="0">
                <a:solidFill>
                  <a:prstClr val="black"/>
                </a:solidFill>
                <a:latin typeface="Franklin Gothic Medium (Szövegtörzs)"/>
              </a:rPr>
              <a:t>0 Mrd Ft</a:t>
            </a:r>
            <a:endParaRPr lang="hu-HU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4210" y="2180146"/>
            <a:ext cx="4229794" cy="45243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prstClr val="black"/>
                </a:solidFill>
                <a:latin typeface="Franklin Gothic Medium (Szövegtörzs)"/>
              </a:rPr>
              <a:t>Két </a:t>
            </a:r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pályázati felhívás: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prstClr val="white">
                    <a:lumMod val="95000"/>
                  </a:prstClr>
                </a:solidFill>
                <a:latin typeface="Franklin Gothic Medium (Szövegtörzs)"/>
              </a:rPr>
              <a:t>I. Nem </a:t>
            </a:r>
            <a:r>
              <a:rPr lang="hu-HU" sz="2000" b="1" dirty="0">
                <a:solidFill>
                  <a:prstClr val="white">
                    <a:lumMod val="95000"/>
                  </a:prstClr>
                </a:solidFill>
                <a:latin typeface="Franklin Gothic Medium (Szövegtörzs)"/>
              </a:rPr>
              <a:t>mezőgazdasági tevékenységek  indításának </a:t>
            </a:r>
            <a:r>
              <a:rPr lang="hu-HU" sz="2000" b="1" dirty="0" smtClean="0">
                <a:solidFill>
                  <a:prstClr val="white">
                    <a:lumMod val="95000"/>
                  </a:prstClr>
                </a:solidFill>
                <a:latin typeface="Franklin Gothic Medium (Szövegtörzs)"/>
              </a:rPr>
              <a:t> támogatása</a:t>
            </a:r>
            <a:r>
              <a:rPr lang="hu-HU" sz="2000" b="1" dirty="0" smtClean="0">
                <a:solidFill>
                  <a:prstClr val="white"/>
                </a:solidFill>
                <a:latin typeface="Franklin Gothic Medium (Szövegtörzs)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endParaRPr lang="hu-HU" dirty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endParaRPr lang="hu-HU" dirty="0" smtClean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endParaRPr lang="hu-HU" dirty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endParaRPr lang="hu-HU" sz="2000" dirty="0" smtClean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prstClr val="white"/>
                </a:solidFill>
                <a:latin typeface="Franklin Gothic Medium (Szövegtörzs)"/>
              </a:rPr>
              <a:t> II. </a:t>
            </a:r>
            <a:r>
              <a:rPr lang="hu-HU" sz="2000" b="1" dirty="0" smtClean="0">
                <a:solidFill>
                  <a:prstClr val="white">
                    <a:lumMod val="95000"/>
                  </a:prstClr>
                </a:solidFill>
                <a:latin typeface="Franklin Gothic Medium (Szövegtörzs)"/>
              </a:rPr>
              <a:t>Nem </a:t>
            </a:r>
            <a:r>
              <a:rPr lang="hu-HU" sz="2000" b="1" dirty="0">
                <a:solidFill>
                  <a:prstClr val="white">
                    <a:lumMod val="95000"/>
                  </a:prstClr>
                </a:solidFill>
                <a:latin typeface="Franklin Gothic Medium (Szövegtörzs)"/>
              </a:rPr>
              <a:t>mezőgazdasági tevékenységek </a:t>
            </a:r>
            <a:r>
              <a:rPr lang="hu-HU" sz="2000" b="1" dirty="0" smtClean="0">
                <a:solidFill>
                  <a:prstClr val="white"/>
                </a:solidFill>
                <a:latin typeface="Franklin Gothic Medium (Szövegtörzs)"/>
              </a:rPr>
              <a:t>fejlesztésének támogatása: </a:t>
            </a:r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 smtClean="0">
              <a:solidFill>
                <a:prstClr val="white"/>
              </a:solidFill>
              <a:latin typeface="Franklin Gothic Medium (Szövegtörzs)"/>
            </a:endParaRPr>
          </a:p>
          <a:p>
            <a:endParaRPr lang="hu-HU" dirty="0" smtClean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endParaRPr lang="hu-HU" dirty="0">
              <a:solidFill>
                <a:prstClr val="white"/>
              </a:solidFill>
              <a:latin typeface="Franklin Gothic Medium (Szövegtörzs)"/>
            </a:endParaRPr>
          </a:p>
          <a:p>
            <a:pPr marL="285750" indent="-285750">
              <a:buFont typeface="Arial" pitchFamily="34" charset="0"/>
              <a:buChar char="•"/>
            </a:pPr>
            <a:endParaRPr lang="hu-HU" dirty="0" smtClean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683568" y="3555133"/>
            <a:ext cx="3317999" cy="6843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b="1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18" name="Ellipszis 17"/>
          <p:cNvSpPr/>
          <p:nvPr/>
        </p:nvSpPr>
        <p:spPr>
          <a:xfrm>
            <a:off x="815938" y="5524373"/>
            <a:ext cx="3306338" cy="7078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b="1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25489" y="3681872"/>
            <a:ext cx="18341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prstClr val="black"/>
                </a:solidFill>
                <a:latin typeface="Franklin Gothic Medium (Szövegtörzs)"/>
              </a:rPr>
              <a:t>13,85 Mrd Ft</a:t>
            </a:r>
            <a:endParaRPr lang="hu-HU" sz="2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630576" y="5704393"/>
            <a:ext cx="1677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prstClr val="black"/>
                </a:solidFill>
                <a:latin typeface="Franklin Gothic Medium (Szövegtörzs)"/>
              </a:rPr>
              <a:t>35,9 Mrd Ft</a:t>
            </a:r>
            <a:endParaRPr lang="hu-HU" sz="2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-5948" y="530176"/>
            <a:ext cx="6162124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Franklin Gothic Medium (Szövegtörzs)"/>
              </a:rPr>
              <a:t>Nem mezőgazdasági tevékenységek  indításának  (I.) és fejlesztésének (II.) támogatása :</a:t>
            </a:r>
            <a:endParaRPr lang="hu-HU" sz="2200" b="1" dirty="0">
              <a:solidFill>
                <a:schemeClr val="bg1"/>
              </a:solidFill>
              <a:latin typeface="Franklin Gothic Medium (Szövegtörzs)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207161" y="1656926"/>
            <a:ext cx="4007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Az </a:t>
            </a:r>
            <a:r>
              <a:rPr lang="hu-HU" sz="1400" dirty="0" smtClean="0">
                <a:latin typeface="Franklin Gothic Medium (Szövegtörzs)"/>
              </a:rPr>
              <a:t>I. felhívás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megjelenése: 2016. augusztus 25.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 II. felhívás megjelenése: 2016. december 28.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3259645" y="3520447"/>
            <a:ext cx="2150029" cy="101362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prstClr val="white"/>
                </a:solidFill>
                <a:latin typeface="Franklin Gothic Medium (Szövegtörzs)"/>
              </a:rPr>
              <a:t>Beérkezett:</a:t>
            </a:r>
          </a:p>
          <a:p>
            <a:pPr algn="ctr"/>
            <a:r>
              <a:rPr lang="hu-HU" sz="1600" b="1" dirty="0" smtClean="0">
                <a:solidFill>
                  <a:prstClr val="white"/>
                </a:solidFill>
                <a:latin typeface="Franklin Gothic Medium (Szövegtörzs)"/>
              </a:rPr>
              <a:t>11066 db  </a:t>
            </a:r>
          </a:p>
          <a:p>
            <a:pPr algn="ctr"/>
            <a:r>
              <a:rPr lang="hu-HU" sz="1600" b="1" dirty="0" smtClean="0">
                <a:solidFill>
                  <a:srgbClr val="FFFF00"/>
                </a:solidFill>
                <a:latin typeface="Franklin Gothic Medium (Szövegtörzs)"/>
              </a:rPr>
              <a:t>139,86 Mrd Ft</a:t>
            </a:r>
            <a:endParaRPr lang="hu-HU" sz="16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492093" y="2224878"/>
            <a:ext cx="1452577" cy="353943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1700" b="1" dirty="0" smtClean="0"/>
              <a:t>Felfüggesztés!</a:t>
            </a:r>
            <a:endParaRPr lang="hu-HU" sz="17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099047" y="4868883"/>
            <a:ext cx="4010315" cy="1835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u-HU" b="1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099049" y="2224878"/>
            <a:ext cx="4010314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/>
              <a:t>A </a:t>
            </a:r>
            <a:r>
              <a:rPr lang="hu-HU" b="1" dirty="0"/>
              <a:t>felhívások célja: </a:t>
            </a:r>
            <a:r>
              <a:rPr lang="hu-HU" sz="1600" dirty="0"/>
              <a:t>A vidéki térség mezőgazdasági vállalkozásainak jövedelemstabilizálását, valamint a mezőgazdaságon kívüli vállalkozások elindítását szolgálja </a:t>
            </a:r>
            <a:endParaRPr lang="hu-HU" sz="1600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153793" y="4839390"/>
            <a:ext cx="39555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Igényelhető támogatás:</a:t>
            </a:r>
          </a:p>
          <a:p>
            <a:r>
              <a:rPr lang="hu-HU" dirty="0" smtClean="0"/>
              <a:t>I. </a:t>
            </a:r>
            <a:r>
              <a:rPr lang="hu-HU" sz="1600" dirty="0" smtClean="0"/>
              <a:t>pályázat</a:t>
            </a:r>
            <a:r>
              <a:rPr lang="hu-HU" sz="1600" dirty="0"/>
              <a:t>: </a:t>
            </a:r>
            <a:endParaRPr lang="hu-HU" sz="1600" dirty="0" smtClean="0"/>
          </a:p>
          <a:p>
            <a:r>
              <a:rPr lang="hu-HU" sz="1600" dirty="0" err="1" smtClean="0"/>
              <a:t>max</a:t>
            </a:r>
            <a:r>
              <a:rPr lang="hu-HU" sz="1600" dirty="0" smtClean="0"/>
              <a:t>. </a:t>
            </a:r>
            <a:r>
              <a:rPr lang="hu-HU" sz="1600" dirty="0"/>
              <a:t>40.000 eurónak megfelelő </a:t>
            </a:r>
            <a:r>
              <a:rPr lang="hu-HU" sz="1600" dirty="0" smtClean="0"/>
              <a:t>forintösszeg</a:t>
            </a:r>
          </a:p>
          <a:p>
            <a:endParaRPr lang="hu-HU" sz="1600" dirty="0"/>
          </a:p>
          <a:p>
            <a:r>
              <a:rPr lang="hu-HU" sz="1600" dirty="0" smtClean="0"/>
              <a:t>II. pályázat:</a:t>
            </a:r>
          </a:p>
          <a:p>
            <a:r>
              <a:rPr lang="hu-HU" sz="1600" dirty="0" err="1"/>
              <a:t>m</a:t>
            </a:r>
            <a:r>
              <a:rPr lang="hu-HU" sz="1600" dirty="0" err="1" smtClean="0"/>
              <a:t>ax</a:t>
            </a:r>
            <a:r>
              <a:rPr lang="hu-HU" sz="1600" dirty="0"/>
              <a:t>. 160 000 eurónak megfelelő forintösszeg</a:t>
            </a:r>
          </a:p>
        </p:txBody>
      </p:sp>
      <p:sp>
        <p:nvSpPr>
          <p:cNvPr id="16" name="Téglalap 15"/>
          <p:cNvSpPr/>
          <p:nvPr/>
        </p:nvSpPr>
        <p:spPr>
          <a:xfrm>
            <a:off x="282960" y="6232176"/>
            <a:ext cx="3350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1400" b="1" dirty="0">
                <a:solidFill>
                  <a:schemeClr val="bg1"/>
                </a:solidFill>
                <a:latin typeface="Franklin Gothic Medium (Szövegtörzs)"/>
                <a:cs typeface="Times New Roman" pitchFamily="18" charset="0"/>
              </a:rPr>
              <a:t>Támogatási kérelmek </a:t>
            </a:r>
            <a:r>
              <a:rPr lang="hu-HU" altLang="hu-HU" sz="1400" b="1" dirty="0" smtClean="0">
                <a:solidFill>
                  <a:schemeClr val="bg1"/>
                </a:solidFill>
                <a:latin typeface="Franklin Gothic Medium (Szövegtörzs)"/>
                <a:cs typeface="Times New Roman" pitchFamily="18" charset="0"/>
              </a:rPr>
              <a:t>benyújtásának</a:t>
            </a:r>
          </a:p>
          <a:p>
            <a:r>
              <a:rPr lang="hu-HU" altLang="hu-HU" sz="1400" b="1" dirty="0" smtClean="0">
                <a:solidFill>
                  <a:schemeClr val="bg1"/>
                </a:solidFill>
                <a:latin typeface="Franklin Gothic Medium (Szövegtörzs)"/>
                <a:cs typeface="Times New Roman" pitchFamily="18" charset="0"/>
              </a:rPr>
              <a:t> első szakasza: </a:t>
            </a:r>
          </a:p>
        </p:txBody>
      </p:sp>
      <p:sp>
        <p:nvSpPr>
          <p:cNvPr id="21" name="Téglalap 20"/>
          <p:cNvSpPr/>
          <p:nvPr/>
        </p:nvSpPr>
        <p:spPr>
          <a:xfrm>
            <a:off x="1635194" y="6432309"/>
            <a:ext cx="2948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Franklin Gothic Medium (Szövegtörzs)"/>
              </a:rPr>
              <a:t>2017. 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</a:rPr>
              <a:t>á</a:t>
            </a:r>
            <a:r>
              <a:rPr lang="hu-HU" sz="1400" smtClean="0">
                <a:solidFill>
                  <a:schemeClr val="bg1"/>
                </a:solidFill>
                <a:latin typeface="Franklin Gothic Medium (Szövegtörzs)"/>
              </a:rPr>
              <a:t>prilis </a:t>
            </a:r>
            <a:r>
              <a:rPr lang="hu-HU" sz="1400" dirty="0" smtClean="0">
                <a:solidFill>
                  <a:schemeClr val="bg1"/>
                </a:solidFill>
                <a:latin typeface="Franklin Gothic Medium (Szövegtörzs)"/>
              </a:rPr>
              <a:t>3. – 2017. május 3.</a:t>
            </a:r>
            <a:endParaRPr lang="hu-HU" sz="1400" dirty="0">
              <a:solidFill>
                <a:schemeClr val="bg1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21116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6428998" y="867438"/>
            <a:ext cx="2190012" cy="10548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Keretösszeg:</a:t>
            </a:r>
          </a:p>
          <a:p>
            <a:pPr algn="ctr"/>
            <a:r>
              <a:rPr lang="hu-HU" b="1" dirty="0" smtClean="0">
                <a:solidFill>
                  <a:prstClr val="black"/>
                </a:solidFill>
                <a:latin typeface="Franklin Gothic Medium (Szövegtörzs)"/>
              </a:rPr>
              <a:t>8,23 Mrd Ft</a:t>
            </a:r>
            <a:endParaRPr lang="hu-HU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787624"/>
            <a:ext cx="6812808" cy="7694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/>
            <a:r>
              <a:rPr lang="hu-HU" altLang="hu-HU" sz="2200" dirty="0">
                <a:solidFill>
                  <a:prstClr val="white"/>
                </a:solidFill>
                <a:latin typeface="Franklin Gothic Medium (Szövegtörzs)"/>
              </a:rPr>
              <a:t>Tanyák háztartási léptékű villamos energia és vízellátás, valamint szennyvízkezelési fejlesztései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" y="1781301"/>
            <a:ext cx="4346368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/>
              <a:t>A felhívás célja</a:t>
            </a:r>
            <a:r>
              <a:rPr lang="hu-HU" sz="1600" b="1" u="sng" dirty="0" smtClean="0"/>
              <a:t>:</a:t>
            </a:r>
          </a:p>
          <a:p>
            <a:r>
              <a:rPr lang="hu-HU" sz="1400" dirty="0" smtClean="0"/>
              <a:t>azon </a:t>
            </a:r>
            <a:r>
              <a:rPr lang="hu-HU" sz="1400" dirty="0"/>
              <a:t>tanyák infrastrukturális ellátottságának fejlesztése, amelyek villamos energia, vízellátási rendszere, vagy szennyvíz kezelése elavult, illetve nem megfelelően, vagy nem került kiépítésre.  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503057" y="1781301"/>
            <a:ext cx="4619501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/>
              <a:t>Támogatás mértéke: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természetes személyek legfeljebb 6,2 millió </a:t>
            </a:r>
            <a:r>
              <a:rPr lang="hu-HU" sz="1400" dirty="0" smtClean="0"/>
              <a:t>forint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önkormányzatok </a:t>
            </a:r>
            <a:r>
              <a:rPr lang="hu-HU" sz="1400" dirty="0" smtClean="0"/>
              <a:t>legfeljebb </a:t>
            </a:r>
            <a:r>
              <a:rPr lang="hu-HU" sz="1400" dirty="0"/>
              <a:t>50 millió </a:t>
            </a:r>
            <a:r>
              <a:rPr lang="hu-HU" sz="1400" dirty="0" smtClean="0"/>
              <a:t>forint</a:t>
            </a:r>
          </a:p>
          <a:p>
            <a:r>
              <a:rPr lang="hu-HU" sz="1600" dirty="0"/>
              <a:t> </a:t>
            </a:r>
            <a:r>
              <a:rPr lang="hu-HU" sz="1200" dirty="0"/>
              <a:t>A támogatás maximális mértéke a fejlesztés helye </a:t>
            </a:r>
            <a:r>
              <a:rPr lang="hu-HU" sz="1200" dirty="0" smtClean="0"/>
              <a:t>szerinti településre </a:t>
            </a:r>
            <a:r>
              <a:rPr lang="hu-HU" sz="1200" dirty="0"/>
              <a:t>vonatkozóan változik.</a:t>
            </a:r>
          </a:p>
        </p:txBody>
      </p:sp>
      <p:sp>
        <p:nvSpPr>
          <p:cNvPr id="7" name="Téglalap 6"/>
          <p:cNvSpPr/>
          <p:nvPr/>
        </p:nvSpPr>
        <p:spPr>
          <a:xfrm>
            <a:off x="0" y="3213436"/>
            <a:ext cx="4346368" cy="3600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/>
              <a:t>A felhívás keretében az alábbi tevékenységek támogathatóak önállóan:</a:t>
            </a:r>
          </a:p>
          <a:p>
            <a:r>
              <a:rPr lang="hu-HU" sz="1400" dirty="0" smtClean="0"/>
              <a:t>a) háztartási </a:t>
            </a:r>
            <a:r>
              <a:rPr lang="hu-HU" sz="1400" dirty="0"/>
              <a:t>léptékű szigetüzemű, vagy hálózatra kapcsolt villamos energia rendszer kiépítése:</a:t>
            </a:r>
          </a:p>
          <a:p>
            <a:r>
              <a:rPr lang="hu-HU" sz="1400" dirty="0" smtClean="0"/>
              <a:t>– </a:t>
            </a:r>
            <a:r>
              <a:rPr lang="hu-HU" sz="1400" dirty="0"/>
              <a:t>villamosenergia-ellátást biztosító fejlesztés, beleértve a megújuló energiával 	történő fejlesztést.</a:t>
            </a:r>
          </a:p>
          <a:p>
            <a:r>
              <a:rPr lang="hu-HU" sz="1400" dirty="0"/>
              <a:t>b</a:t>
            </a:r>
            <a:r>
              <a:rPr lang="hu-HU" sz="1400" dirty="0" smtClean="0"/>
              <a:t>) háztartási </a:t>
            </a:r>
            <a:r>
              <a:rPr lang="hu-HU" sz="1400" dirty="0"/>
              <a:t>léptékű ivóvízellátást szolgáló rendszer kiépítése:</a:t>
            </a:r>
          </a:p>
          <a:p>
            <a:r>
              <a:rPr lang="hu-HU" sz="1400" dirty="0" smtClean="0"/>
              <a:t>– </a:t>
            </a:r>
            <a:r>
              <a:rPr lang="hu-HU" sz="1400" dirty="0"/>
              <a:t>kútfúrás;</a:t>
            </a:r>
          </a:p>
          <a:p>
            <a:r>
              <a:rPr lang="hu-HU" sz="1400" dirty="0" smtClean="0"/>
              <a:t>– </a:t>
            </a:r>
            <a:r>
              <a:rPr lang="hu-HU" sz="1400" dirty="0"/>
              <a:t>vízbeszerző, vízkezelő, víztározó, vízelosztó, víztisztító létesítmények és 	felépítményei, mely nem haladja meg a napi 50 személy vízellátását;</a:t>
            </a:r>
          </a:p>
          <a:p>
            <a:r>
              <a:rPr lang="hu-HU" sz="1400" dirty="0" smtClean="0"/>
              <a:t>– </a:t>
            </a:r>
            <a:r>
              <a:rPr lang="hu-HU" sz="1400" dirty="0"/>
              <a:t>háztartási törpe-vízmű.</a:t>
            </a:r>
          </a:p>
          <a:p>
            <a:r>
              <a:rPr lang="hu-HU" sz="1400" dirty="0" smtClean="0"/>
              <a:t>c) háztartási </a:t>
            </a:r>
            <a:r>
              <a:rPr lang="hu-HU" sz="1400" dirty="0"/>
              <a:t>léptékű szennyvízkezelést, </a:t>
            </a:r>
            <a:r>
              <a:rPr lang="hu-HU" sz="1400" dirty="0" err="1"/>
              <a:t>-tisztítást</a:t>
            </a:r>
            <a:r>
              <a:rPr lang="hu-HU" sz="1400" dirty="0"/>
              <a:t> szolgáló rendszer kiépítése:</a:t>
            </a:r>
          </a:p>
          <a:p>
            <a:r>
              <a:rPr lang="hu-HU" sz="1400" dirty="0" smtClean="0"/>
              <a:t>– </a:t>
            </a:r>
            <a:r>
              <a:rPr lang="hu-HU" sz="1400" dirty="0"/>
              <a:t>egyedi szennyvízkezelő berendezéssel</a:t>
            </a:r>
            <a:r>
              <a:rPr lang="hu-HU" sz="1400" dirty="0" smtClean="0"/>
              <a:t>.</a:t>
            </a:r>
            <a:endParaRPr lang="hu-HU" sz="1400" dirty="0"/>
          </a:p>
        </p:txBody>
      </p:sp>
      <p:sp>
        <p:nvSpPr>
          <p:cNvPr id="8" name="Téglalap 7"/>
          <p:cNvSpPr/>
          <p:nvPr/>
        </p:nvSpPr>
        <p:spPr>
          <a:xfrm>
            <a:off x="1" y="479847"/>
            <a:ext cx="6062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 smtClean="0"/>
              <a:t>Támogatási kérelmek benyújtása: 2017</a:t>
            </a:r>
            <a:r>
              <a:rPr lang="hu-HU" sz="1400" b="1" dirty="0"/>
              <a:t>. március 31. </a:t>
            </a:r>
            <a:r>
              <a:rPr lang="hu-HU" sz="1400" b="1" dirty="0" smtClean="0"/>
              <a:t>- </a:t>
            </a:r>
            <a:r>
              <a:rPr lang="hu-HU" sz="1400" b="1" dirty="0"/>
              <a:t>2019. április 1. </a:t>
            </a:r>
          </a:p>
        </p:txBody>
      </p:sp>
      <p:sp>
        <p:nvSpPr>
          <p:cNvPr id="9" name="Téglalap 8"/>
          <p:cNvSpPr/>
          <p:nvPr/>
        </p:nvSpPr>
        <p:spPr>
          <a:xfrm>
            <a:off x="4476997" y="3213436"/>
            <a:ext cx="4598060" cy="3570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/>
              <a:t>Kiválasztási kritériumok: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A </a:t>
            </a:r>
            <a:r>
              <a:rPr lang="hu-HU" sz="1400" b="1" dirty="0"/>
              <a:t>természetes személyek </a:t>
            </a:r>
            <a:endParaRPr lang="hu-HU" sz="1400" b="1" dirty="0" smtClean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30 pont - fenntartási </a:t>
            </a:r>
            <a:r>
              <a:rPr lang="hu-HU" sz="1400" dirty="0"/>
              <a:t>és üzemeltetési terv minősége </a:t>
            </a:r>
            <a:endParaRPr lang="hu-HU" sz="1400" dirty="0" smtClean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30 pont - az </a:t>
            </a:r>
            <a:r>
              <a:rPr lang="hu-HU" sz="1400" dirty="0"/>
              <a:t>építési-műszaki tervdokumentáció vagy műszaki </a:t>
            </a:r>
            <a:r>
              <a:rPr lang="hu-HU" sz="1400" dirty="0" smtClean="0"/>
              <a:t>leírás</a:t>
            </a:r>
            <a:endParaRPr lang="hu-H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20 pont </a:t>
            </a:r>
            <a:r>
              <a:rPr lang="hu-HU" sz="1400" dirty="0" smtClean="0"/>
              <a:t>- </a:t>
            </a:r>
            <a:r>
              <a:rPr lang="hu-HU" sz="1400" dirty="0"/>
              <a:t>ha a beruházás a szennyvízkezelési és ivóvíz fejlesztés a 27/2004. (XII. 25.) </a:t>
            </a:r>
            <a:r>
              <a:rPr lang="hu-HU" sz="1400" dirty="0" err="1"/>
              <a:t>KvVM</a:t>
            </a:r>
            <a:r>
              <a:rPr lang="hu-HU" sz="1400" dirty="0"/>
              <a:t> rendeletben felsorolt, a felszín alatti víz állapota szempontjából valamely érzékeny területeken levő települések valamelyikén valósul meg. </a:t>
            </a:r>
            <a:endParaRPr lang="hu-H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A </a:t>
            </a:r>
            <a:r>
              <a:rPr lang="hu-HU" sz="1400" b="1" dirty="0"/>
              <a:t>települési önkormányzatok </a:t>
            </a:r>
            <a:endParaRPr lang="hu-HU" sz="1400" b="1" dirty="0" smtClean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20 pont – ha 15-nél </a:t>
            </a:r>
            <a:r>
              <a:rPr lang="hu-HU" sz="1400" dirty="0"/>
              <a:t>több tanyát érint a </a:t>
            </a:r>
            <a:r>
              <a:rPr lang="hu-HU" sz="1400" dirty="0" smtClean="0"/>
              <a:t>beruházás</a:t>
            </a:r>
          </a:p>
          <a:p>
            <a:pPr marL="285750" indent="-285750">
              <a:buFontTx/>
              <a:buChar char="-"/>
            </a:pPr>
            <a:r>
              <a:rPr lang="hu-HU" sz="1400" dirty="0" smtClean="0"/>
              <a:t>10 pont – amennyiben </a:t>
            </a:r>
            <a:r>
              <a:rPr lang="hu-HU" sz="1400" dirty="0"/>
              <a:t>az önkormányzat vállalja a megvalósuló fejlesztések működtetéséhez kapcsolódóan karbantartó foglalkoztatását legalább </a:t>
            </a:r>
            <a:r>
              <a:rPr lang="hu-HU" sz="1400" dirty="0" smtClean="0"/>
              <a:t>félállásban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06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6660232" y="908720"/>
            <a:ext cx="1944216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-36512" y="0"/>
            <a:ext cx="7776864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200" b="1" dirty="0">
                <a:solidFill>
                  <a:srgbClr val="4F81BD">
                    <a:lumMod val="75000"/>
                  </a:srgbClr>
                </a:solidFill>
                <a:latin typeface="Franklin Gothic Medium (Szövegtörzs)"/>
              </a:rPr>
              <a:t>Külterületi helyi közutak fejlesztése, önkormányzati utak kezeléséhez, állapotjavításához, karbantartásához szükséges erő- és munkagépek beszerzése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875305" y="1269630"/>
            <a:ext cx="1514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prstClr val="black"/>
                </a:solidFill>
                <a:latin typeface="Franklin Gothic Medium (Szövegtörzs)"/>
              </a:rPr>
              <a:t>Teljes keret:</a:t>
            </a:r>
          </a:p>
          <a:p>
            <a:r>
              <a:rPr lang="hu-HU" b="1" dirty="0" smtClean="0">
                <a:solidFill>
                  <a:prstClr val="black"/>
                </a:solidFill>
                <a:latin typeface="Franklin Gothic Medium (Szövegtörzs)"/>
              </a:rPr>
              <a:t>18,4 Mrd Ft</a:t>
            </a:r>
            <a:endParaRPr lang="hu-HU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3376" y="1526019"/>
            <a:ext cx="6160368" cy="270843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Támogatható tevékenységek:</a:t>
            </a:r>
          </a:p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1. Önkormányzati tulajdonú vagy önkormányzati vagyonkezelésű, külterületi, már meglévő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földutak:</a:t>
            </a:r>
            <a:endParaRPr lang="hu-HU" sz="1400" b="1" dirty="0">
              <a:solidFill>
                <a:prstClr val="black"/>
              </a:solidFill>
              <a:latin typeface="Franklin Gothic Medium (Szövegtörzs)"/>
            </a:endParaRP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a) mechanikai stabilizálása;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b) fejlesztése szélesítéssel; 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c) alépítményének és szilárd burkolatának kialakítása.</a:t>
            </a:r>
          </a:p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2. Önkormányzati tulajdonú utak karbantartását, rendszeres felújítását biztosító: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a) vontatott és függesztett munkagépek, 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b) erőgépek,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c) erőgépek és vontatott, függesztett munkagépek,</a:t>
            </a: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d) ágaprító gépek beszerzése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3377" y="5968829"/>
            <a:ext cx="6160367" cy="5539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Kedvezményezettek: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vidéki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térségben működő települési önkormányzat, önkormányzati társulás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034256" y="6519446"/>
            <a:ext cx="4368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  <a:latin typeface="Franklin Gothic Medium (Szövegtörzs)"/>
              </a:rPr>
              <a:t>T</a:t>
            </a:r>
            <a:r>
              <a:rPr lang="hu-HU" sz="1600" dirty="0" smtClean="0">
                <a:solidFill>
                  <a:prstClr val="black"/>
                </a:solidFill>
                <a:latin typeface="Franklin Gothic Medium (Szövegtörzs)"/>
              </a:rPr>
              <a:t>ámogatási kérelmek </a:t>
            </a:r>
            <a:r>
              <a:rPr lang="hu-HU" sz="1600" dirty="0" smtClean="0">
                <a:solidFill>
                  <a:prstClr val="black"/>
                </a:solidFill>
                <a:latin typeface="Franklin Gothic Medium (Szövegtörzs)"/>
              </a:rPr>
              <a:t>benyújtása</a:t>
            </a:r>
            <a:r>
              <a:rPr lang="hu-HU" sz="1600" dirty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600" dirty="0" smtClean="0">
                <a:solidFill>
                  <a:prstClr val="black"/>
                </a:solidFill>
                <a:latin typeface="Franklin Gothic Medium (Szövegtörzs)"/>
              </a:rPr>
              <a:t>folyamatban</a:t>
            </a:r>
            <a:endParaRPr lang="hu-HU" sz="16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171492" y="3249568"/>
            <a:ext cx="3972508" cy="98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Támogatás mértéke: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1. célterület: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100 millió Ft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2. célterület: egyéni projekt esetén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10 millió Ft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, kollektív beruházás esetén: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20 millió Ft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340652" y="5933736"/>
            <a:ext cx="2775119" cy="55399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Fenntartási kötelezettség: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5 év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034256" y="2043461"/>
            <a:ext cx="1872208" cy="4668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prstClr val="black"/>
                </a:solidFill>
              </a:rPr>
              <a:t>14,7 Mrd Ft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3386432" y="3068094"/>
            <a:ext cx="1872208" cy="4668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prstClr val="black"/>
                </a:solidFill>
              </a:rPr>
              <a:t>3</a:t>
            </a:r>
            <a:r>
              <a:rPr lang="hu-HU" dirty="0" smtClean="0">
                <a:solidFill>
                  <a:prstClr val="black"/>
                </a:solidFill>
              </a:rPr>
              <a:t>,7 Mrd Ft</a:t>
            </a:r>
            <a:endParaRPr lang="hu-HU" dirty="0">
              <a:solidFill>
                <a:prstClr val="black"/>
              </a:solidFill>
            </a:endParaRPr>
          </a:p>
        </p:txBody>
      </p:sp>
      <p:graphicFrame>
        <p:nvGraphicFramePr>
          <p:cNvPr id="15" name="Tábláza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89317"/>
              </p:ext>
            </p:extLst>
          </p:nvPr>
        </p:nvGraphicFramePr>
        <p:xfrm>
          <a:off x="63376" y="4263399"/>
          <a:ext cx="90364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922512"/>
                <a:gridCol w="1735088"/>
                <a:gridCol w="1721296"/>
              </a:tblGrid>
              <a:tr h="965801">
                <a:tc>
                  <a:txBody>
                    <a:bodyPr/>
                    <a:lstStyle/>
                    <a:p>
                      <a:pPr algn="ctr"/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290/2014 (XI. 26.) Korm. rendelet alapján a település</a:t>
                      </a:r>
                      <a:endParaRPr lang="hu-H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Nem besorolt</a:t>
                      </a:r>
                      <a:endParaRPr lang="hu-H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Kedvezményezett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Fejlesztendő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Komplex programmal fejlesztendő</a:t>
                      </a:r>
                    </a:p>
                    <a:p>
                      <a:pPr algn="ctr"/>
                      <a:endParaRPr lang="hu-H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51610">
                <a:tc>
                  <a:txBody>
                    <a:bodyPr/>
                    <a:lstStyle/>
                    <a:p>
                      <a:pPr algn="ctr"/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 támogatási intenzitás</a:t>
                      </a:r>
                      <a:endParaRPr lang="hu-HU" sz="16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75%</a:t>
                      </a:r>
                      <a:endParaRPr lang="hu-HU" sz="16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85%</a:t>
                      </a:r>
                      <a:endParaRPr lang="hu-HU" sz="16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90%</a:t>
                      </a:r>
                      <a:endParaRPr lang="hu-HU" sz="16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95%</a:t>
                      </a:r>
                      <a:endParaRPr lang="hu-HU" sz="16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4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zis 11"/>
          <p:cNvSpPr/>
          <p:nvPr/>
        </p:nvSpPr>
        <p:spPr>
          <a:xfrm>
            <a:off x="5348183" y="4762889"/>
            <a:ext cx="3700148" cy="122984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748144" y="3311788"/>
            <a:ext cx="2517569" cy="98371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350816" y="1029646"/>
            <a:ext cx="2190012" cy="10548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Keretösszeg:</a:t>
            </a:r>
          </a:p>
          <a:p>
            <a:pPr algn="ctr"/>
            <a:r>
              <a:rPr lang="hu-HU" b="1" dirty="0" smtClean="0">
                <a:solidFill>
                  <a:prstClr val="black"/>
                </a:solidFill>
                <a:latin typeface="Franklin Gothic Medium (Szövegtörzs)"/>
              </a:rPr>
              <a:t>1,8 Mrd Ft</a:t>
            </a:r>
            <a:endParaRPr lang="hu-HU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787624"/>
            <a:ext cx="4714504" cy="7694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/>
            <a:r>
              <a:rPr lang="hu-HU" altLang="hu-HU" sz="2200" dirty="0">
                <a:solidFill>
                  <a:prstClr val="white"/>
                </a:solidFill>
                <a:latin typeface="Franklin Gothic Medium (Szövegtörzs)"/>
              </a:rPr>
              <a:t>Jégesőkár megelőzésére szolgáló </a:t>
            </a:r>
            <a:r>
              <a:rPr lang="hu-HU" altLang="hu-HU" sz="2200" dirty="0" smtClean="0">
                <a:solidFill>
                  <a:prstClr val="white"/>
                </a:solidFill>
                <a:latin typeface="Franklin Gothic Medium (Szövegtörzs)"/>
              </a:rPr>
              <a:t>beruházások támogatása</a:t>
            </a:r>
            <a:endParaRPr lang="hu-HU" altLang="hu-HU" sz="2200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0" y="2112887"/>
            <a:ext cx="5272644" cy="9848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/>
              <a:t>A felhívás célja:</a:t>
            </a:r>
          </a:p>
          <a:p>
            <a:r>
              <a:rPr lang="hu-HU" sz="1400" dirty="0" smtClean="0"/>
              <a:t>jégeső-elhárító </a:t>
            </a:r>
            <a:r>
              <a:rPr lang="hu-HU" sz="1400" dirty="0"/>
              <a:t>rendszer – például talajgenerátoros jégeső-elhárító megoldás – </a:t>
            </a:r>
            <a:r>
              <a:rPr lang="hu-HU" sz="1400" dirty="0" smtClean="0"/>
              <a:t>kialakítása</a:t>
            </a:r>
            <a:r>
              <a:rPr lang="hu-HU" sz="1400" dirty="0"/>
              <a:t>, vagy meglévő rendszer </a:t>
            </a:r>
            <a:r>
              <a:rPr lang="hu-HU" sz="1400" dirty="0" smtClean="0"/>
              <a:t>továbbfejlesztése, felújítása</a:t>
            </a:r>
            <a:endParaRPr lang="hu-HU" sz="1400" dirty="0"/>
          </a:p>
        </p:txBody>
      </p:sp>
      <p:sp>
        <p:nvSpPr>
          <p:cNvPr id="6" name="Téglalap 5"/>
          <p:cNvSpPr/>
          <p:nvPr/>
        </p:nvSpPr>
        <p:spPr>
          <a:xfrm>
            <a:off x="4410191" y="3203483"/>
            <a:ext cx="4572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hu-HU" sz="1600" b="1" u="sng" dirty="0"/>
              <a:t>A támogatás mértéke, összege:</a:t>
            </a:r>
          </a:p>
          <a:p>
            <a:r>
              <a:rPr lang="hu-HU" sz="1400" dirty="0" smtClean="0"/>
              <a:t>a</a:t>
            </a:r>
            <a:r>
              <a:rPr lang="hu-HU" sz="1400" dirty="0"/>
              <a:t>) Az igényelhető vissza nem térítendő támogatás összege: </a:t>
            </a:r>
            <a:r>
              <a:rPr lang="hu-HU" sz="1400" b="1" dirty="0"/>
              <a:t>maximum 1,8 </a:t>
            </a:r>
            <a:r>
              <a:rPr lang="hu-HU" sz="1400" b="1" dirty="0" smtClean="0"/>
              <a:t>milliárd </a:t>
            </a:r>
            <a:r>
              <a:rPr lang="hu-HU" sz="1400" b="1" dirty="0"/>
              <a:t>forint.</a:t>
            </a:r>
          </a:p>
          <a:p>
            <a:r>
              <a:rPr lang="hu-HU" sz="1400" dirty="0" smtClean="0"/>
              <a:t>b</a:t>
            </a:r>
            <a:r>
              <a:rPr lang="hu-HU" sz="1400" dirty="0"/>
              <a:t>) A támogatás maximális mértéke az összes elszámolható költség </a:t>
            </a:r>
            <a:r>
              <a:rPr lang="hu-HU" sz="1400" b="1" dirty="0"/>
              <a:t>100 százaléka </a:t>
            </a:r>
            <a:r>
              <a:rPr lang="hu-HU" sz="1400" dirty="0"/>
              <a:t>(KMR és nem KMR régióban egyaránt).</a:t>
            </a:r>
          </a:p>
        </p:txBody>
      </p:sp>
      <p:sp>
        <p:nvSpPr>
          <p:cNvPr id="7" name="Téglalap 6"/>
          <p:cNvSpPr/>
          <p:nvPr/>
        </p:nvSpPr>
        <p:spPr>
          <a:xfrm>
            <a:off x="0" y="482503"/>
            <a:ext cx="5734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b="1" dirty="0" smtClean="0"/>
              <a:t>A támogatási kérelmek benyújtása: 2017</a:t>
            </a:r>
            <a:r>
              <a:rPr lang="hu-HU" sz="1400" b="1" dirty="0"/>
              <a:t>. március 14. </a:t>
            </a:r>
            <a:r>
              <a:rPr lang="hu-HU" sz="1400" b="1" dirty="0" smtClean="0"/>
              <a:t>-  </a:t>
            </a:r>
            <a:r>
              <a:rPr lang="hu-HU" sz="1400" b="1" dirty="0"/>
              <a:t>2019. március 13. </a:t>
            </a:r>
          </a:p>
        </p:txBody>
      </p:sp>
      <p:sp>
        <p:nvSpPr>
          <p:cNvPr id="8" name="Téglalap 7"/>
          <p:cNvSpPr/>
          <p:nvPr/>
        </p:nvSpPr>
        <p:spPr>
          <a:xfrm>
            <a:off x="71252" y="4531425"/>
            <a:ext cx="5201392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/>
              <a:t>Kiválasztási kritériumok: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55 pont – üzleti </a:t>
            </a:r>
            <a:r>
              <a:rPr lang="hu-HU" sz="1400" dirty="0"/>
              <a:t>terv minősége </a:t>
            </a:r>
            <a:endParaRPr lang="hu-H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5 pont – ha a </a:t>
            </a:r>
            <a:r>
              <a:rPr lang="hu-HU" sz="1400" dirty="0"/>
              <a:t>tervezett projekt területi kiterjedése </a:t>
            </a:r>
            <a:r>
              <a:rPr lang="hu-HU" sz="1400" dirty="0" smtClean="0"/>
              <a:t>legalább </a:t>
            </a:r>
            <a:r>
              <a:rPr lang="hu-HU" sz="1400" dirty="0"/>
              <a:t>három megyét </a:t>
            </a:r>
            <a:r>
              <a:rPr lang="hu-HU" sz="1400" dirty="0" smtClean="0"/>
              <a:t>érint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15 pont –  ha </a:t>
            </a:r>
            <a:r>
              <a:rPr lang="hu-HU" sz="1400" dirty="0"/>
              <a:t>hat </a:t>
            </a:r>
            <a:r>
              <a:rPr lang="hu-HU" sz="1400" dirty="0" smtClean="0"/>
              <a:t>megyét érint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20 pont - ha </a:t>
            </a:r>
            <a:r>
              <a:rPr lang="hu-HU" sz="1400" dirty="0"/>
              <a:t>tíz </a:t>
            </a:r>
            <a:r>
              <a:rPr lang="hu-HU" sz="1400" dirty="0" smtClean="0"/>
              <a:t>megyét érint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10 pont -  ha </a:t>
            </a:r>
            <a:r>
              <a:rPr lang="hu-HU" sz="1400" dirty="0"/>
              <a:t>a beruházással érintett megyékben jégesőkár igazoltan előfordult 2012 </a:t>
            </a:r>
            <a:r>
              <a:rPr lang="hu-HU" sz="1400" dirty="0" smtClean="0"/>
              <a:t>óta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15 </a:t>
            </a:r>
            <a:r>
              <a:rPr lang="hu-HU" sz="1400" dirty="0"/>
              <a:t>pont </a:t>
            </a:r>
            <a:r>
              <a:rPr lang="hu-HU" sz="1400" dirty="0" smtClean="0"/>
              <a:t>- ha </a:t>
            </a:r>
            <a:r>
              <a:rPr lang="hu-HU" sz="1400" dirty="0"/>
              <a:t>a tervezett projektet közjogi szerv valósítja meg.</a:t>
            </a:r>
          </a:p>
        </p:txBody>
      </p:sp>
      <p:sp>
        <p:nvSpPr>
          <p:cNvPr id="9" name="Téglalap 8"/>
          <p:cNvSpPr/>
          <p:nvPr/>
        </p:nvSpPr>
        <p:spPr>
          <a:xfrm>
            <a:off x="5445822" y="5223922"/>
            <a:ext cx="3504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b="1" dirty="0"/>
              <a:t>A támogatott projektek várható száma: 4 db.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939648" y="3649758"/>
            <a:ext cx="213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/>
              <a:t>Kötelezettségvállalás: 5 év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33609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zis 11"/>
          <p:cNvSpPr/>
          <p:nvPr/>
        </p:nvSpPr>
        <p:spPr>
          <a:xfrm>
            <a:off x="2306335" y="1466989"/>
            <a:ext cx="1542393" cy="8333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382767" y="1387592"/>
            <a:ext cx="1080655" cy="9755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14 db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8461" y="947752"/>
            <a:ext cx="6599884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Franklin Gothic Medium (Szövegtörzs)"/>
              </a:rPr>
              <a:t>2017-ben megjelentetni tervezett pályázatok</a:t>
            </a:r>
            <a:endParaRPr lang="hu-HU" sz="2400" b="1" dirty="0">
              <a:latin typeface="Franklin Gothic Medium (Szövegtörzs)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5818" y="1670691"/>
            <a:ext cx="1532727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Március 31-ig:</a:t>
            </a:r>
            <a:endParaRPr lang="hu-HU" b="1" dirty="0"/>
          </a:p>
        </p:txBody>
      </p:sp>
      <p:sp>
        <p:nvSpPr>
          <p:cNvPr id="10" name="Téglalap 9"/>
          <p:cNvSpPr/>
          <p:nvPr/>
        </p:nvSpPr>
        <p:spPr>
          <a:xfrm>
            <a:off x="0" y="2050210"/>
            <a:ext cx="9128182" cy="44012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FF0000"/>
                </a:solidFill>
                <a:latin typeface="Franklin Gothic Medium (Szövegtörzs)"/>
              </a:rPr>
              <a:t>Helyi </a:t>
            </a:r>
            <a:r>
              <a:rPr lang="hu-HU" sz="1400" dirty="0">
                <a:solidFill>
                  <a:srgbClr val="FF0000"/>
                </a:solidFill>
                <a:latin typeface="Franklin Gothic Medium (Szövegtörzs)"/>
              </a:rPr>
              <a:t>termékértékesítést szolgáló piacok infrastrukturális fejlesztése, közétkeztetés </a:t>
            </a:r>
            <a:r>
              <a:rPr lang="hu-HU" sz="1400" dirty="0" smtClean="0">
                <a:solidFill>
                  <a:srgbClr val="FF0000"/>
                </a:solidFill>
                <a:latin typeface="Franklin Gothic Medium (Szövegtörzs)"/>
              </a:rPr>
              <a:t>fejlesztése – 12,64 Mrd Ft</a:t>
            </a:r>
            <a:endParaRPr lang="hu-HU" sz="1400" dirty="0">
              <a:solidFill>
                <a:srgbClr val="FF0000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Mezőgazdasági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, erdőgazdálkodási és élelmiszer-feldolgozáshoz kapcsolódó egyéni és csoportos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szaktanácsadás –13,91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Termelői csoportok és termelői szervezetek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létrehozása – 11,29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Szaktanácsadók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továbbképzése – 0,19 Mrd Ft 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Szakmai tanulmányutak,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csereprogramok – 1,53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A fenntarthatóságot célzó tájgazdálkodás, terület-és </a:t>
            </a:r>
            <a:r>
              <a:rPr lang="hu-HU" sz="1400" dirty="0" err="1">
                <a:solidFill>
                  <a:schemeClr val="tx1"/>
                </a:solidFill>
                <a:latin typeface="Franklin Gothic Medium (Szövegtörzs)"/>
              </a:rPr>
              <a:t>tájhasználatváltás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együttműködései – 1,00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Innovációs 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operatív csoportok létrehozása és </a:t>
            </a:r>
            <a:endParaRPr lang="hu-HU" sz="1400" dirty="0" smtClean="0">
              <a:solidFill>
                <a:schemeClr val="tx1"/>
              </a:solidFill>
              <a:latin typeface="Franklin Gothic Medium (Szövegtörzs)"/>
            </a:endParaRPr>
          </a:p>
          <a:p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      az 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innovatív projekt megvalósításához szükséges beruházás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támogatása – 24,95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LEADER – Helyi akciócsoportok együttműködési tevékenységeinek előkészítése</a:t>
            </a:r>
          </a:p>
          <a:p>
            <a:pPr marL="284400"/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és megvalósítása – 1,92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Szolidáris 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gazdálkodás és közösség által támogatott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mezőgazdaság – 1,30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Együttműködések támogatása a rövid ellátási láncok </a:t>
            </a:r>
            <a:endParaRPr lang="hu-HU" sz="1400" dirty="0" smtClean="0">
              <a:solidFill>
                <a:schemeClr val="tx1"/>
              </a:solidFill>
              <a:latin typeface="Franklin Gothic Medium (Szövegtörzs)"/>
            </a:endParaRPr>
          </a:p>
          <a:p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      és 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a helyi piacok kialakításáért, fejlesztéséért és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promóciójáért – 3,84 Mrd Ft 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Az erdei ökoszisztémák térítésmentesen nyújtott közjóléti funkcióinak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fejlesztése – 1,61 Mrd Ft 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Erdészeti 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technológiákra, valamint erdei termékek feldolgozására és piaci értékesítésére irányuló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beruházások – 4,00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Erdészeti genetikai erőforrások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fejlesztése – 2,24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Védett őshonos és veszélyeztetett mezőgazdasági állatfajták genetikai állományának </a:t>
            </a:r>
            <a:r>
              <a:rPr lang="hu-HU" sz="1400" dirty="0" err="1">
                <a:solidFill>
                  <a:schemeClr val="tx1"/>
                </a:solidFill>
                <a:latin typeface="Franklin Gothic Medium (Szövegtörzs)"/>
              </a:rPr>
              <a:t>in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 situ vagy </a:t>
            </a:r>
            <a:r>
              <a:rPr lang="hu-HU" sz="1400" dirty="0" err="1">
                <a:solidFill>
                  <a:schemeClr val="tx1"/>
                </a:solidFill>
                <a:latin typeface="Franklin Gothic Medium (Szövegtörzs)"/>
              </a:rPr>
              <a:t>in</a:t>
            </a:r>
            <a:r>
              <a:rPr lang="hu-HU" sz="1400" dirty="0">
                <a:solidFill>
                  <a:schemeClr val="tx1"/>
                </a:solidFill>
                <a:latin typeface="Franklin Gothic Medium (Szövegtörzs)"/>
              </a:rPr>
              <a:t> vitro megőrzése, továbbá a genetikai beszűkülést megelőző tanácsadói tevékenységek </a:t>
            </a:r>
            <a:r>
              <a:rPr lang="hu-HU" sz="1400" dirty="0" smtClean="0">
                <a:solidFill>
                  <a:schemeClr val="tx1"/>
                </a:solidFill>
                <a:latin typeface="Franklin Gothic Medium (Szövegtörzs)"/>
              </a:rPr>
              <a:t>támogatása – 3,83 Mrd Ft</a:t>
            </a:r>
            <a:endParaRPr lang="hu-HU" sz="1400" dirty="0">
              <a:solidFill>
                <a:schemeClr val="tx1"/>
              </a:solidFill>
              <a:latin typeface="Franklin Gothic Medium (Szövegtörzs)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463420" y="1723504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latin typeface="Franklin Gothic Medium (Szövegtörzs)"/>
              </a:rPr>
              <a:t>84,25 Mrd Ft</a:t>
            </a:r>
            <a:endParaRPr lang="hu-HU" sz="1400" b="1" dirty="0">
              <a:latin typeface="Franklin Gothic Medium (Szövegtörzs)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91" y="0"/>
            <a:ext cx="3949574" cy="9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3872" y="764704"/>
            <a:ext cx="8229600" cy="1143000"/>
          </a:xfrm>
        </p:spPr>
        <p:txBody>
          <a:bodyPr>
            <a:normAutofit/>
          </a:bodyPr>
          <a:lstStyle/>
          <a:p>
            <a:r>
              <a:rPr lang="hu-HU" sz="1600" b="1" i="1" dirty="0"/>
              <a:t>A vidéki térségek kisméretű infrastruktúrájának és alapvető szolgáltatásainak fejlesztésére 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i="1" dirty="0"/>
              <a:t>Helyi termékértékesítést szolgáló piacok infrastrukturális fejlesztése, közétkeztetés fejlesztése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i="1" dirty="0"/>
              <a:t>A felhívás kódszáma: VP6-7.2.1-7.4.1.3-17</a:t>
            </a:r>
            <a:endParaRPr lang="hu-HU" sz="1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95536" y="1772816"/>
            <a:ext cx="835292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/>
              <a:t>1. célterület: helyi termékértékesítést szolgáló piacok, vásárterek infrastrukturális fejlesztése;</a:t>
            </a:r>
          </a:p>
          <a:p>
            <a:r>
              <a:rPr lang="hu-HU" dirty="0"/>
              <a:t>2. célterület: közétkeztetés fejlesztése.</a:t>
            </a:r>
          </a:p>
          <a:p>
            <a:r>
              <a:rPr lang="hu-HU" dirty="0"/>
              <a:t>Az együttműködés keretében a Kormány vállalja, hogy:</a:t>
            </a:r>
          </a:p>
          <a:p>
            <a:pPr lvl="0"/>
            <a:r>
              <a:rPr lang="hu-HU" dirty="0"/>
              <a:t>a felhívás feltételeinek megfelelő projekteket az 1. célterület esetében maximum 50 millió Ft, a 2. célterület esetében maximum 20 millió Ft vissza nem térítendő támogatásban részesíti a rendelkezésre álló forrás erejéig;</a:t>
            </a:r>
          </a:p>
          <a:p>
            <a:pPr lvl="0"/>
            <a:r>
              <a:rPr lang="hu-HU" dirty="0"/>
              <a:t>a támogatási előleggel kapcsolatos feltételeknek megfelelő támogatott projekteknek a megítélt támogatás elszámolható költségei legfeljebb 50%-ának megfelelő összegű támogatási előleget biztosít.</a:t>
            </a:r>
          </a:p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-180528" y="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95536" y="5085184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Rendelkezésre álló forrás:</a:t>
            </a:r>
          </a:p>
          <a:p>
            <a:r>
              <a:rPr lang="hu-HU" dirty="0" smtClean="0"/>
              <a:t>1.célterület</a:t>
            </a:r>
            <a:r>
              <a:rPr lang="hu-HU" dirty="0"/>
              <a:t>: 3,54 milliárd forint;</a:t>
            </a:r>
          </a:p>
          <a:p>
            <a:r>
              <a:rPr lang="hu-HU" dirty="0" smtClean="0"/>
              <a:t>2.célterület: </a:t>
            </a:r>
            <a:r>
              <a:rPr lang="hu-HU" dirty="0"/>
              <a:t>9,1 milliárd forint.</a:t>
            </a:r>
          </a:p>
          <a:p>
            <a:pPr algn="ctr"/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995936" y="5085184"/>
            <a:ext cx="47525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felhívás </a:t>
            </a:r>
            <a:r>
              <a:rPr lang="hu-HU" dirty="0"/>
              <a:t>keretében a támogatási kérelmek benyújtására 2017. április 28. naptól </a:t>
            </a:r>
            <a:r>
              <a:rPr lang="hu-HU" dirty="0" smtClean="0"/>
              <a:t>van lehetőség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497"/>
            <a:ext cx="3600400" cy="86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5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509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1800" b="1" i="1" dirty="0"/>
              <a:t>A vidéki térségek kisméretű infrastruktúrájának és alapvető szolgáltatásainak fejlesztésére 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800" b="1" i="1" dirty="0"/>
              <a:t>Helyi termékértékesítést szolgáló piacok infrastrukturális fejlesztése, közétkeztetés fejlesztése</a:t>
            </a:r>
            <a:r>
              <a:rPr lang="hu-HU" dirty="0"/>
              <a:t/>
            </a:r>
            <a:br>
              <a:rPr lang="hu-HU" dirty="0"/>
            </a:br>
            <a:r>
              <a:rPr lang="hu-HU" sz="1800" b="1" i="1" dirty="0"/>
              <a:t>A felhívás kódszáma: VP6-7.2.1-7.4.1.3-17</a:t>
            </a:r>
            <a:endParaRPr lang="hu-HU" sz="1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45840" y="1988840"/>
            <a:ext cx="830262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i="1" u="sng" dirty="0"/>
              <a:t>Helyi termelői piac vagy vásártér fejlesztése (1. célterület) esetében (legalább egy tevékenység kötelezően választandó): </a:t>
            </a:r>
            <a:endParaRPr lang="hu-HU" dirty="0"/>
          </a:p>
          <a:p>
            <a:pPr lvl="0"/>
            <a:r>
              <a:rPr lang="hu-HU" dirty="0"/>
              <a:t>fedett és fedetlen elárusítóhelyek felújítása, kialakítása;</a:t>
            </a:r>
          </a:p>
          <a:p>
            <a:pPr lvl="0"/>
            <a:r>
              <a:rPr lang="hu-HU" dirty="0"/>
              <a:t>üzlethelyiségek felújítása, kialakítása;</a:t>
            </a:r>
          </a:p>
          <a:p>
            <a:pPr lvl="0"/>
            <a:r>
              <a:rPr lang="hu-HU" dirty="0"/>
              <a:t>piaci, vásári szolgáltatásokhoz szükséges helyiségek (pl. hűtőkamra, raktár, stb.) felújítása, kialakítása.</a:t>
            </a:r>
          </a:p>
          <a:p>
            <a:r>
              <a:rPr lang="hu-HU" i="1" u="sng" dirty="0"/>
              <a:t>Közkonyha fejlesztése (2. célterület) esetében (legalább egy tevékenység kötelezően választandó): </a:t>
            </a:r>
            <a:endParaRPr lang="hu-HU" dirty="0"/>
          </a:p>
          <a:p>
            <a:pPr lvl="0"/>
            <a:r>
              <a:rPr lang="hu-HU" dirty="0"/>
              <a:t>étkeztetéshez szükséges tálaló-, melegítő-, főzőkonyha fejlesztése, kialakítása;</a:t>
            </a:r>
          </a:p>
          <a:p>
            <a:pPr lvl="0"/>
            <a:r>
              <a:rPr lang="hu-HU" dirty="0"/>
              <a:t>raktár, hűtőkamra felújítása, kialakítása;</a:t>
            </a:r>
          </a:p>
          <a:p>
            <a:pPr lvl="0"/>
            <a:r>
              <a:rPr lang="hu-HU" dirty="0"/>
              <a:t>étkező helyiség férőhelyének bővítése;</a:t>
            </a:r>
          </a:p>
          <a:p>
            <a:pPr lvl="0"/>
            <a:r>
              <a:rPr lang="hu-HU" dirty="0"/>
              <a:t>konyhai gépek, eszközök, bútorok és berendezési, felszerelési tárgyak, hűtő- és csomagolástechnika beszerzése. </a:t>
            </a:r>
            <a:endParaRPr lang="hu-HU" dirty="0">
              <a:effectLst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808" y="0"/>
            <a:ext cx="3985392" cy="95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3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856" y="701824"/>
            <a:ext cx="8229600" cy="1143000"/>
          </a:xfrm>
        </p:spPr>
        <p:txBody>
          <a:bodyPr>
            <a:normAutofit/>
          </a:bodyPr>
          <a:lstStyle/>
          <a:p>
            <a:r>
              <a:rPr lang="hu-HU" sz="1600" b="1" i="1" dirty="0"/>
              <a:t>A vidéki térségek kisméretű infrastruktúrájának és alapvető szolgáltatásainak fejlesztésére 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i="1" dirty="0"/>
              <a:t>Helyi termékértékesítést szolgáló piacok infrastrukturális fejlesztése, közétkeztetés fejlesztése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i="1" dirty="0"/>
              <a:t>A felhívás kódszáma: VP6-7.2.1-7.4.1.3-17</a:t>
            </a:r>
            <a:endParaRPr lang="hu-HU" sz="1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67544" y="1844824"/>
            <a:ext cx="820891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42218"/>
              </p:ext>
            </p:extLst>
          </p:nvPr>
        </p:nvGraphicFramePr>
        <p:xfrm>
          <a:off x="755574" y="1988841"/>
          <a:ext cx="7632849" cy="3960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942"/>
                <a:gridCol w="1207084"/>
                <a:gridCol w="1249263"/>
                <a:gridCol w="1481630"/>
                <a:gridCol w="1258465"/>
                <a:gridCol w="1258465"/>
              </a:tblGrid>
              <a:tr h="951698">
                <a:tc>
                  <a:txBody>
                    <a:bodyPr/>
                    <a:lstStyle/>
                    <a:p>
                      <a:pPr marL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A támogatás maximális összege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Maximális támogatási intenzitás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Maximális támogatási intenzitás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Maximális támogatási intenzitás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Maximális támogatási intenzitás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731899"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A 290/2014. (XI.26.) Korm. rendelet szerinti kategóriába tartozó járásban lévő település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 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nem besorolt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kedvezményezett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fejlesztendő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komplex programmal fejlesztendő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34309"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1. célterület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50 millió Ft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75%</a:t>
                      </a:r>
                      <a:endParaRPr lang="hu-H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85%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90%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95%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42532"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2. célterület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20 millió Ft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75%</a:t>
                      </a:r>
                      <a:endParaRPr lang="hu-H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85%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90%</a:t>
                      </a:r>
                      <a:endParaRPr lang="hu-HU" sz="1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95%</a:t>
                      </a:r>
                      <a:endParaRPr lang="hu-H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931" y="-2399"/>
            <a:ext cx="3744416" cy="8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8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90198"/>
              </p:ext>
            </p:extLst>
          </p:nvPr>
        </p:nvGraphicFramePr>
        <p:xfrm>
          <a:off x="251520" y="2006931"/>
          <a:ext cx="8712968" cy="4662427"/>
        </p:xfrm>
        <a:graphic>
          <a:graphicData uri="http://schemas.openxmlformats.org/drawingml/2006/table">
            <a:tbl>
              <a:tblPr/>
              <a:tblGrid>
                <a:gridCol w="2854534"/>
                <a:gridCol w="390009"/>
                <a:gridCol w="2674593"/>
                <a:gridCol w="2793832"/>
              </a:tblGrid>
              <a:tr h="34301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(Szövegtörzs)"/>
                        </a:rPr>
                        <a:t>Megjelent pályázatok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0988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Állapot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Meghirdetett keretösszeg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Mrd Ft)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2016 IV. né ÉFK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módosítás</a:t>
                      </a:r>
                      <a:r>
                        <a:rPr lang="hu-H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szerint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Keret aránya a VP-hez képest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1296 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Megjelent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52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1126,58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86,9%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Önálló felhívást nem igényel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56,59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Ö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sszesen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1183,17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91,3%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E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bből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Lezárt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25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728,86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56,2%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Kötelezettségvállalás </a:t>
                      </a:r>
                      <a:endParaRPr lang="hu-H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determináció nélkül)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304,10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23,5%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Kötelezettségvállalás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447,53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34,5%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246,41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19%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Megjelent, de még nem 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151,31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11,7%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051720" y="1080237"/>
            <a:ext cx="5472608" cy="76944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prstClr val="white"/>
                </a:solidFill>
              </a:rPr>
              <a:t>A Vidékfejlesztési Program végrehajtása </a:t>
            </a:r>
          </a:p>
          <a:p>
            <a:pPr algn="ctr"/>
            <a:r>
              <a:rPr lang="hu-HU" sz="2200" b="1" dirty="0" smtClean="0">
                <a:solidFill>
                  <a:prstClr val="white"/>
                </a:solidFill>
              </a:rPr>
              <a:t>2017. február 9-i adatok szerint</a:t>
            </a:r>
            <a:endParaRPr lang="hu-HU" sz="2200" b="1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1036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0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0" y="11883"/>
            <a:ext cx="6626432" cy="8787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200" b="1" dirty="0" smtClean="0">
                <a:solidFill>
                  <a:schemeClr val="bg1"/>
                </a:solidFill>
                <a:latin typeface="Franklin Gothic Medium (Szövegtörzs)"/>
              </a:rPr>
              <a:t>Az agrár-vidékfejlesztési támogatások intézményrendszerének átalakítása</a:t>
            </a:r>
            <a:endParaRPr lang="hu-HU" sz="2200" dirty="0">
              <a:solidFill>
                <a:schemeClr val="bg1"/>
              </a:solidFill>
              <a:latin typeface="Franklin Gothic Medium (Szövegtörzs)"/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0" y="890656"/>
            <a:ext cx="8712968" cy="34319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b="1" dirty="0" smtClean="0">
                <a:latin typeface="Franklin Gothic Medium (Szövegtörzs)"/>
              </a:rPr>
              <a:t>A 328/2016 (X.28.) Korm. rendelet alapján: </a:t>
            </a:r>
          </a:p>
          <a:p>
            <a:pPr marL="1080000" algn="just" eaLnBrk="0" hangingPunct="0">
              <a:defRPr/>
            </a:pPr>
            <a:r>
              <a:rPr lang="hu-HU" sz="1600" dirty="0">
                <a:latin typeface="Franklin Gothic Medium (Szövegtörzs)"/>
              </a:rPr>
              <a:t>2017. január </a:t>
            </a:r>
            <a:r>
              <a:rPr lang="hu-HU" sz="1600" dirty="0" smtClean="0">
                <a:latin typeface="Franklin Gothic Medium (Szövegtörzs)"/>
              </a:rPr>
              <a:t>1-el </a:t>
            </a:r>
            <a:r>
              <a:rPr lang="hu-HU" sz="1600" dirty="0">
                <a:latin typeface="Franklin Gothic Medium (Szövegtörzs)"/>
              </a:rPr>
              <a:t>a</a:t>
            </a:r>
            <a:r>
              <a:rPr lang="hu-HU" sz="1600" dirty="0" smtClean="0">
                <a:latin typeface="Franklin Gothic Medium (Szövegtörzs)"/>
              </a:rPr>
              <a:t> Mezőgazdasági és Vidékfejlesztési Hivatal (MVH) jogutódlással megszűnt. Az MVH általános jogutódja a </a:t>
            </a:r>
            <a:r>
              <a:rPr lang="hu-HU" sz="1600" b="1" dirty="0" smtClean="0">
                <a:latin typeface="Franklin Gothic Medium (Szövegtörzs)"/>
              </a:rPr>
              <a:t>Magyar Államkincstár</a:t>
            </a:r>
          </a:p>
          <a:p>
            <a:pPr marL="1080000" algn="just" eaLnBrk="0" hangingPunct="0">
              <a:defRPr/>
            </a:pPr>
            <a:r>
              <a:rPr lang="hu-HU" sz="1600" dirty="0" smtClean="0">
                <a:latin typeface="Franklin Gothic Medium (Szövegtörzs)"/>
              </a:rPr>
              <a:t>A területi kezelésű kérelemkezelési, helyszíni ellenőrzési, megyei ügyfélszolgálati feladatok, továbbá a kölcsönös megfeleltetéssel összefüggő ellenőrzési feladatok tekintetében az MVH megyei kirendeltségeinek feladatait 2017. január 1-től a </a:t>
            </a:r>
            <a:r>
              <a:rPr lang="hu-HU" sz="1600" b="1" dirty="0" smtClean="0">
                <a:latin typeface="Franklin Gothic Medium (Szövegtörzs)"/>
              </a:rPr>
              <a:t>megyei</a:t>
            </a:r>
            <a:r>
              <a:rPr lang="hu-HU" sz="1600" dirty="0" smtClean="0">
                <a:latin typeface="Franklin Gothic Medium (Szövegtörzs)"/>
              </a:rPr>
              <a:t> </a:t>
            </a:r>
            <a:r>
              <a:rPr lang="hu-HU" sz="1600" b="1" dirty="0" smtClean="0">
                <a:latin typeface="Franklin Gothic Medium (Szövegtörzs)"/>
              </a:rPr>
              <a:t>Kormányhivatalok</a:t>
            </a:r>
            <a:r>
              <a:rPr lang="hu-HU" sz="1600" dirty="0" smtClean="0">
                <a:latin typeface="Franklin Gothic Medium (Szövegtörzs)"/>
              </a:rPr>
              <a:t> látják el</a:t>
            </a: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 smtClean="0">
                <a:latin typeface="Franklin Gothic Medium (Szövegtörzs)"/>
              </a:rPr>
              <a:t>A Magyar Államkincstár 2016. december 27-én megkapta a kifizetésekhez szükséges feltételes akkreditációt</a:t>
            </a: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 smtClean="0">
                <a:latin typeface="Franklin Gothic Medium (Szövegtörzs)"/>
              </a:rPr>
              <a:t>A végleges akkreditációt 2017. október 15-ig kell megkapnia megszereznie. Az eljárás folyamatban van.</a:t>
            </a: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 smtClean="0">
                <a:latin typeface="Franklin Gothic Medium (Szövegtörzs)"/>
              </a:rPr>
              <a:t>Az EMVA Illetékes </a:t>
            </a:r>
            <a:r>
              <a:rPr lang="hu-HU" sz="1600" dirty="0">
                <a:latin typeface="Franklin Gothic Medium (Szövegtörzs)"/>
              </a:rPr>
              <a:t>H</a:t>
            </a:r>
            <a:r>
              <a:rPr lang="hu-HU" sz="1600" dirty="0" smtClean="0">
                <a:latin typeface="Franklin Gothic Medium (Szövegtörzs)"/>
              </a:rPr>
              <a:t>atósága a Miniszterelnökség lett (korábban: Földművelésügyi Minisztérium).</a:t>
            </a: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latin typeface="Franklin Gothic Medium (Szövegtörzs)"/>
              </a:rPr>
              <a:t>A MÁK a Kifizető Ügynökségi és Közbenső Szervezeti feladatokat látja </a:t>
            </a:r>
            <a:r>
              <a:rPr lang="hu-HU" sz="1600" dirty="0" smtClean="0">
                <a:latin typeface="Franklin Gothic Medium (Szövegtörzs)"/>
              </a:rPr>
              <a:t>el</a:t>
            </a: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latin typeface="Franklin Gothic Medium (Szövegtörzs)"/>
              </a:rPr>
              <a:t>Az integrálódás csak a debreceni kirendeltség esetében jelentett </a:t>
            </a:r>
            <a:r>
              <a:rPr lang="hu-HU" sz="1600" dirty="0" smtClean="0">
                <a:latin typeface="Franklin Gothic Medium (Szövegtörzs)"/>
              </a:rPr>
              <a:t>helyváltozást</a:t>
            </a:r>
            <a:r>
              <a:rPr lang="hu-HU" sz="1600" dirty="0">
                <a:latin typeface="Franklin Gothic Medium (Szövegtörzs)"/>
              </a:rPr>
              <a:t>. A többi esetben a munkavégzés helyszíne változatlan maradt. </a:t>
            </a:r>
            <a:endParaRPr lang="hu-HU" sz="1600" dirty="0" smtClean="0">
              <a:latin typeface="Franklin Gothic Medium (Szövegtörzs)"/>
            </a:endParaRP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latin typeface="Franklin Gothic Medium (Szövegtörzs)"/>
              </a:rPr>
              <a:t>A korábbi MVH megyei kirendeltségen folyó ügyfélszolgálatnak megfelelő módon történik a megyei kormányhivatalokban az ügyintézés.</a:t>
            </a:r>
            <a:endParaRPr lang="hu-HU" sz="1600" dirty="0" smtClean="0">
              <a:latin typeface="Franklin Gothic Medium (Szövegtörzs)"/>
            </a:endParaRP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endParaRPr lang="hu-HU" sz="1600" dirty="0" smtClean="0">
              <a:latin typeface="Franklin Gothic Medium (Szövegtörzs)"/>
            </a:endParaRPr>
          </a:p>
          <a:p>
            <a:pPr algn="just" eaLnBrk="0" hangingPunct="0">
              <a:buFont typeface="Wingdings" panose="05000000000000000000" pitchFamily="2" charset="2"/>
              <a:buChar char="v"/>
              <a:defRPr/>
            </a:pPr>
            <a:endParaRPr lang="hu-HU" sz="1600" dirty="0">
              <a:latin typeface="Franklin Gothic Medium (Szövegtörzs)"/>
            </a:endParaRPr>
          </a:p>
        </p:txBody>
      </p:sp>
      <p:pic>
        <p:nvPicPr>
          <p:cNvPr id="5" name="Kép 10" descr="1534466-8783-450x277-MVHlogo_hir20110125_OE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333" y="4484851"/>
            <a:ext cx="1630608" cy="1019130"/>
          </a:xfrm>
          <a:prstGeom prst="rect">
            <a:avLst/>
          </a:prstGeom>
          <a:noFill/>
          <a:ln w="25400">
            <a:solidFill>
              <a:schemeClr val="accent3">
                <a:lumMod val="50000"/>
                <a:alpha val="44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</p:spPr>
      </p:pic>
      <p:sp>
        <p:nvSpPr>
          <p:cNvPr id="6" name="Jobbra nyíl 5"/>
          <p:cNvSpPr/>
          <p:nvPr/>
        </p:nvSpPr>
        <p:spPr>
          <a:xfrm>
            <a:off x="2772879" y="4709416"/>
            <a:ext cx="2448272" cy="720080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Kép 6" descr="MAK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3599" y="4559891"/>
            <a:ext cx="2877064" cy="1019130"/>
          </a:xfrm>
          <a:prstGeom prst="rect">
            <a:avLst/>
          </a:prstGeom>
          <a:ln w="31750">
            <a:solidFill>
              <a:schemeClr val="accent3">
                <a:lumMod val="50000"/>
                <a:alpha val="35000"/>
              </a:schemeClr>
            </a:solidFill>
          </a:ln>
        </p:spPr>
      </p:pic>
      <p:sp>
        <p:nvSpPr>
          <p:cNvPr id="8" name="Jobbra nyíl 7"/>
          <p:cNvSpPr/>
          <p:nvPr/>
        </p:nvSpPr>
        <p:spPr>
          <a:xfrm>
            <a:off x="2772879" y="5843681"/>
            <a:ext cx="2448272" cy="720080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Kép 19" descr="Új ké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458" y="5643106"/>
            <a:ext cx="1630608" cy="112123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Kép 9" descr="korm hivat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3600" y="5748681"/>
            <a:ext cx="2877064" cy="1021071"/>
          </a:xfrm>
          <a:prstGeom prst="rect">
            <a:avLst/>
          </a:prstGeom>
          <a:ln w="31750">
            <a:solidFill>
              <a:schemeClr val="accent3">
                <a:lumMod val="50000"/>
                <a:alpha val="35000"/>
              </a:schemeClr>
            </a:solidFill>
          </a:ln>
        </p:spPr>
      </p:pic>
      <p:sp>
        <p:nvSpPr>
          <p:cNvPr id="2" name="Szövegdoboz 1"/>
          <p:cNvSpPr txBox="1"/>
          <p:nvPr/>
        </p:nvSpPr>
        <p:spPr>
          <a:xfrm>
            <a:off x="3017062" y="4603112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latin typeface="Franklin Gothic Medium (Szövegtörzs)"/>
              </a:rPr>
              <a:t>671 munkavállaló</a:t>
            </a:r>
            <a:endParaRPr lang="hu-HU" sz="1400" dirty="0"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980706" y="5749703"/>
            <a:ext cx="1650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latin typeface="Franklin Gothic Medium (Szövegtörzs)"/>
              </a:rPr>
              <a:t>1113 munkavállaló</a:t>
            </a:r>
            <a:endParaRPr lang="hu-HU" sz="1400" dirty="0"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28692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196752"/>
            <a:ext cx="559800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solidFill>
                  <a:prstClr val="black"/>
                </a:solidFill>
                <a:latin typeface="Franklin Gothic Medium (Szövegtörzs)"/>
              </a:rPr>
              <a:t>Az MNVH szervezete, jogszabályi változások</a:t>
            </a:r>
          </a:p>
        </p:txBody>
      </p:sp>
      <p:sp>
        <p:nvSpPr>
          <p:cNvPr id="5" name="Téglalap 4"/>
          <p:cNvSpPr/>
          <p:nvPr/>
        </p:nvSpPr>
        <p:spPr>
          <a:xfrm>
            <a:off x="683568" y="2060848"/>
            <a:ext cx="831641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1698/2005/EK tanácsi rendelet hatályon kívül helyezéséről szóló, </a:t>
            </a:r>
            <a:r>
              <a:rPr lang="hu-HU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1305/2013/EU európai parlamenti és tanácsi rendelet 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54. 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ikk szerinti célokat szolgálja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amelynek értelmében „Minden tagállam nemzeti vidékfejlesztési hálózatot hoz létre, amely összefogja a vidékfejlesztéssel foglalkozó szervezeteket és közigazgatási szerveket. </a:t>
            </a:r>
            <a:r>
              <a:rPr lang="hu-HU" sz="1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</a:p>
          <a:p>
            <a:pPr algn="just">
              <a:spcBef>
                <a:spcPct val="20000"/>
              </a:spcBef>
              <a:defRPr/>
            </a:pPr>
            <a:endParaRPr lang="hu-HU" sz="1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hu-HU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11/2016. (IV.27.) </a:t>
            </a:r>
            <a:r>
              <a:rPr lang="hu-HU" sz="1400" b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MvM</a:t>
            </a:r>
            <a:r>
              <a:rPr lang="hu-HU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rendelet: 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 2014-2020-as időszakra vonatkozó Vidékfejlesztési Program MNVH vonatkozó része alapján új rendelet vált szükségessé, amely szabályozza az MNVH célját, feladatait, szervezetét.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2016. szeptember 8-án újjáalakult </a:t>
            </a: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az MNVH </a:t>
            </a:r>
            <a:r>
              <a:rPr lang="hu-HU" sz="1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Elnöksége (9 fő) </a:t>
            </a:r>
            <a:endParaRPr lang="hu-HU" sz="1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újjáalakul az MNVH Tanácsa (20 fő)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megújult a Hálózat arculata: új logó, új honlap került bevezetésre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az MNVH területi felelősök megyei szinten látják el a Hálózat képviseletét</a:t>
            </a:r>
          </a:p>
          <a:p>
            <a:pPr algn="just">
              <a:spcBef>
                <a:spcPct val="20000"/>
              </a:spcBef>
              <a:defRPr/>
            </a:pPr>
            <a:endParaRPr lang="hu-HU" sz="1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hu-HU" sz="2400" b="1" dirty="0">
              <a:solidFill>
                <a:srgbClr val="17375E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0" y="2132856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0" y="3284984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-2704" y="5373216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prstClr val="black"/>
                </a:solidFill>
              </a:rPr>
              <a:t>Az </a:t>
            </a:r>
            <a:r>
              <a:rPr lang="hu-HU" b="1" dirty="0">
                <a:solidFill>
                  <a:prstClr val="black"/>
                </a:solidFill>
              </a:rPr>
              <a:t>MNVH feladata továbbra is </a:t>
            </a:r>
            <a:r>
              <a:rPr lang="hu-HU" dirty="0">
                <a:solidFill>
                  <a:prstClr val="black"/>
                </a:solidFill>
              </a:rPr>
              <a:t>a vidékfejlesztésben érdekelt  összes szereplő együttműködési hálózatba szervezése, így az érintett kormányzati, önkormányzati és civil közreműködő, gazdálkodó és társadalmi szervezetek, szakmai testületek, információs és együttműködési hálózatba szervezése, tevékenységének összehangolása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91" y="0"/>
            <a:ext cx="3949574" cy="9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69876"/>
            <a:ext cx="244971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solidFill>
                  <a:prstClr val="black"/>
                </a:solidFill>
                <a:latin typeface="Franklin Gothic Medium (Szövegtörzs)"/>
              </a:rPr>
              <a:t>MNVH regisztráció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1402"/>
            <a:ext cx="4685935" cy="31108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68660" y="1565913"/>
            <a:ext cx="83732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prstClr val="black"/>
                </a:solidFill>
              </a:rPr>
              <a:t>Az </a:t>
            </a:r>
            <a:r>
              <a:rPr lang="hu-HU" dirty="0">
                <a:solidFill>
                  <a:prstClr val="black"/>
                </a:solidFill>
              </a:rPr>
              <a:t>MNVH szolgáltatásainak igénybevétele regisztráció alapján lehetséges. </a:t>
            </a:r>
            <a:r>
              <a:rPr lang="hu-HU" b="1" dirty="0">
                <a:solidFill>
                  <a:prstClr val="black"/>
                </a:solidFill>
              </a:rPr>
              <a:t>Bármely személy vagy szervezet </a:t>
            </a:r>
            <a:r>
              <a:rPr lang="hu-HU" dirty="0">
                <a:solidFill>
                  <a:prstClr val="black"/>
                </a:solidFill>
              </a:rPr>
              <a:t>– ide értve az együttműködéseket, vidéki fejlesztéspolitikai szerveződéseket is – jogosult regisztrálni</a:t>
            </a:r>
            <a:r>
              <a:rPr lang="hu-HU" dirty="0" smtClean="0">
                <a:solidFill>
                  <a:prstClr val="black"/>
                </a:solidFill>
              </a:rPr>
              <a:t>.</a:t>
            </a:r>
          </a:p>
          <a:p>
            <a:endParaRPr lang="hu-HU" dirty="0">
              <a:solidFill>
                <a:prstClr val="black"/>
              </a:solidFill>
            </a:endParaRPr>
          </a:p>
          <a:p>
            <a:r>
              <a:rPr lang="hu-HU" dirty="0">
                <a:solidFill>
                  <a:prstClr val="black"/>
                </a:solidFill>
              </a:rPr>
              <a:t>regisztráció kezdeményezése a </a:t>
            </a:r>
            <a:r>
              <a:rPr lang="hu-HU" b="1" dirty="0" err="1">
                <a:solidFill>
                  <a:prstClr val="black"/>
                </a:solidFill>
              </a:rPr>
              <a:t>www.mnvh.eu</a:t>
            </a:r>
            <a:r>
              <a:rPr lang="hu-HU" dirty="0">
                <a:solidFill>
                  <a:prstClr val="black"/>
                </a:solidFill>
              </a:rPr>
              <a:t> honlapon keresztül, a már regisztrált személyek és szervezetek a regisztráltak listájában találhatók </a:t>
            </a:r>
            <a:r>
              <a:rPr lang="hu-HU" dirty="0" smtClean="0">
                <a:solidFill>
                  <a:prstClr val="black"/>
                </a:solidFill>
              </a:rPr>
              <a:t>meg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-6548" y="1664804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-6548" y="2778460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57524" y="3861048"/>
            <a:ext cx="3672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több, mint </a:t>
            </a:r>
            <a:r>
              <a:rPr lang="hu-HU" b="1" dirty="0">
                <a:solidFill>
                  <a:prstClr val="black"/>
                </a:solidFill>
              </a:rPr>
              <a:t>13.000 regisztrált személy és szervezet</a:t>
            </a:r>
            <a:r>
              <a:rPr lang="hu-HU" dirty="0">
                <a:solidFill>
                  <a:prstClr val="black"/>
                </a:solidFill>
              </a:rPr>
              <a:t> a partnerek között </a:t>
            </a:r>
            <a:endParaRPr lang="hu-HU" dirty="0" smtClean="0">
              <a:solidFill>
                <a:prstClr val="black"/>
              </a:solidFill>
            </a:endParaRPr>
          </a:p>
          <a:p>
            <a:endParaRPr lang="hu-HU" dirty="0">
              <a:solidFill>
                <a:prstClr val="black"/>
              </a:solidFill>
            </a:endParaRPr>
          </a:p>
          <a:p>
            <a:r>
              <a:rPr lang="hu-HU" dirty="0">
                <a:solidFill>
                  <a:prstClr val="black"/>
                </a:solidFill>
              </a:rPr>
              <a:t>előzetes nyilvántartásba vétel megszűnt, </a:t>
            </a:r>
            <a:r>
              <a:rPr lang="hu-HU" b="1" dirty="0">
                <a:solidFill>
                  <a:prstClr val="black"/>
                </a:solidFill>
              </a:rPr>
              <a:t>projektötlet benyújtásának feltételei </a:t>
            </a:r>
            <a:r>
              <a:rPr lang="hu-HU" b="1" dirty="0" smtClean="0">
                <a:solidFill>
                  <a:prstClr val="black"/>
                </a:solidFill>
              </a:rPr>
              <a:t>változnak</a:t>
            </a:r>
          </a:p>
          <a:p>
            <a:r>
              <a:rPr lang="hu-HU" dirty="0" smtClean="0">
                <a:solidFill>
                  <a:prstClr val="black"/>
                </a:solidFill>
              </a:rPr>
              <a:t>(</a:t>
            </a:r>
            <a:r>
              <a:rPr lang="hu-HU" dirty="0">
                <a:solidFill>
                  <a:prstClr val="black"/>
                </a:solidFill>
              </a:rPr>
              <a:t>a regisztráció az előfeltétele a projektötlet benyújtásának) </a:t>
            </a:r>
            <a:endParaRPr lang="hu-HU" dirty="0" smtClean="0">
              <a:solidFill>
                <a:prstClr val="black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0" y="4005064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-15056" y="4799186"/>
            <a:ext cx="683568" cy="216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91" y="0"/>
            <a:ext cx="3949574" cy="9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677968" y="764704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b="1" dirty="0">
                <a:solidFill>
                  <a:srgbClr val="3E3D2D"/>
                </a:solidFill>
                <a:latin typeface="Franklin Gothic Medium"/>
                <a:ea typeface="Verdana" pitchFamily="34" charset="0"/>
                <a:cs typeface="Verdana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3230494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21604" y="2204864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Széchenyi Programiroda nonprofit Kft.</a:t>
            </a:r>
          </a:p>
          <a:p>
            <a:pPr algn="ctr"/>
            <a:r>
              <a:rPr lang="hu-HU" sz="1600" dirty="0"/>
              <a:t>1053 Budapest, Szép u. 2., IV. emelet</a:t>
            </a:r>
          </a:p>
          <a:p>
            <a:pPr algn="ctr"/>
            <a:endParaRPr lang="hu-HU" sz="1600" dirty="0" smtClean="0">
              <a:solidFill>
                <a:srgbClr val="FEA022">
                  <a:lumMod val="50000"/>
                </a:srgbClr>
              </a:solidFill>
            </a:endParaRPr>
          </a:p>
          <a:p>
            <a:pPr algn="ctr"/>
            <a:r>
              <a:rPr lang="hu-HU" sz="1600" dirty="0" err="1" smtClean="0">
                <a:solidFill>
                  <a:srgbClr val="FEA022">
                    <a:lumMod val="50000"/>
                  </a:srgbClr>
                </a:solidFill>
              </a:rPr>
              <a:t>Kutai</a:t>
            </a:r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 Tibor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Magyar Nemzeti Vidéki Hálózat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06306129875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E-mail: </a:t>
            </a:r>
            <a:r>
              <a:rPr lang="hu-HU" sz="1600" dirty="0" err="1" smtClean="0">
                <a:solidFill>
                  <a:srgbClr val="FEA022">
                    <a:lumMod val="50000"/>
                  </a:srgbClr>
                </a:solidFill>
              </a:rPr>
              <a:t>kutai.tibor</a:t>
            </a:r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@</a:t>
            </a:r>
            <a:r>
              <a:rPr lang="hu-HU" sz="1600" dirty="0" err="1" smtClean="0">
                <a:solidFill>
                  <a:srgbClr val="FEA022">
                    <a:lumMod val="50000"/>
                  </a:srgbClr>
                </a:solidFill>
              </a:rPr>
              <a:t>szpi.hu</a:t>
            </a:r>
            <a:endParaRPr lang="hu-HU" sz="1600" dirty="0">
              <a:solidFill>
                <a:srgbClr val="FEA022">
                  <a:lumMod val="50000"/>
                </a:srgb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3" y="4293096"/>
            <a:ext cx="3146981" cy="218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6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2429" y="0"/>
            <a:ext cx="6277334" cy="831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A Vidékfejlesztési Program </a:t>
            </a:r>
          </a:p>
          <a:p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felfüggesztett pályázatai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6452" y="2546300"/>
            <a:ext cx="6261756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Szarvasmarhatartó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6452" y="3681800"/>
            <a:ext cx="6268888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Baromfitartó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6452" y="3110769"/>
            <a:ext cx="6306964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Sertéstartó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0800" y="973412"/>
            <a:ext cx="6252143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Trágyatároló építésének támogatása - 5,6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május 6.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0800" y="1529590"/>
            <a:ext cx="63001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Településképet meghatározó épületek külső rekonstrukciója, többfunkciós közösségi tér létrehozása, fejlesztése, energetikai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korszerűsítés – 26,9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május 26.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109517" y="990494"/>
            <a:ext cx="3051333" cy="4616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707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14,80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097642" y="3115616"/>
            <a:ext cx="30513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331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50,8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104000" y="1759088"/>
            <a:ext cx="305133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2204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76,21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097641" y="3698522"/>
            <a:ext cx="304635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426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65,31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109517" y="2558175"/>
            <a:ext cx="30513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1359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75,00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6452" y="4279127"/>
            <a:ext cx="62688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Kisméretű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terménytároló, </a:t>
            </a:r>
            <a:r>
              <a:rPr lang="hu-HU" sz="1400" b="1" dirty="0" err="1" smtClean="0">
                <a:solidFill>
                  <a:srgbClr val="000000"/>
                </a:solidFill>
                <a:latin typeface="Franklin Gothic Medium (Szövegtörzs)"/>
              </a:rPr>
              <a:t>-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szárító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és 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-tisztító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építése,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korszerűsítése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19,68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október 5.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97641" y="4395209"/>
            <a:ext cx="3033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1179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61,18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0874" y="5075024"/>
            <a:ext cx="62688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Nem mezőgazdasági tevékenységek elindításának támogatása – Mezőgazdasági tevékenységek diverzifikációja, 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mikrovállalkozások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indítása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13,85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Felfüggesztés: 2016. november 24.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6097641" y="5307511"/>
            <a:ext cx="30463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11066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139,86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20874" y="6077277"/>
            <a:ext cx="62688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Mezőgazdasági termékek értéknövelése és erőforrás-hatékonyság elősegítése a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feldolgozásban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140,96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Felfüggesztés: 2016. november 30.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126185" y="6217109"/>
            <a:ext cx="300539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1415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274,64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4608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18463" y="1235080"/>
            <a:ext cx="6296004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latin typeface="Franklin Gothic Medium (Szövegtörzs)"/>
              </a:rPr>
              <a:t>Juh- és kecsketartó telepek korszerűsítése – 3,97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január 19.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24131" y="3635277"/>
            <a:ext cx="62903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latin typeface="Franklin Gothic Medium (Szövegtörzs)"/>
              </a:rPr>
              <a:t>Kertészet </a:t>
            </a:r>
            <a:r>
              <a:rPr lang="hu-HU" b="1" dirty="0" smtClean="0">
                <a:latin typeface="Franklin Gothic Medium (Szövegtörzs)"/>
              </a:rPr>
              <a:t>korszerűsítése</a:t>
            </a:r>
          </a:p>
          <a:p>
            <a:r>
              <a:rPr lang="hu-HU" b="1" dirty="0" smtClean="0">
                <a:latin typeface="Franklin Gothic Medium (Szövegtörzs)"/>
              </a:rPr>
              <a:t>üveg- </a:t>
            </a:r>
            <a:r>
              <a:rPr lang="hu-HU" b="1" dirty="0">
                <a:latin typeface="Franklin Gothic Medium (Szövegtörzs)"/>
              </a:rPr>
              <a:t>és fóliaházak létesítése, energiahatékonyságának növelése geotermikus energia felhasználásának </a:t>
            </a:r>
            <a:r>
              <a:rPr lang="hu-HU" b="1" dirty="0" smtClean="0">
                <a:latin typeface="Franklin Gothic Medium (Szövegtörzs)"/>
              </a:rPr>
              <a:t>lehetőségével – 22,50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január 31.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24131" y="2043706"/>
            <a:ext cx="62903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latin typeface="Franklin Gothic Medium (Szövegtörzs)"/>
              </a:rPr>
              <a:t>Kertészet </a:t>
            </a:r>
            <a:r>
              <a:rPr lang="hu-HU" b="1" dirty="0" smtClean="0">
                <a:latin typeface="Franklin Gothic Medium (Szövegtörzs)"/>
              </a:rPr>
              <a:t>korszerűsítése</a:t>
            </a:r>
          </a:p>
          <a:p>
            <a:r>
              <a:rPr lang="hu-HU" b="1" dirty="0" smtClean="0">
                <a:latin typeface="Franklin Gothic Medium (Szövegtörzs)"/>
              </a:rPr>
              <a:t>gombaházak </a:t>
            </a:r>
            <a:r>
              <a:rPr lang="hu-HU" b="1" dirty="0">
                <a:latin typeface="Franklin Gothic Medium (Szövegtörzs)"/>
              </a:rPr>
              <a:t>- hűtőházak létrehozására, meglévő gombaházak - hűtőházak korszerűsítését támogató </a:t>
            </a:r>
            <a:r>
              <a:rPr lang="hu-HU" b="1" dirty="0" smtClean="0">
                <a:latin typeface="Franklin Gothic Medium (Szövegtörzs)"/>
              </a:rPr>
              <a:t>felhívás – 22,00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január 16.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414467" y="1281246"/>
            <a:ext cx="273520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489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9,19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403130" y="4096941"/>
            <a:ext cx="27295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294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39,85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403130" y="2505370"/>
            <a:ext cx="273520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312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46,66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3" name="Cím 1"/>
          <p:cNvSpPr txBox="1">
            <a:spLocks/>
          </p:cNvSpPr>
          <p:nvPr/>
        </p:nvSpPr>
        <p:spPr>
          <a:xfrm>
            <a:off x="12429" y="0"/>
            <a:ext cx="6277334" cy="831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A Vidékfejlesztési Program </a:t>
            </a:r>
          </a:p>
          <a:p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felfüggesztett pályázatai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12794" y="5200288"/>
            <a:ext cx="62903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latin typeface="Franklin Gothic Medium (Szövegtörzs)"/>
              </a:rPr>
              <a:t>Külterületi </a:t>
            </a:r>
            <a:r>
              <a:rPr lang="hu-HU" b="1" dirty="0">
                <a:latin typeface="Franklin Gothic Medium (Szövegtörzs)"/>
              </a:rPr>
              <a:t>helyi közutak fejlesztése, önkormányzati utak kezeléséhez, állapotjavításához, karbantartásához szükséges erő- és munkagépek </a:t>
            </a:r>
            <a:r>
              <a:rPr lang="hu-HU" b="1" dirty="0" smtClean="0">
                <a:latin typeface="Franklin Gothic Medium (Szövegtörzs)"/>
              </a:rPr>
              <a:t>beszerzése </a:t>
            </a:r>
          </a:p>
          <a:p>
            <a:r>
              <a:rPr lang="hu-HU" b="1" dirty="0" smtClean="0">
                <a:latin typeface="Franklin Gothic Medium (Szövegtörzs)"/>
              </a:rPr>
              <a:t>– 18,40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február 9.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403130" y="5661952"/>
            <a:ext cx="274653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1203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56,51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2699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Hatszög 25"/>
          <p:cNvSpPr/>
          <p:nvPr/>
        </p:nvSpPr>
        <p:spPr>
          <a:xfrm rot="5400000">
            <a:off x="787367" y="1569095"/>
            <a:ext cx="1956123" cy="3491880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19488" y="1160399"/>
            <a:ext cx="54856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hu-HU" sz="2200" dirty="0" smtClean="0">
                <a:solidFill>
                  <a:prstClr val="white"/>
                </a:solidFill>
                <a:latin typeface="Franklin Gothic Medium (Szövegtörzs)"/>
                <a:cs typeface="Times New Roman" pitchFamily="18" charset="0"/>
              </a:rPr>
              <a:t>A kertészetek korszerűsítésére még </a:t>
            </a:r>
            <a:r>
              <a:rPr altLang="hu-HU" sz="2200" dirty="0" smtClean="0">
                <a:solidFill>
                  <a:srgbClr val="FF0000"/>
                </a:solidFill>
                <a:latin typeface="Franklin Gothic Medium (Szövegtörzs)"/>
                <a:cs typeface="Times New Roman" pitchFamily="18" charset="0"/>
              </a:rPr>
              <a:t>nyitott pályázati </a:t>
            </a:r>
            <a:r>
              <a:rPr altLang="hu-HU" sz="2200" dirty="0" smtClean="0">
                <a:solidFill>
                  <a:prstClr val="white"/>
                </a:solidFill>
                <a:latin typeface="Franklin Gothic Medium (Szövegtörzs)"/>
                <a:cs typeface="Times New Roman" pitchFamily="18" charset="0"/>
              </a:rPr>
              <a:t>felhívások</a:t>
            </a:r>
            <a:endParaRPr altLang="hu-HU" sz="2200" dirty="0">
              <a:solidFill>
                <a:prstClr val="white"/>
              </a:solidFill>
              <a:latin typeface="Franklin Gothic Medium (Szövegtörzs)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47102" y="1873538"/>
            <a:ext cx="4608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27" name="Hatszög 26"/>
          <p:cNvSpPr/>
          <p:nvPr/>
        </p:nvSpPr>
        <p:spPr>
          <a:xfrm rot="5400000">
            <a:off x="6273051" y="1420810"/>
            <a:ext cx="1956123" cy="3491880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2927" y="2853370"/>
            <a:ext cx="338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prstClr val="black"/>
                </a:solidFill>
              </a:rPr>
              <a:t>Ültetvénytelepítés támogatása öntözés kialakításának lehetőségével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5946559" y="2816641"/>
            <a:ext cx="284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prstClr val="black"/>
                </a:solidFill>
              </a:rPr>
              <a:t>Gyógy- és fűszernövény termesztés fejlesztése</a:t>
            </a:r>
          </a:p>
        </p:txBody>
      </p:sp>
      <p:sp>
        <p:nvSpPr>
          <p:cNvPr id="39" name="Téglalap 38"/>
          <p:cNvSpPr/>
          <p:nvPr/>
        </p:nvSpPr>
        <p:spPr>
          <a:xfrm>
            <a:off x="3526352" y="4195034"/>
            <a:ext cx="2448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b="1" dirty="0">
                <a:solidFill>
                  <a:prstClr val="black"/>
                </a:solidFill>
                <a:cs typeface="Times New Roman" pitchFamily="18" charset="0"/>
              </a:rPr>
              <a:t>Támogatási kérelmek benyújtásának kezdete: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3486793" y="4847741"/>
            <a:ext cx="26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prstClr val="black"/>
                </a:solidFill>
              </a:rPr>
              <a:t>2016. március 3., 4., 7., 9.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203848" y="2708920"/>
            <a:ext cx="31683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u="sng" dirty="0">
                <a:solidFill>
                  <a:prstClr val="white"/>
                </a:solidFill>
                <a:cs typeface="Times New Roman" pitchFamily="18" charset="0"/>
              </a:rPr>
              <a:t>Max. támogatási </a:t>
            </a:r>
            <a:r>
              <a:rPr lang="hu-HU" altLang="hu-HU" u="sng" dirty="0" smtClean="0">
                <a:solidFill>
                  <a:prstClr val="white"/>
                </a:solidFill>
                <a:cs typeface="Times New Roman" pitchFamily="18" charset="0"/>
              </a:rPr>
              <a:t>összeg</a:t>
            </a:r>
          </a:p>
          <a:p>
            <a:pPr algn="ctr"/>
            <a:r>
              <a:rPr lang="hu-HU" altLang="hu-HU" sz="1600" dirty="0" smtClean="0">
                <a:solidFill>
                  <a:prstClr val="white"/>
                </a:solidFill>
                <a:cs typeface="Times New Roman" pitchFamily="18" charset="0"/>
              </a:rPr>
              <a:t>500 millió Ft </a:t>
            </a:r>
          </a:p>
          <a:p>
            <a:pPr algn="ctr"/>
            <a:r>
              <a:rPr lang="hu-HU" altLang="hu-HU" sz="1600" dirty="0" smtClean="0">
                <a:solidFill>
                  <a:prstClr val="white"/>
                </a:solidFill>
                <a:cs typeface="Times New Roman" pitchFamily="18" charset="0"/>
              </a:rPr>
              <a:t>(közös beruházás: 1 milliárd Ft)</a:t>
            </a:r>
            <a:endParaRPr lang="hu-HU" sz="1600" dirty="0" smtClean="0">
              <a:solidFill>
                <a:prstClr val="white"/>
              </a:solidFill>
            </a:endParaRPr>
          </a:p>
        </p:txBody>
      </p:sp>
      <p:sp>
        <p:nvSpPr>
          <p:cNvPr id="42" name="Hatszög 41"/>
          <p:cNvSpPr/>
          <p:nvPr/>
        </p:nvSpPr>
        <p:spPr>
          <a:xfrm rot="5400000">
            <a:off x="3271321" y="2590419"/>
            <a:ext cx="1584174" cy="1449232"/>
          </a:xfrm>
          <a:prstGeom prst="hexagon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364322" y="2815974"/>
            <a:ext cx="1491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prstClr val="white"/>
                </a:solidFill>
              </a:rPr>
              <a:t>Keretösszeg: </a:t>
            </a:r>
          </a:p>
          <a:p>
            <a:pPr algn="ctr"/>
            <a:r>
              <a:rPr lang="hu-HU" sz="1600" b="1" dirty="0" smtClean="0">
                <a:solidFill>
                  <a:prstClr val="white"/>
                </a:solidFill>
              </a:rPr>
              <a:t>19,33 </a:t>
            </a:r>
            <a:r>
              <a:rPr lang="hu-HU" sz="1600" b="1" dirty="0">
                <a:solidFill>
                  <a:prstClr val="white"/>
                </a:solidFill>
              </a:rPr>
              <a:t>Mrd </a:t>
            </a:r>
            <a:r>
              <a:rPr lang="hu-HU" sz="1600" b="1" dirty="0" smtClean="0">
                <a:solidFill>
                  <a:prstClr val="white"/>
                </a:solidFill>
              </a:rPr>
              <a:t>Ft</a:t>
            </a:r>
          </a:p>
          <a:p>
            <a:pPr algn="ctr"/>
            <a:r>
              <a:rPr lang="hu-HU" sz="1600" b="1" u="sng" dirty="0">
                <a:solidFill>
                  <a:srgbClr val="FFFF00"/>
                </a:solidFill>
              </a:rPr>
              <a:t>Eddig igényelt:</a:t>
            </a:r>
          </a:p>
          <a:p>
            <a:pPr algn="ctr"/>
            <a:r>
              <a:rPr lang="hu-HU" sz="1600" b="1" dirty="0" smtClean="0">
                <a:solidFill>
                  <a:srgbClr val="FFFF00"/>
                </a:solidFill>
              </a:rPr>
              <a:t>13,22 Mrd Ft</a:t>
            </a:r>
            <a:endParaRPr lang="hu-HU" sz="1600" b="1" dirty="0">
              <a:solidFill>
                <a:srgbClr val="FFFF00"/>
              </a:solidFill>
            </a:endParaRPr>
          </a:p>
        </p:txBody>
      </p:sp>
      <p:sp>
        <p:nvSpPr>
          <p:cNvPr id="43" name="Hatszög 42"/>
          <p:cNvSpPr/>
          <p:nvPr/>
        </p:nvSpPr>
        <p:spPr>
          <a:xfrm rot="5400000">
            <a:off x="4661026" y="2590420"/>
            <a:ext cx="1584174" cy="1449232"/>
          </a:xfrm>
          <a:prstGeom prst="hexagon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>
              <a:solidFill>
                <a:prstClr val="white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4750488" y="2776427"/>
            <a:ext cx="1427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prstClr val="white"/>
                </a:solidFill>
              </a:rPr>
              <a:t>Keretösszeg: </a:t>
            </a:r>
          </a:p>
          <a:p>
            <a:pPr algn="ctr"/>
            <a:r>
              <a:rPr lang="hu-HU" sz="1600" b="1" dirty="0">
                <a:solidFill>
                  <a:prstClr val="white"/>
                </a:solidFill>
              </a:rPr>
              <a:t>3</a:t>
            </a:r>
            <a:r>
              <a:rPr lang="hu-HU" sz="1600" b="1" dirty="0" smtClean="0">
                <a:solidFill>
                  <a:prstClr val="white"/>
                </a:solidFill>
              </a:rPr>
              <a:t> </a:t>
            </a:r>
            <a:r>
              <a:rPr lang="hu-HU" sz="1600" b="1" dirty="0">
                <a:solidFill>
                  <a:prstClr val="white"/>
                </a:solidFill>
              </a:rPr>
              <a:t>Mrd </a:t>
            </a:r>
            <a:r>
              <a:rPr lang="hu-HU" sz="1600" b="1" dirty="0" smtClean="0">
                <a:solidFill>
                  <a:prstClr val="white"/>
                </a:solidFill>
              </a:rPr>
              <a:t>Ft</a:t>
            </a:r>
          </a:p>
          <a:p>
            <a:pPr algn="ctr"/>
            <a:r>
              <a:rPr lang="hu-HU" sz="1600" b="1" u="sng" dirty="0">
                <a:solidFill>
                  <a:srgbClr val="FFFF00"/>
                </a:solidFill>
              </a:rPr>
              <a:t>Eddig igényelt:</a:t>
            </a:r>
          </a:p>
          <a:p>
            <a:pPr algn="ctr"/>
            <a:r>
              <a:rPr lang="hu-HU" sz="1600" b="1" dirty="0" smtClean="0">
                <a:solidFill>
                  <a:srgbClr val="FFFF00"/>
                </a:solidFill>
              </a:rPr>
              <a:t>442 millió Ft</a:t>
            </a:r>
            <a:endParaRPr lang="hu-HU" sz="1600" b="1" dirty="0">
              <a:solidFill>
                <a:srgbClr val="FFFF00"/>
              </a:solidFill>
            </a:endParaRPr>
          </a:p>
        </p:txBody>
      </p:sp>
      <p:sp>
        <p:nvSpPr>
          <p:cNvPr id="44" name="Hatszög 43"/>
          <p:cNvSpPr/>
          <p:nvPr/>
        </p:nvSpPr>
        <p:spPr>
          <a:xfrm rot="5400000">
            <a:off x="6870797" y="3199581"/>
            <a:ext cx="1440159" cy="3017387"/>
          </a:xfrm>
          <a:prstGeom prst="hexagon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5" name="Hatszög 44"/>
          <p:cNvSpPr/>
          <p:nvPr/>
        </p:nvSpPr>
        <p:spPr>
          <a:xfrm rot="5400000">
            <a:off x="1110019" y="3318509"/>
            <a:ext cx="1440159" cy="3017387"/>
          </a:xfrm>
          <a:prstGeom prst="hexagon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6001244" y="4163013"/>
            <a:ext cx="3179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altLang="hu-HU" u="sng" dirty="0">
                <a:solidFill>
                  <a:prstClr val="black"/>
                </a:solidFill>
                <a:cs typeface="Times New Roman" pitchFamily="18" charset="0"/>
              </a:rPr>
              <a:t>Max. támogatási összeg</a:t>
            </a:r>
          </a:p>
          <a:p>
            <a:pPr algn="ctr"/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50 </a:t>
            </a:r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millió Ft </a:t>
            </a:r>
          </a:p>
          <a:p>
            <a:pPr algn="ctr"/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(közös beruházás: </a:t>
            </a:r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100 </a:t>
            </a:r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millió Ft)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282129" y="4365537"/>
            <a:ext cx="3179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altLang="hu-HU" u="sng" dirty="0">
                <a:solidFill>
                  <a:prstClr val="black"/>
                </a:solidFill>
                <a:cs typeface="Times New Roman" pitchFamily="18" charset="0"/>
              </a:rPr>
              <a:t>Max. támogatási összeg</a:t>
            </a:r>
          </a:p>
          <a:p>
            <a:pPr algn="ctr"/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75 </a:t>
            </a:r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millió Ft </a:t>
            </a:r>
            <a:endParaRPr lang="hu-HU" altLang="hu-HU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közös beruházás: </a:t>
            </a:r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150 millió </a:t>
            </a:r>
            <a:r>
              <a:rPr lang="hu-HU" altLang="hu-HU" dirty="0">
                <a:solidFill>
                  <a:prstClr val="black"/>
                </a:solidFill>
                <a:cs typeface="Times New Roman" pitchFamily="18" charset="0"/>
              </a:rPr>
              <a:t>Ft</a:t>
            </a:r>
            <a:r>
              <a:rPr lang="hu-HU" altLang="hu-HU" b="1" dirty="0" smtClean="0">
                <a:solidFill>
                  <a:srgbClr val="EEECE1">
                    <a:lumMod val="25000"/>
                  </a:srgbClr>
                </a:solidFill>
                <a:cs typeface="Times New Roman" pitchFamily="18" charset="0"/>
              </a:rPr>
              <a:t>)</a:t>
            </a:r>
            <a:endParaRPr lang="hu-HU" dirty="0">
              <a:solidFill>
                <a:srgbClr val="EEECE1">
                  <a:lumMod val="2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13" y="8299"/>
            <a:ext cx="41036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3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600078"/>
              </p:ext>
            </p:extLst>
          </p:nvPr>
        </p:nvGraphicFramePr>
        <p:xfrm>
          <a:off x="13997" y="1236331"/>
          <a:ext cx="9479598" cy="562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6845715" y="5640018"/>
            <a:ext cx="2317735" cy="120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400" b="1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Értékelési határnapok: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- 2017.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február 6. 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- 2017.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március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6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 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- 2017.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április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6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 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400" b="1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…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-5747" y="0"/>
            <a:ext cx="6851462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altLang="hu-HU" sz="2400" dirty="0" smtClean="0">
                <a:solidFill>
                  <a:prstClr val="white"/>
                </a:solidFill>
                <a:latin typeface="Franklin Gothic Medium (Szövegtörzs)"/>
              </a:rPr>
              <a:t>Kertészeti </a:t>
            </a:r>
            <a:r>
              <a:rPr lang="hu-HU" altLang="hu-HU" sz="2400" dirty="0">
                <a:solidFill>
                  <a:prstClr val="white"/>
                </a:solidFill>
                <a:latin typeface="Franklin Gothic Medium (Szövegtörzs)"/>
              </a:rPr>
              <a:t>gépbeszerzés </a:t>
            </a:r>
            <a:r>
              <a:rPr lang="hu-HU" altLang="hu-HU" sz="2200" dirty="0">
                <a:solidFill>
                  <a:prstClr val="white"/>
                </a:solidFill>
                <a:latin typeface="Franklin Gothic Medium (Szövegtörzs)"/>
              </a:rPr>
              <a:t>támogatása</a:t>
            </a:r>
            <a:endParaRPr altLang="hu-HU" sz="2200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292966" y="3068960"/>
            <a:ext cx="33123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1600" b="1" u="sng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Támogatási intenzitás:</a:t>
            </a:r>
          </a:p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50 % -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konvergencia régiók</a:t>
            </a:r>
          </a:p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40 % -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Közép-Magyarországi régió</a:t>
            </a:r>
          </a:p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+ 10 százalékponttal növelt intenzitás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fiatal gazda, kollektív  beruházás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-5747" y="461665"/>
            <a:ext cx="4680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 felhívás megjelenése: 2016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.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november 8.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67218" y="908720"/>
            <a:ext cx="2875996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február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8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-ig beérkezett kérelmek összesen: 4142 db</a:t>
            </a:r>
          </a:p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Támogatási igény: 27,51 Mrd Ft</a:t>
            </a:r>
            <a:endParaRPr lang="hu-HU" sz="14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-5747" y="1116586"/>
            <a:ext cx="3065579" cy="1502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>
                <a:solidFill>
                  <a:prstClr val="black"/>
                </a:solidFill>
                <a:cs typeface="Times New Roman" pitchFamily="18" charset="0"/>
              </a:rPr>
              <a:t>Támogatás célja: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hu-HU" sz="1600" dirty="0">
                <a:solidFill>
                  <a:prstClr val="black"/>
                </a:solidFill>
                <a:cs typeface="Times New Roman" pitchFamily="18" charset="0"/>
              </a:rPr>
              <a:t>Kertészeti termeléshez kapcsolódó munkagépek, eszközök beszerzése.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hu-HU" sz="1600" dirty="0">
                <a:solidFill>
                  <a:prstClr val="black"/>
                </a:solidFill>
                <a:cs typeface="Times New Roman" pitchFamily="18" charset="0"/>
              </a:rPr>
              <a:t>Önjáró betakarítógépek beszerzése</a:t>
            </a:r>
            <a:r>
              <a:rPr lang="hu-HU" altLang="hu-HU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hu-HU" altLang="hu-HU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5145902" y="3869159"/>
            <a:ext cx="3834680" cy="1231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5183270" y="3884567"/>
            <a:ext cx="375994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u-HU" dirty="0">
                <a:solidFill>
                  <a:prstClr val="black"/>
                </a:solidFill>
                <a:ea typeface="Verdana" pitchFamily="34" charset="0"/>
                <a:cs typeface="Arial" panose="020B0604020202020204" pitchFamily="34" charset="0"/>
              </a:rPr>
              <a:t>Maximum 1 db, legfeljebb 80 kW motorteljesítményű traktor beszerzése → </a:t>
            </a:r>
            <a:r>
              <a:rPr lang="hu-HU" b="1" dirty="0">
                <a:solidFill>
                  <a:prstClr val="black"/>
                </a:solidFill>
                <a:ea typeface="Verdana" pitchFamily="34" charset="0"/>
                <a:cs typeface="Arial" panose="020B0604020202020204" pitchFamily="34" charset="0"/>
              </a:rPr>
              <a:t>75%</a:t>
            </a:r>
            <a:r>
              <a:rPr lang="hu-HU" dirty="0">
                <a:solidFill>
                  <a:prstClr val="black"/>
                </a:solidFill>
                <a:ea typeface="Verdana" pitchFamily="34" charset="0"/>
                <a:cs typeface="Arial" panose="020B0604020202020204" pitchFamily="34" charset="0"/>
              </a:rPr>
              <a:t> kertészeti STÉ igazolás szükséges!</a:t>
            </a:r>
          </a:p>
        </p:txBody>
      </p:sp>
    </p:spTree>
    <p:extLst>
      <p:ext uri="{BB962C8B-B14F-4D97-AF65-F5344CB8AC3E}">
        <p14:creationId xmlns:p14="http://schemas.microsoft.com/office/powerpoint/2010/main" val="6888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2303" y="537562"/>
            <a:ext cx="5549404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2200" dirty="0">
                <a:solidFill>
                  <a:prstClr val="white"/>
                </a:solidFill>
                <a:latin typeface="Franklin Gothic Medium" panose="020B0603020102020204" pitchFamily="34" charset="0"/>
              </a:rPr>
              <a:t>Borászat termékfejlesztésének és erőforrás-hatékonyságának támogatása</a:t>
            </a:r>
          </a:p>
        </p:txBody>
      </p:sp>
      <p:sp>
        <p:nvSpPr>
          <p:cNvPr id="7" name="Téglalap 6"/>
          <p:cNvSpPr/>
          <p:nvPr/>
        </p:nvSpPr>
        <p:spPr>
          <a:xfrm>
            <a:off x="4815757" y="4611906"/>
            <a:ext cx="4213706" cy="9848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solidFill>
                  <a:prstClr val="black"/>
                </a:solidFill>
                <a:latin typeface="Franklin Gothic Medium (Szövegtörzs)"/>
              </a:rPr>
              <a:t>Támogatást </a:t>
            </a:r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igénylők:</a:t>
            </a: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m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ezőgazdasági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termelő,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termelői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csoport és termelői szervezet,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mezőgazdasági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termelőnek nem minősülő mikro- és kisvállalkozás.</a:t>
            </a:r>
          </a:p>
        </p:txBody>
      </p:sp>
      <p:sp>
        <p:nvSpPr>
          <p:cNvPr id="8" name="Téglalap 7"/>
          <p:cNvSpPr/>
          <p:nvPr/>
        </p:nvSpPr>
        <p:spPr>
          <a:xfrm>
            <a:off x="152881" y="4581128"/>
            <a:ext cx="444384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Támogatási összeg:</a:t>
            </a: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maximum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200 millió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Ft</a:t>
            </a:r>
          </a:p>
          <a:p>
            <a:r>
              <a:rPr lang="hu-HU" sz="1600" b="1" u="sng" dirty="0">
                <a:solidFill>
                  <a:prstClr val="black"/>
                </a:solidFill>
                <a:latin typeface="Franklin Gothic Medium (Szövegtörzs)"/>
              </a:rPr>
              <a:t>Támogatási </a:t>
            </a:r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intenzitás:</a:t>
            </a:r>
          </a:p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50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%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(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Pest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megye: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40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%)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393287" y="75751"/>
            <a:ext cx="3329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A felhívás megjelenése: 2016. július 12.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30797" y="1951087"/>
            <a:ext cx="8912073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solidFill>
                  <a:prstClr val="black"/>
                </a:solidFill>
                <a:latin typeface="Franklin Gothic Medium (Szövegtörzs)"/>
              </a:rPr>
              <a:t>Önállóan támogatható tevékenységek</a:t>
            </a:r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Borászati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gépek, technológiai berendezések beszerzése, építéssel járó fejlesztési beruházások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Energiahatékonyság növelése, megújuló energia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30797" y="2852936"/>
            <a:ext cx="8912073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solidFill>
                  <a:prstClr val="black"/>
                </a:solidFill>
                <a:latin typeface="Franklin Gothic Medium (Szövegtörzs)"/>
              </a:rPr>
              <a:t>Választható, önállóan nem támogatható tevékenységek</a:t>
            </a:r>
            <a:r>
              <a:rPr lang="hu-HU" sz="1600" b="1" u="sng" dirty="0" smtClean="0">
                <a:solidFill>
                  <a:prstClr val="black"/>
                </a:solidFill>
                <a:latin typeface="Franklin Gothic Medium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Egyéb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szolgáltatások, beleértve a tájékoztatás és nyilvánosság biztosításának kötelező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tevékenységét(5%)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Telepi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infrastruktúra fejlesztése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(15%) 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Ingatlan vásárlása (2%)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Bortároló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tartálykapacitás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bővítése, kivéve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hűthető tartályok, illetve a technológiai rendszer részét képező pl. </a:t>
            </a:r>
            <a:r>
              <a:rPr lang="hu-HU" sz="1400" dirty="0" err="1" smtClean="0">
                <a:solidFill>
                  <a:prstClr val="black"/>
                </a:solidFill>
                <a:latin typeface="Franklin Gothic Medium (Szövegtörzs)"/>
              </a:rPr>
              <a:t>puffertartály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(20%)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Fahordó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vásárlása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(min. gönci hordó méretű, </a:t>
            </a:r>
            <a:r>
              <a:rPr lang="hu-HU" sz="1400" dirty="0" err="1" smtClean="0">
                <a:solidFill>
                  <a:prstClr val="black"/>
                </a:solidFill>
                <a:latin typeface="Franklin Gothic Medium (Szövegtörzs)"/>
              </a:rPr>
              <a:t>max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 10 millió Ft)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4343263" y="895647"/>
            <a:ext cx="2208811" cy="10554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815757" y="1097740"/>
            <a:ext cx="1263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Keretösszeg:</a:t>
            </a:r>
          </a:p>
          <a:p>
            <a:pPr algn="ctr"/>
            <a:r>
              <a:rPr lang="hu-HU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40 Mrd Ft</a:t>
            </a:r>
            <a:endParaRPr lang="hu-HU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5984579" y="846474"/>
            <a:ext cx="2124135" cy="13865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 b="1" dirty="0" smtClean="0">
              <a:solidFill>
                <a:prstClr val="white"/>
              </a:solidFill>
            </a:endParaRPr>
          </a:p>
          <a:p>
            <a:pPr algn="ctr"/>
            <a:endParaRPr lang="hu-HU" sz="1400" b="1" dirty="0">
              <a:solidFill>
                <a:prstClr val="white"/>
              </a:solidFill>
            </a:endParaRPr>
          </a:p>
          <a:p>
            <a:pPr algn="ctr"/>
            <a:r>
              <a:rPr lang="hu-HU" sz="1400" b="1" dirty="0" smtClean="0">
                <a:solidFill>
                  <a:prstClr val="white"/>
                </a:solidFill>
              </a:rPr>
              <a:t>Eddigi </a:t>
            </a:r>
            <a:r>
              <a:rPr lang="hu-HU" sz="1400" b="1" dirty="0">
                <a:solidFill>
                  <a:prstClr val="white"/>
                </a:solidFill>
              </a:rPr>
              <a:t>igénylés</a:t>
            </a:r>
            <a:r>
              <a:rPr lang="hu-HU" sz="1400" b="1" dirty="0" smtClean="0">
                <a:solidFill>
                  <a:prstClr val="white"/>
                </a:solidFill>
              </a:rPr>
              <a:t>: </a:t>
            </a:r>
            <a:r>
              <a:rPr lang="hu-HU" b="1" dirty="0" smtClean="0">
                <a:solidFill>
                  <a:prstClr val="white"/>
                </a:solidFill>
              </a:rPr>
              <a:t>42,62 Mrd Ft </a:t>
            </a:r>
            <a:r>
              <a:rPr lang="hu-HU" sz="1400" b="1" dirty="0" smtClean="0">
                <a:solidFill>
                  <a:prstClr val="white"/>
                </a:solidFill>
              </a:rPr>
              <a:t>606 db TK</a:t>
            </a:r>
          </a:p>
          <a:p>
            <a:pPr algn="ctr"/>
            <a:endParaRPr lang="hu-HU" sz="1400" b="1" dirty="0" smtClean="0">
              <a:solidFill>
                <a:prstClr val="white"/>
              </a:solidFill>
            </a:endParaRPr>
          </a:p>
          <a:p>
            <a:pPr algn="ctr"/>
            <a:endParaRPr lang="hu-HU" sz="1400" b="1" dirty="0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63681" y="5694347"/>
            <a:ext cx="763284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altLang="hu-HU" sz="1600" b="1" u="sng" dirty="0">
                <a:solidFill>
                  <a:prstClr val="black"/>
                </a:solidFill>
                <a:cs typeface="Times New Roman" pitchFamily="18" charset="0"/>
              </a:rPr>
              <a:t>Jogosultak:</a:t>
            </a:r>
            <a:endParaRPr lang="hu-HU" sz="1600" b="1" dirty="0">
              <a:solidFill>
                <a:prstClr val="black"/>
              </a:solidFill>
            </a:endParaRPr>
          </a:p>
          <a:p>
            <a:pPr algn="ctr"/>
            <a:r>
              <a:rPr lang="hu-HU" altLang="hu-HU" sz="1600" dirty="0">
                <a:solidFill>
                  <a:prstClr val="black"/>
                </a:solidFill>
                <a:cs typeface="Times New Roman" pitchFamily="18" charset="0"/>
              </a:rPr>
              <a:t>mg-i termelők </a:t>
            </a:r>
            <a:r>
              <a:rPr lang="hu-HU" altLang="hu-HU" sz="1600" dirty="0" smtClean="0">
                <a:solidFill>
                  <a:prstClr val="black"/>
                </a:solidFill>
                <a:cs typeface="Times New Roman" pitchFamily="18" charset="0"/>
              </a:rPr>
              <a:t>(min</a:t>
            </a:r>
            <a:r>
              <a:rPr lang="hu-HU" altLang="hu-HU" sz="1600" dirty="0">
                <a:solidFill>
                  <a:prstClr val="black"/>
                </a:solidFill>
                <a:cs typeface="Times New Roman" pitchFamily="18" charset="0"/>
              </a:rPr>
              <a:t>. 50% mg. árbevétel</a:t>
            </a:r>
            <a:r>
              <a:rPr lang="hu-HU" altLang="hu-HU" sz="1600" dirty="0" smtClean="0">
                <a:solidFill>
                  <a:prstClr val="black"/>
                </a:solidFill>
                <a:cs typeface="Times New Roman" pitchFamily="18" charset="0"/>
              </a:rPr>
              <a:t>), valamint annak nem minősülő mikro – és kisvállalkozások kizárólag borászati tevékenység végzése esetén 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75868" y="6546979"/>
            <a:ext cx="84249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T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ámogatási kérelmek benyújtásának negyedik szakasza: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 2016.december13. – 2017. március 13. 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34868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937002" y="344557"/>
            <a:ext cx="1888620" cy="10054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Hatszög 14"/>
          <p:cNvSpPr/>
          <p:nvPr/>
        </p:nvSpPr>
        <p:spPr>
          <a:xfrm>
            <a:off x="107504" y="3900948"/>
            <a:ext cx="2952328" cy="1364081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179512" y="1275809"/>
            <a:ext cx="5616624" cy="25243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25065"/>
            <a:ext cx="5438567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prstClr val="white"/>
                </a:solidFill>
                <a:latin typeface="Franklin Gothic Medium (Szövegtörzs)"/>
              </a:rPr>
              <a:t>Mezőgazdasági vízgazdálkodási ágazat </a:t>
            </a:r>
          </a:p>
          <a:p>
            <a:r>
              <a:rPr lang="hu-HU" sz="2200" b="1" dirty="0" smtClean="0">
                <a:solidFill>
                  <a:prstClr val="white"/>
                </a:solidFill>
                <a:latin typeface="Franklin Gothic Medium (Szövegtörzs)"/>
              </a:rPr>
              <a:t>fejlesztése</a:t>
            </a:r>
            <a:endParaRPr lang="hu-HU" sz="2200" b="1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-334009" y="752308"/>
            <a:ext cx="39109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altLang="hu-HU" sz="1400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A felhívás megjelenése: 2016. május 11.</a:t>
            </a:r>
            <a:endParaRPr lang="hu-HU" altLang="hu-HU" sz="1400" dirty="0" smtClean="0">
              <a:solidFill>
                <a:srgbClr val="4BACC6">
                  <a:lumMod val="50000"/>
                </a:srgbClr>
              </a:solidFill>
              <a:latin typeface="Franklin Gothic Medium (Szövegtörzs)"/>
              <a:cs typeface="Times New Roman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35271" y="1326070"/>
            <a:ext cx="530510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500" b="1" u="sng" dirty="0">
                <a:latin typeface="Franklin Gothic Medium (Szövegtörzs)"/>
              </a:rPr>
              <a:t>A felhívás </a:t>
            </a:r>
            <a:r>
              <a:rPr lang="hu-HU" sz="1500" b="1" u="sng" dirty="0" smtClean="0">
                <a:latin typeface="Franklin Gothic Medium (Szövegtörzs)"/>
              </a:rPr>
              <a:t>célja:</a:t>
            </a:r>
            <a:r>
              <a:rPr lang="hu-HU" sz="1500" b="1" dirty="0" smtClean="0">
                <a:latin typeface="Franklin Gothic Medium (Szövegtörzs)"/>
              </a:rPr>
              <a:t> </a:t>
            </a:r>
            <a:r>
              <a:rPr lang="hu-HU" sz="1500" dirty="0">
                <a:latin typeface="Franklin Gothic Medium (Szövegtörzs)"/>
              </a:rPr>
              <a:t>a mezőgazdasági termelés biztonsága és a klímaváltozáshoz való </a:t>
            </a:r>
            <a:r>
              <a:rPr lang="hu-HU" sz="1500" dirty="0" smtClean="0">
                <a:latin typeface="Franklin Gothic Medium (Szövegtörzs)"/>
              </a:rPr>
              <a:t>alkalmazkodás érdekében </a:t>
            </a:r>
            <a:r>
              <a:rPr lang="hu-HU" sz="1500" dirty="0">
                <a:latin typeface="Franklin Gothic Medium (Szövegtörzs)"/>
              </a:rPr>
              <a:t>a </a:t>
            </a:r>
            <a:r>
              <a:rPr lang="hu-HU" sz="1500" b="1" dirty="0">
                <a:latin typeface="Franklin Gothic Medium (Szövegtörzs)"/>
              </a:rPr>
              <a:t>vízvisszatartás, a vízkészleteinkkel való fenntartható gazdálkodás, takarékos öntözési technológiák elterjesztése, a klímaváltozásnak ellenálló termelési módszerek és fenntartható területhasználat biztosítása, a felszíni és felszín alatti víztestek mennyiségi szempontból jó állapotba hozásához és/vagy a jó állapotuk megőrzéséhez szükséges intézkedések </a:t>
            </a:r>
            <a:r>
              <a:rPr lang="hu-HU" sz="1500" dirty="0">
                <a:latin typeface="Franklin Gothic Medium (Szövegtörzs)"/>
              </a:rPr>
              <a:t>támogatása.</a:t>
            </a:r>
          </a:p>
        </p:txBody>
      </p:sp>
      <p:sp>
        <p:nvSpPr>
          <p:cNvPr id="11" name="Téglalap 10"/>
          <p:cNvSpPr/>
          <p:nvPr/>
        </p:nvSpPr>
        <p:spPr>
          <a:xfrm>
            <a:off x="107504" y="6502981"/>
            <a:ext cx="529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1400" b="1" dirty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Támogatási kérelmek </a:t>
            </a:r>
            <a:r>
              <a:rPr lang="hu-HU" altLang="hu-HU" sz="1400" b="1" dirty="0" smtClean="0">
                <a:solidFill>
                  <a:prstClr val="black"/>
                </a:solidFill>
                <a:latin typeface="Franklin Gothic Medium (Szövegtörzs)"/>
                <a:cs typeface="Times New Roman" pitchFamily="18" charset="0"/>
              </a:rPr>
              <a:t>benyújtásának második szakasza:</a:t>
            </a:r>
            <a:endParaRPr lang="hu-HU" altLang="hu-HU" sz="1400" b="1" dirty="0" smtClean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973417" y="6502981"/>
            <a:ext cx="31967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2016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. november 8. – 2017. március 6.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364194" y="3464696"/>
            <a:ext cx="457585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500" b="1" u="sng" dirty="0">
                <a:solidFill>
                  <a:prstClr val="black"/>
                </a:solidFill>
                <a:latin typeface="Franklin Gothic Medium (Szövegtörzs)"/>
              </a:rPr>
              <a:t>Támogatás mértéke: </a:t>
            </a:r>
            <a:endParaRPr lang="hu-HU" sz="1500" b="1" u="sng" dirty="0" smtClean="0">
              <a:solidFill>
                <a:prstClr val="black"/>
              </a:solidFill>
              <a:latin typeface="Franklin Gothic Medium (Szövegtörzs)"/>
            </a:endParaRPr>
          </a:p>
          <a:p>
            <a:r>
              <a:rPr lang="hu-HU" sz="1500" dirty="0" smtClean="0">
                <a:solidFill>
                  <a:prstClr val="black"/>
                </a:solidFill>
                <a:latin typeface="Franklin Gothic Medium (Szövegtörzs)"/>
              </a:rPr>
              <a:t>egyéni </a:t>
            </a:r>
            <a:r>
              <a:rPr lang="hu-HU" sz="1500" dirty="0">
                <a:solidFill>
                  <a:prstClr val="black"/>
                </a:solidFill>
                <a:latin typeface="Franklin Gothic Medium (Szövegtörzs)"/>
              </a:rPr>
              <a:t>projekt esetén </a:t>
            </a:r>
            <a:r>
              <a:rPr lang="hu-HU" sz="1500" b="1" dirty="0">
                <a:solidFill>
                  <a:prstClr val="black"/>
                </a:solidFill>
                <a:latin typeface="Franklin Gothic Medium (Szövegtörzs)"/>
              </a:rPr>
              <a:t>maximum 500 millió forint</a:t>
            </a:r>
            <a:r>
              <a:rPr lang="hu-HU" sz="1500" dirty="0">
                <a:solidFill>
                  <a:prstClr val="black"/>
                </a:solidFill>
                <a:latin typeface="Franklin Gothic Medium (Szövegtörzs)"/>
              </a:rPr>
              <a:t>, kollektív projekt esetén </a:t>
            </a:r>
            <a:r>
              <a:rPr lang="hu-HU" sz="1500" b="1" dirty="0">
                <a:solidFill>
                  <a:prstClr val="black"/>
                </a:solidFill>
                <a:latin typeface="Franklin Gothic Medium (Szövegtörzs)"/>
              </a:rPr>
              <a:t>maximum 1 milliárd forint</a:t>
            </a:r>
            <a:r>
              <a:rPr lang="hu-HU" sz="1500" dirty="0">
                <a:solidFill>
                  <a:prstClr val="black"/>
                </a:solidFill>
                <a:latin typeface="Franklin Gothic Medium (Szövegtörzs)"/>
              </a:rPr>
              <a:t> vissza nem térítendő támogatás. </a:t>
            </a:r>
          </a:p>
        </p:txBody>
      </p:sp>
      <p:sp>
        <p:nvSpPr>
          <p:cNvPr id="14" name="Téglalap 13"/>
          <p:cNvSpPr/>
          <p:nvPr/>
        </p:nvSpPr>
        <p:spPr>
          <a:xfrm>
            <a:off x="236407" y="3921268"/>
            <a:ext cx="28554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u="sng" dirty="0" smtClean="0">
                <a:solidFill>
                  <a:prstClr val="white"/>
                </a:solidFill>
                <a:latin typeface="Franklin Gothic Medium (Szövegtörzs)"/>
              </a:rPr>
              <a:t>Jogosultak: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 smtClean="0">
                <a:solidFill>
                  <a:prstClr val="white"/>
                </a:solidFill>
                <a:latin typeface="Franklin Gothic Medium (Szövegtörzs)"/>
              </a:rPr>
              <a:t>mezőgazdasági </a:t>
            </a:r>
            <a:r>
              <a:rPr lang="hu-HU" sz="1600" dirty="0">
                <a:solidFill>
                  <a:prstClr val="white"/>
                </a:solidFill>
                <a:latin typeface="Franklin Gothic Medium (Szövegtörzs)"/>
              </a:rPr>
              <a:t>termelő illetve </a:t>
            </a:r>
            <a:r>
              <a:rPr lang="hu-HU" sz="1600" dirty="0" smtClean="0">
                <a:solidFill>
                  <a:prstClr val="white"/>
                </a:solidFill>
                <a:latin typeface="Franklin Gothic Medium (Szövegtörzs)"/>
              </a:rPr>
              <a:t>csoportjaik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 smtClean="0">
                <a:solidFill>
                  <a:prstClr val="white"/>
                </a:solidFill>
                <a:latin typeface="Franklin Gothic Medium (Szövegtörzs)"/>
              </a:rPr>
              <a:t>fiatal </a:t>
            </a:r>
            <a:r>
              <a:rPr lang="hu-HU" sz="1600" dirty="0">
                <a:solidFill>
                  <a:prstClr val="white"/>
                </a:solidFill>
                <a:latin typeface="Franklin Gothic Medium (Szövegtörzs)"/>
              </a:rPr>
              <a:t>mezőgazdasági termelő</a:t>
            </a:r>
          </a:p>
        </p:txBody>
      </p:sp>
      <p:sp>
        <p:nvSpPr>
          <p:cNvPr id="16" name="Téglalap 15"/>
          <p:cNvSpPr/>
          <p:nvPr/>
        </p:nvSpPr>
        <p:spPr>
          <a:xfrm>
            <a:off x="4860032" y="4873802"/>
            <a:ext cx="4032448" cy="11387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700" dirty="0" smtClean="0">
                <a:solidFill>
                  <a:prstClr val="white"/>
                </a:solidFill>
                <a:latin typeface="Franklin Gothic Medium (Szövegtörzs)"/>
              </a:rPr>
              <a:t>Vízjogi </a:t>
            </a:r>
            <a:r>
              <a:rPr lang="hu-HU" sz="1700" dirty="0">
                <a:solidFill>
                  <a:prstClr val="white"/>
                </a:solidFill>
                <a:latin typeface="Franklin Gothic Medium (Szövegtörzs)"/>
              </a:rPr>
              <a:t>engedélyköteles beruházások esetében a pályázat benyújtásának </a:t>
            </a:r>
            <a:r>
              <a:rPr lang="hu-HU" sz="1700" dirty="0" smtClean="0">
                <a:solidFill>
                  <a:prstClr val="white"/>
                </a:solidFill>
                <a:latin typeface="Franklin Gothic Medium (Szövegtörzs)"/>
              </a:rPr>
              <a:t>feltétele a </a:t>
            </a:r>
            <a:r>
              <a:rPr lang="hu-HU" sz="1700" b="1" dirty="0">
                <a:solidFill>
                  <a:prstClr val="white"/>
                </a:solidFill>
                <a:latin typeface="Franklin Gothic Medium (Szövegtörzs)"/>
              </a:rPr>
              <a:t>jogerős elvi vízjogi engedélyek </a:t>
            </a:r>
            <a:r>
              <a:rPr lang="hu-HU" sz="1700" dirty="0">
                <a:solidFill>
                  <a:prstClr val="white"/>
                </a:solidFill>
                <a:latin typeface="Franklin Gothic Medium (Szövegtörzs)"/>
              </a:rPr>
              <a:t>megléte. </a:t>
            </a:r>
          </a:p>
        </p:txBody>
      </p:sp>
      <p:sp>
        <p:nvSpPr>
          <p:cNvPr id="17" name="Folyamatábra: Egyesítés 16"/>
          <p:cNvSpPr/>
          <p:nvPr/>
        </p:nvSpPr>
        <p:spPr>
          <a:xfrm>
            <a:off x="4135087" y="4873802"/>
            <a:ext cx="576064" cy="923330"/>
          </a:xfrm>
          <a:prstGeom prst="flowChartMer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8" name="Folyamatábra: Bekötés 17"/>
          <p:cNvSpPr/>
          <p:nvPr/>
        </p:nvSpPr>
        <p:spPr>
          <a:xfrm>
            <a:off x="4315107" y="5873061"/>
            <a:ext cx="216024" cy="183214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79512" y="5443189"/>
            <a:ext cx="3768374" cy="95410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altLang="hu-HU" sz="1400" b="1" u="sng" dirty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Támogatási intenzitás:</a:t>
            </a:r>
          </a:p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50 %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(Pest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megye: 40%)</a:t>
            </a:r>
          </a:p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+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10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</a:t>
            </a:r>
            <a:r>
              <a:rPr lang="hu-HU" sz="1400" b="1" dirty="0" err="1" smtClean="0">
                <a:solidFill>
                  <a:prstClr val="black"/>
                </a:solidFill>
                <a:latin typeface="Franklin Gothic Medium (Szövegtörzs)"/>
              </a:rPr>
              <a:t>10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 százalékponttal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növelt intenzitás </a:t>
            </a:r>
            <a:r>
              <a:rPr lang="hu-HU" sz="1400" dirty="0">
                <a:solidFill>
                  <a:prstClr val="black"/>
                </a:solidFill>
                <a:latin typeface="Franklin Gothic Medium (Szövegtörzs)"/>
              </a:rPr>
              <a:t>fiatal </a:t>
            </a:r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gazda és kollektív beruházás esetén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988187" y="1537684"/>
            <a:ext cx="2875996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február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8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-ig beérkezett kérelmek összesen: 281 db</a:t>
            </a:r>
          </a:p>
          <a:p>
            <a:pPr algn="ctr"/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Támogatási igény: 11,14 Mrd Ft</a:t>
            </a:r>
            <a:endParaRPr lang="hu-HU" sz="14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295048" y="583031"/>
            <a:ext cx="1291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400" b="1" dirty="0" smtClean="0"/>
              <a:t>Keretösszeg:</a:t>
            </a:r>
          </a:p>
          <a:p>
            <a:r>
              <a:rPr lang="hu-HU" b="1" dirty="0" smtClean="0"/>
              <a:t>49,5 Mrd Ft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0657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4338470" y="443508"/>
            <a:ext cx="1663301" cy="86512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778199" y="4821381"/>
            <a:ext cx="7747658" cy="1499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u="sng" dirty="0" smtClean="0">
                <a:solidFill>
                  <a:srgbClr val="F79646">
                    <a:lumMod val="75000"/>
                  </a:srgbClr>
                </a:solidFill>
              </a:rPr>
              <a:t>Beadott kérelmek 2017. február 8-ig: </a:t>
            </a:r>
          </a:p>
          <a:p>
            <a:pPr algn="ctr"/>
            <a:r>
              <a:rPr lang="hu-HU" b="1" dirty="0" smtClean="0">
                <a:solidFill>
                  <a:prstClr val="black"/>
                </a:solidFill>
              </a:rPr>
              <a:t>958 darab</a:t>
            </a:r>
          </a:p>
          <a:p>
            <a:pPr algn="ctr"/>
            <a:r>
              <a:rPr lang="hu-HU" b="1" u="sng" dirty="0" smtClean="0">
                <a:solidFill>
                  <a:srgbClr val="F79646">
                    <a:lumMod val="75000"/>
                  </a:srgbClr>
                </a:solidFill>
              </a:rPr>
              <a:t>Az igényelt </a:t>
            </a:r>
            <a:r>
              <a:rPr lang="hu-HU" b="1" u="sng" dirty="0">
                <a:solidFill>
                  <a:srgbClr val="F79646">
                    <a:lumMod val="75000"/>
                  </a:srgbClr>
                </a:solidFill>
              </a:rPr>
              <a:t>támogatási </a:t>
            </a:r>
            <a:r>
              <a:rPr lang="hu-HU" b="1" u="sng" dirty="0" smtClean="0">
                <a:solidFill>
                  <a:srgbClr val="F79646">
                    <a:lumMod val="75000"/>
                  </a:srgbClr>
                </a:solidFill>
              </a:rPr>
              <a:t>összeg:</a:t>
            </a:r>
            <a:endParaRPr lang="hu-HU" b="1" u="sng" dirty="0">
              <a:solidFill>
                <a:srgbClr val="F79646">
                  <a:lumMod val="75000"/>
                </a:srgbClr>
              </a:solidFill>
            </a:endParaRPr>
          </a:p>
          <a:p>
            <a:pPr algn="ctr"/>
            <a:r>
              <a:rPr lang="hu-HU" b="1" dirty="0" smtClean="0">
                <a:solidFill>
                  <a:prstClr val="black"/>
                </a:solidFill>
              </a:rPr>
              <a:t>4,53 milliárd forint</a:t>
            </a:r>
          </a:p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Döntés napokon belül!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5" name="Hatszög 4"/>
          <p:cNvSpPr/>
          <p:nvPr/>
        </p:nvSpPr>
        <p:spPr>
          <a:xfrm rot="5400000">
            <a:off x="4558962" y="656336"/>
            <a:ext cx="3277168" cy="4729259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22" name="Hatszög 21"/>
          <p:cNvSpPr/>
          <p:nvPr/>
        </p:nvSpPr>
        <p:spPr>
          <a:xfrm rot="5400000">
            <a:off x="1221496" y="2048129"/>
            <a:ext cx="2310189" cy="2912652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059584" y="2712976"/>
            <a:ext cx="263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b="1" u="sng" dirty="0">
                <a:solidFill>
                  <a:prstClr val="black"/>
                </a:solidFill>
                <a:cs typeface="Times New Roman" pitchFamily="18" charset="0"/>
              </a:rPr>
              <a:t>Max. támogatási összeg</a:t>
            </a:r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925" y="1031385"/>
            <a:ext cx="4664233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hu-HU" sz="2200" dirty="0">
                <a:solidFill>
                  <a:schemeClr val="bg1"/>
                </a:solidFill>
                <a:latin typeface="Franklin Gothic Medium (Szövegtörzs)"/>
                <a:cs typeface="Times New Roman" pitchFamily="18" charset="0"/>
              </a:rPr>
              <a:t>Mezőgazdasági kisüzemek fejlesztése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153516" y="3046683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prstClr val="black"/>
                </a:solidFill>
              </a:rPr>
              <a:t>a pályázó egyösszegű átalány formájában, két részletben nyerhet 15.000 eurónak megfelelő támogatást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566993" y="1792223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hu-HU" b="1" u="sng" dirty="0" smtClean="0">
                <a:solidFill>
                  <a:prstClr val="black"/>
                </a:solidFill>
                <a:cs typeface="Times New Roman" pitchFamily="18" charset="0"/>
              </a:rPr>
              <a:t>Jogosultak</a:t>
            </a:r>
            <a:endParaRPr lang="hu-HU" b="1" dirty="0">
              <a:solidFill>
                <a:prstClr val="black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015859" y="2149875"/>
            <a:ext cx="4290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prstClr val="black"/>
                </a:solidFill>
              </a:rPr>
              <a:t>főállású őstermelő, vagy </a:t>
            </a:r>
            <a:r>
              <a:rPr lang="hu-HU" sz="1600" dirty="0" smtClean="0">
                <a:solidFill>
                  <a:prstClr val="black"/>
                </a:solidFill>
              </a:rPr>
              <a:t>mikro-vállalkozásnak </a:t>
            </a:r>
            <a:r>
              <a:rPr lang="hu-HU" sz="1600" dirty="0">
                <a:solidFill>
                  <a:prstClr val="black"/>
                </a:solidFill>
              </a:rPr>
              <a:t>és mezőgazdasági termelőnek minősülő főállású egyéni vállalkozó, vagy szociális szövetkezet. A </a:t>
            </a:r>
            <a:r>
              <a:rPr lang="hu-HU" sz="1600" dirty="0" smtClean="0">
                <a:solidFill>
                  <a:prstClr val="black"/>
                </a:solidFill>
              </a:rPr>
              <a:t>kérelem </a:t>
            </a:r>
            <a:r>
              <a:rPr lang="hu-HU" sz="1600" dirty="0">
                <a:solidFill>
                  <a:prstClr val="black"/>
                </a:solidFill>
              </a:rPr>
              <a:t>benyújtását megelőző naptári évben a mezőgazdasági tevékenységből származó mezőgazdasági termelés értéke eléri a 3000 euro STÉ értéket, de nem haladja meg a 6000 euro STÉ </a:t>
            </a:r>
            <a:r>
              <a:rPr lang="hu-HU" sz="1600" dirty="0" smtClean="0">
                <a:solidFill>
                  <a:prstClr val="black"/>
                </a:solidFill>
              </a:rPr>
              <a:t>értéket</a:t>
            </a:r>
            <a:r>
              <a:rPr lang="hu-HU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" name="Téglalap 11"/>
          <p:cNvSpPr/>
          <p:nvPr/>
        </p:nvSpPr>
        <p:spPr>
          <a:xfrm>
            <a:off x="-36988" y="668324"/>
            <a:ext cx="35668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altLang="hu-HU" sz="1400" dirty="0" smtClean="0">
                <a:latin typeface="Franklin Gothic Medium (Szövegtörzs)"/>
                <a:cs typeface="Times New Roman" pitchFamily="18" charset="0"/>
              </a:rPr>
              <a:t>A felhívás megjelenése: 2016. február 1. </a:t>
            </a:r>
          </a:p>
        </p:txBody>
      </p:sp>
      <p:sp>
        <p:nvSpPr>
          <p:cNvPr id="7" name="Téglalap 6"/>
          <p:cNvSpPr/>
          <p:nvPr/>
        </p:nvSpPr>
        <p:spPr>
          <a:xfrm>
            <a:off x="465823" y="6320719"/>
            <a:ext cx="5300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1400" b="1" dirty="0">
                <a:latin typeface="Franklin Gothic Medium (Szövegtörzs)"/>
                <a:cs typeface="Times New Roman" pitchFamily="18" charset="0"/>
              </a:rPr>
              <a:t>Támogatási kérelmek </a:t>
            </a:r>
            <a:r>
              <a:rPr lang="hu-HU" altLang="hu-HU" sz="1400" b="1" dirty="0" smtClean="0">
                <a:latin typeface="Franklin Gothic Medium (Szövegtörzs)"/>
                <a:cs typeface="Times New Roman" pitchFamily="18" charset="0"/>
              </a:rPr>
              <a:t>benyújtásának második szakasza: </a:t>
            </a:r>
          </a:p>
        </p:txBody>
      </p:sp>
      <p:sp>
        <p:nvSpPr>
          <p:cNvPr id="18" name="Téglalap 17"/>
          <p:cNvSpPr/>
          <p:nvPr/>
        </p:nvSpPr>
        <p:spPr>
          <a:xfrm>
            <a:off x="5320794" y="6332594"/>
            <a:ext cx="41312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prstClr val="black"/>
                </a:solidFill>
                <a:latin typeface="Franklin Gothic Medium (Szövegtörzs)"/>
              </a:rPr>
              <a:t>2016. szeptember 24. – 2017. március 3.</a:t>
            </a:r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573963" y="560973"/>
            <a:ext cx="1192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/>
              <a:t>Keretösszeg:</a:t>
            </a:r>
          </a:p>
          <a:p>
            <a:pPr algn="ctr"/>
            <a:r>
              <a:rPr lang="hu-HU" b="1" dirty="0" smtClean="0"/>
              <a:t>5 Mrd Ft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398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3190</Words>
  <Application>Microsoft Office PowerPoint</Application>
  <PresentationFormat>Diavetítés a képernyőre (4:3 oldalarány)</PresentationFormat>
  <Paragraphs>483</Paragraphs>
  <Slides>23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5" baseType="lpstr">
      <vt:lpstr>1_Office-téma</vt:lpstr>
      <vt:lpstr>Office-téma</vt:lpstr>
      <vt:lpstr>A Vidékfejlesztési Program megvalósítása, pályázati lehetőségek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vidéki térségek kisméretű infrastruktúrájának és alapvető szolgáltatásainak fejlesztésére  Helyi termékértékesítést szolgáló piacok infrastrukturális fejlesztése, közétkeztetés fejlesztése A felhívás kódszáma: VP6-7.2.1-7.4.1.3-17</vt:lpstr>
      <vt:lpstr>A vidéki térségek kisméretű infrastruktúrájának és alapvető szolgáltatásainak fejlesztésére  Helyi termékértékesítést szolgáló piacok infrastrukturális fejlesztése, közétkeztetés fejlesztése A felhívás kódszáma: VP6-7.2.1-7.4.1.3-17</vt:lpstr>
      <vt:lpstr>A vidéki térségek kisméretű infrastruktúrájának és alapvető szolgáltatásainak fejlesztésére  Helyi termékértékesítést szolgáló piacok infrastrukturális fejlesztése, közétkeztetés fejlesztése A felhívás kódszáma: VP6-7.2.1-7.4.1.3-17</vt:lpstr>
      <vt:lpstr>PowerPoint bemutató</vt:lpstr>
      <vt:lpstr>PowerPoint bemutató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aktuális kertészeti pályázatok</dc:title>
  <dc:creator>Serfőző János</dc:creator>
  <cp:lastModifiedBy>admin</cp:lastModifiedBy>
  <cp:revision>113</cp:revision>
  <dcterms:created xsi:type="dcterms:W3CDTF">2017-01-24T15:08:43Z</dcterms:created>
  <dcterms:modified xsi:type="dcterms:W3CDTF">2017-02-19T16:58:15Z</dcterms:modified>
</cp:coreProperties>
</file>