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63" r:id="rId4"/>
    <p:sldId id="264" r:id="rId5"/>
    <p:sldId id="265" r:id="rId6"/>
    <p:sldId id="262" r:id="rId7"/>
    <p:sldId id="266" r:id="rId8"/>
    <p:sldId id="272" r:id="rId9"/>
    <p:sldId id="273" r:id="rId10"/>
    <p:sldId id="276" r:id="rId11"/>
    <p:sldId id="277" r:id="rId12"/>
    <p:sldId id="275" r:id="rId13"/>
    <p:sldId id="268" r:id="rId14"/>
    <p:sldId id="271" r:id="rId15"/>
    <p:sldId id="279" r:id="rId16"/>
    <p:sldId id="267" r:id="rId17"/>
    <p:sldId id="269" r:id="rId18"/>
    <p:sldId id="270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89" autoAdjust="0"/>
    <p:restoredTop sz="94660"/>
  </p:normalViewPr>
  <p:slideViewPr>
    <p:cSldViewPr snapToObjects="1">
      <p:cViewPr varScale="1">
        <p:scale>
          <a:sx n="81" d="100"/>
          <a:sy n="81" d="100"/>
        </p:scale>
        <p:origin x="54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1D6EB26-B5A5-4400-9E4C-124494EC6E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hu-HU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1739AA4-9DBE-4701-A492-72057BC3E1D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hu-HU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7BBAC65-F20A-4219-9830-5E58F21B522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210B546-ACA7-4FB8-A46E-9CDA0C19813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CD18A956-EC1F-44CA-8359-2D07F80833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hu-HU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5CF489AB-A92A-429B-8A71-7E30C33F4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393A8D-41E5-403B-9729-B329ED7B7D99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A76D62-8797-40DC-B11E-9F7599D52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4C432-205E-4BDE-A54E-CF8A388EBFCA}" type="slidenum">
              <a:rPr lang="en-US" altLang="hu-HU"/>
              <a:pPr/>
              <a:t>1</a:t>
            </a:fld>
            <a:endParaRPr lang="en-US" altLang="hu-HU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B18BD005-B860-4D52-BB8D-D3413146F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7938DD0-4F2E-4EC6-B948-BDD8D1676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Lamppost1">
            <a:extLst>
              <a:ext uri="{FF2B5EF4-FFF2-40B4-BE49-F238E27FC236}">
                <a16:creationId xmlns:a16="http://schemas.microsoft.com/office/drawing/2014/main" id="{4C4353F8-7C78-47CB-B6EB-60FABB084C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ABB6E2F7-101F-40AA-A0EE-5040EC2824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873125"/>
            <a:ext cx="3754438" cy="3492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/>
              <a:t>Mintacím szerkesztése</a:t>
            </a:r>
            <a:endParaRPr lang="en-US" altLang="hu-H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1AF3692-5FC1-4347-8E9C-8A858535E6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4689475"/>
            <a:ext cx="4691063" cy="132397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hu-HU" altLang="hu-HU" noProof="0"/>
              <a:t>Kattintson ide az alcím mintájának szerkesztéséhez</a:t>
            </a:r>
            <a:endParaRPr lang="en-US" altLang="hu-HU" noProof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E28BC94-1FA3-4837-99DB-225AC019B1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4E1D11B-5037-4BDC-8B38-BDEB8DA119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72C6FC5E-ABCD-4720-AF2F-17CCE2C331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C77142E-22B8-468B-806F-4471EC800C32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A1C125-A7B0-42B4-A2C2-F750EF6C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BBAF1DF-93DB-461F-89C5-7585CE6B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C3AD3C6-7971-4BDD-81B3-3D3A76F0F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1288AAA-11B7-48CA-A72B-8FDEDDFD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3C1A774-2105-44ED-9713-5957373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14DFC-5F1A-4961-BA12-FE65C44B723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0347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3522DC9-D1F4-40F0-B519-5D1980DD3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6736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944B22B-1792-44A9-9ED9-0254EE11D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6736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F9FF71-C51F-43F6-8CA0-DA31B67D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8CD38D-F08A-4BF7-8694-F49A5857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CCA620-40E7-48A3-93FF-257536342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F320A-40D0-4691-BACB-5DBEA0C31D2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1625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D0BA21-250D-4555-A903-6152A373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gram helye 2">
            <a:extLst>
              <a:ext uri="{FF2B5EF4-FFF2-40B4-BE49-F238E27FC236}">
                <a16:creationId xmlns:a16="http://schemas.microsoft.com/office/drawing/2014/main" id="{E4A74FE9-04C0-4A96-B0FB-AA6A8031A5AD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241800"/>
          </a:xfrm>
        </p:spPr>
        <p:txBody>
          <a:bodyPr/>
          <a:lstStyle/>
          <a:p>
            <a:r>
              <a:rPr lang="hu-HU"/>
              <a:t>Diagram beszúrásához kattintson az ikonra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C11FCB-DDCE-4C24-99F2-3A97118A0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4F58886-CB21-4C43-B7D0-F20FC43B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51859FA-01CE-48F8-B85A-D5E36F08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803FC2-61C0-4B9E-B54A-216E252371F2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69213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F271A1-1D62-47A1-B62E-1AF9DC3D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AC2FA6E-3C8E-4F07-BB74-27161137ED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241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BB3EBB5-7C63-4EB0-87A5-50620B791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41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4A944AF-4BE1-484D-B8BD-9B7C5E6EB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86F6CC3-F4FB-4884-9D7C-973D6E63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874B3B6-864E-4728-AE61-1EA0DEB5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2B89F9-A49F-4955-BA11-79F2207C2D8C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4227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844A86-EDD8-402C-A26F-7A8709C8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4A77FE-95DD-45CA-A44C-5B02854D8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D640170-4886-4158-9EBC-C69177BF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5EBCDD9-67AC-4084-8010-46225AFF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43B829F-97CE-48C7-AD1D-FCCC8A3C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2CB34-853C-4191-A8EC-BB09EB4BDE2B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67724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16D812-EDF4-4FB9-8798-D32B2220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5C688BB-1A92-4AC6-A0CE-795AB81F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F677422-42B5-45BF-89E2-528613C6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2B2B80-FD8F-45B0-A59C-EF8F323C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E7EE4F-E654-4B53-AC7F-13CFFD49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6B211-6949-48B3-8149-015809F97E6E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8980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90FE55-1559-4856-B1A1-53D076F7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747B81-083B-4AE7-B5D5-D4799E2FE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41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0BD9D1-90E3-440C-A875-BA587A3F3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41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9D513D8-5CD5-4497-A8FC-F75D73DEC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5EF47BC-5A51-48E9-A828-E2109034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9C1AF50-F816-428E-901D-3D6F9843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49E6E-6BAE-435C-A4EB-7208516D90B3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2613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61A34B-DCB3-40DB-9A97-402A831D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D33080-D874-463C-A9E0-B2038C9B6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87947B2-25FE-4520-9554-BDBD4320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2C79251-B18D-4E15-BD8C-C26CE3374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8F69C9C-38EF-4CF1-8536-76D10995A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D234A1C-CE6B-44C2-8795-14E42277D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1B29950-649C-4BC9-B64D-F76DC006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DEE5996-536F-4870-9198-4E6E4DAE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165DF-B9C9-46A8-B815-AC84B4B6606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78079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5D7300-073A-4AAE-8AD3-1495C166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8773D85-22A5-4129-AFCB-6287D669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E2A20B1-484B-48A8-AD24-583CC812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DAA2C7E-A082-4E40-BBAE-08B4C8DC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0685-9DB1-4259-A22D-880D07597D4B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7490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1D4E06D-FD1B-41F1-ABB3-FC2262FB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153D60D-D21D-4F1B-AA85-7E4180FB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9A979BD-1615-474E-85C7-E2E792A8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85833-0468-4128-AA00-88198BB2EE60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2352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988FA7-DAC4-4370-B587-8955DE87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B02049-57BC-4482-A30A-CEBFEEFC9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4026EF1-B6B6-4CF3-B6C9-1A42C1998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1BC57B7-88C6-40EB-A855-053F4C20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6E89C24-102C-4F4A-969C-B5C2E104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A1CDAE3-3739-4CD5-917F-A841C792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A1807-80D5-47E1-B071-79934F3C6C8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92538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CC0ADC-FFC8-48A7-B377-98E6F809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59123D12-7264-4F34-ACF4-57B50BEA1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EC9B482-2185-416A-86D8-D3CB4803A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01C207C-0593-4613-87D1-57013321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902ED1C-2E71-453B-9583-A30CA7C3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63BB75B-217F-4ED2-A10A-214C71BD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15EE5-BAC4-4C8B-9AB7-BCEEE11BBDD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484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lamppost2">
            <a:extLst>
              <a:ext uri="{FF2B5EF4-FFF2-40B4-BE49-F238E27FC236}">
                <a16:creationId xmlns:a16="http://schemas.microsoft.com/office/drawing/2014/main" id="{3188AC23-CE6B-4902-A7BD-BA015BFD27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6B823864-154D-4EA3-B6FF-23BAC97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0B69CB-2B64-4B78-99CD-44DFD8D0B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0F82E4-B158-4550-A42A-288D0C53F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5F2E72-4E02-4E9A-AFEA-E171001D31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95E58F-1F11-4B79-8DB5-1CA581B521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7561EF-38FF-4A8F-8B66-ECD36A9804C3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05E8A24-4010-45F9-86D7-C90D4AB345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450" y="-307578"/>
            <a:ext cx="8668005" cy="2304256"/>
          </a:xfrm>
        </p:spPr>
        <p:txBody>
          <a:bodyPr/>
          <a:lstStyle/>
          <a:p>
            <a:r>
              <a:rPr lang="hu-HU" altLang="hu-HU" dirty="0">
                <a:solidFill>
                  <a:srgbClr val="FF0000"/>
                </a:solidFill>
              </a:rPr>
              <a:t>Budapest Főváros XIII. Kerületi Önkormányzat</a:t>
            </a:r>
            <a:endParaRPr lang="en-US" altLang="hu-HU" dirty="0">
              <a:solidFill>
                <a:srgbClr val="FF0000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6B39CC2-B62A-45BF-A074-35B2AED92C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41323" y="5573708"/>
            <a:ext cx="4691063" cy="1323975"/>
          </a:xfrm>
        </p:spPr>
        <p:txBody>
          <a:bodyPr/>
          <a:lstStyle/>
          <a:p>
            <a:r>
              <a:rPr lang="hu-HU" altLang="hu-HU" dirty="0"/>
              <a:t>„Bízni. Törődni. Dönteni. Cselekedni.”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B90A529-76AA-475C-8B5C-614BAB177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" y="889195"/>
            <a:ext cx="2029936" cy="286464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E381E86-1579-489F-9731-0F085F920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2492896"/>
            <a:ext cx="2029936" cy="29507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86A680D-4119-4FDD-BEEB-EFC631BD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01AA698E-37F1-4AE6-A997-BA15887602CF}"/>
              </a:ext>
            </a:extLst>
          </p:cNvPr>
          <p:cNvSpPr/>
          <p:nvPr/>
        </p:nvSpPr>
        <p:spPr>
          <a:xfrm>
            <a:off x="1115616" y="332656"/>
            <a:ext cx="73448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FF0000"/>
                </a:solidFill>
              </a:rPr>
              <a:t>XIII. Kerületi Gyermek-és Ifjúsági Önkormányzat szempontjából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70A3B31-6343-4B07-9E96-0E3DC71E4C7A}"/>
              </a:ext>
            </a:extLst>
          </p:cNvPr>
          <p:cNvSpPr txBox="1"/>
          <p:nvPr/>
        </p:nvSpPr>
        <p:spPr>
          <a:xfrm>
            <a:off x="1835696" y="1579712"/>
            <a:ext cx="66247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/>
              <a:t>Legfontosabb céljaink: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Diákok csábítása a GYIÖK felé, diákok jogainak tényleges érdekképviselete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Iskolák közti élő kapcsolat teremtése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Kerületi fiataloknak szórakoztató, mindamellett értelmes rendezvények, szabadidős programok szervezése – önállóan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Kerületi közélet fellendítése, és abban aktívan való részvétel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Iskolai diákönkormányzatok támogatása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Kerület ifjúsági és közéleti nívójának emelése az önkormányzat felé előterjesztett ötletekkel, pályázatokkal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Eszmecsere hasonló szervezetekkel</a:t>
            </a:r>
          </a:p>
        </p:txBody>
      </p:sp>
    </p:spTree>
    <p:extLst>
      <p:ext uri="{BB962C8B-B14F-4D97-AF65-F5344CB8AC3E}">
        <p14:creationId xmlns:p14="http://schemas.microsoft.com/office/powerpoint/2010/main" val="4151749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86A680D-4119-4FDD-BEEB-EFC631BD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01AA698E-37F1-4AE6-A997-BA15887602CF}"/>
              </a:ext>
            </a:extLst>
          </p:cNvPr>
          <p:cNvSpPr/>
          <p:nvPr/>
        </p:nvSpPr>
        <p:spPr>
          <a:xfrm>
            <a:off x="1115616" y="332656"/>
            <a:ext cx="73448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FF0000"/>
                </a:solidFill>
              </a:rPr>
              <a:t>XIII. Kerületi Gyermek-és Ifjúsági Önkormányzat szempontjából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F5E4D12-0483-4024-BFA7-78896C2BB338}"/>
              </a:ext>
            </a:extLst>
          </p:cNvPr>
          <p:cNvSpPr txBox="1"/>
          <p:nvPr/>
        </p:nvSpPr>
        <p:spPr>
          <a:xfrm>
            <a:off x="1763688" y="1579712"/>
            <a:ext cx="68407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Rendszeres nyílt testületi ülések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Éves munkaterv minden tanév elején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Működéshez szükséges anyagi feltételeit az Önkormányzat biztosítja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Évi három tábor – tavasszal és ősszel csapatépítő- és alakító tréningek (az éves rendezvények terveinek előkészítése); nyári tábor  a kerületi iskolák bevonásával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Kerületi nagy rendezvények segítése (XIII. kerületi Civil szervezetek napja, KEF, </a:t>
            </a:r>
            <a:r>
              <a:rPr lang="hu-HU" sz="2200" dirty="0" err="1"/>
              <a:t>Angyalfolki</a:t>
            </a:r>
            <a:r>
              <a:rPr lang="hu-HU" sz="2200" dirty="0"/>
              <a:t> Utcabál, Szent Mihály napi búcsú)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Saját rendezvények (Farsang, Tavasz-nap, Neked-nap, </a:t>
            </a:r>
            <a:r>
              <a:rPr lang="hu-HU" sz="2200" dirty="0" err="1"/>
              <a:t>Halloween</a:t>
            </a:r>
            <a:r>
              <a:rPr lang="hu-HU" sz="2200" dirty="0"/>
              <a:t>, Mikulás felvonulás, GYIÖK karácsony)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72259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46BE6F9-AC63-43AC-9342-F3A1E52A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8580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BC8675A7-D9FF-40FA-BF8A-92EE0D824694}"/>
              </a:ext>
            </a:extLst>
          </p:cNvPr>
          <p:cNvSpPr/>
          <p:nvPr/>
        </p:nvSpPr>
        <p:spPr>
          <a:xfrm>
            <a:off x="1907704" y="260648"/>
            <a:ext cx="50405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Jó gyakorlat eredménye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8420D7D7-9B40-4433-A87E-26B34F047EFB}"/>
              </a:ext>
            </a:extLst>
          </p:cNvPr>
          <p:cNvSpPr/>
          <p:nvPr/>
        </p:nvSpPr>
        <p:spPr>
          <a:xfrm>
            <a:off x="1907704" y="1997839"/>
            <a:ext cx="68407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/>
              <a:t>átlag 800  gyermeket, diákot vontak be programokba, ennek 30 %-a kerületben lakó, de más kerületben tanuló fiatal.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/>
              <a:t>250  fiatal táboroztatását szervezték,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/>
              <a:t>150 fiatal végzett önkéntes tevékenységet,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/>
              <a:t>636 facebook lájkolok száma,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/>
              <a:t>20 kerületi rendezvény szervezésében vesznek részt, 15 saját rendezvényük van.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dirty="0"/>
              <a:t>évente 40 alkalommal találkoznak szervezetten. </a:t>
            </a:r>
          </a:p>
        </p:txBody>
      </p:sp>
    </p:spTree>
    <p:extLst>
      <p:ext uri="{BB962C8B-B14F-4D97-AF65-F5344CB8AC3E}">
        <p14:creationId xmlns:p14="http://schemas.microsoft.com/office/powerpoint/2010/main" val="3476705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750DA23-03AE-4222-B516-1918A4F0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7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AB195AE-8A36-466B-A87B-3BAD2443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89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D666F5D-665A-4658-BDFD-B67A12141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6136" cy="506422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653B6D3-29EE-462A-B581-265503BEC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728"/>
            <a:ext cx="9144000" cy="269127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17A1B24-F976-40F7-B3EF-60925370E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00" y="588354"/>
            <a:ext cx="381642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29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3C81472-8B96-4113-A665-64C8823E9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1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B4111DF-C00C-4C9F-B0EA-7699B059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29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6396305-2A8A-4791-894F-4B5B94D2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4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02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E2FE999-FF01-46A8-96C7-4E071B49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9BA9700F-DB99-4B7D-A9A0-02185DE2C14E}"/>
              </a:ext>
            </a:extLst>
          </p:cNvPr>
          <p:cNvSpPr/>
          <p:nvPr/>
        </p:nvSpPr>
        <p:spPr>
          <a:xfrm>
            <a:off x="539552" y="476672"/>
            <a:ext cx="482453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Köszönjük a figyelmet!</a:t>
            </a:r>
          </a:p>
          <a:p>
            <a:pPr algn="ctr"/>
            <a:r>
              <a:rPr lang="hu-HU" sz="2800" dirty="0"/>
              <a:t>Szeretettel várjuk Önöket a XIII. kerületben</a:t>
            </a:r>
          </a:p>
        </p:txBody>
      </p:sp>
    </p:spTree>
    <p:extLst>
      <p:ext uri="{BB962C8B-B14F-4D97-AF65-F5344CB8AC3E}">
        <p14:creationId xmlns:p14="http://schemas.microsoft.com/office/powerpoint/2010/main" val="84880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1BC8060-ED59-4A8A-B0BF-7CECB3300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2394042C-2845-4DB8-A950-8C7772C33925}"/>
              </a:ext>
            </a:extLst>
          </p:cNvPr>
          <p:cNvSpPr/>
          <p:nvPr/>
        </p:nvSpPr>
        <p:spPr>
          <a:xfrm>
            <a:off x="5768292" y="1859477"/>
            <a:ext cx="288032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4"/>
                </a:solidFill>
              </a:rPr>
              <a:t>Miről lesz szó?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62247CC1-A85B-4B82-BF5F-4C4A8DC875DF}"/>
              </a:ext>
            </a:extLst>
          </p:cNvPr>
          <p:cNvSpPr/>
          <p:nvPr/>
        </p:nvSpPr>
        <p:spPr>
          <a:xfrm rot="21445056">
            <a:off x="321602" y="1143326"/>
            <a:ext cx="4826125" cy="632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altLang="hu-HU" sz="2400" dirty="0"/>
              <a:t>Budapest Főváros XIII. Kerület</a:t>
            </a:r>
            <a:endParaRPr lang="en-GB" altLang="hu-HU" sz="2400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6E11C8DC-12D3-4F83-A4E2-DB93787ED088}"/>
              </a:ext>
            </a:extLst>
          </p:cNvPr>
          <p:cNvSpPr/>
          <p:nvPr/>
        </p:nvSpPr>
        <p:spPr>
          <a:xfrm rot="21422430">
            <a:off x="310235" y="1753606"/>
            <a:ext cx="4969245" cy="644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Társadalmi részvétel szerepe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10A8B17-B4FD-496A-9427-CFD20A18B31B}"/>
              </a:ext>
            </a:extLst>
          </p:cNvPr>
          <p:cNvSpPr/>
          <p:nvPr/>
        </p:nvSpPr>
        <p:spPr>
          <a:xfrm rot="21402828">
            <a:off x="304993" y="2363586"/>
            <a:ext cx="5058364" cy="81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2"/>
                </a:solidFill>
              </a:rPr>
              <a:t>Budapest Főváros XIII. Kerületi Önkormányzat szempontjából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31F645CD-4379-4FF8-BBD8-6A3D11DC8DEE}"/>
              </a:ext>
            </a:extLst>
          </p:cNvPr>
          <p:cNvSpPr/>
          <p:nvPr/>
        </p:nvSpPr>
        <p:spPr>
          <a:xfrm rot="21405197">
            <a:off x="308359" y="3159659"/>
            <a:ext cx="5204079" cy="1060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FF0000"/>
                </a:solidFill>
              </a:rPr>
              <a:t>XIII. Kerületi Gyermek-és Ifjúsági Önkormányzat szempontjából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FF8B2D5-7644-40B1-BB7C-53AF5D301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322" y="4639681"/>
            <a:ext cx="5041829" cy="221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0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C2581DA-8BD3-4500-934A-91CE9CE30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3" y="21878"/>
            <a:ext cx="6156177" cy="6858000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0115DFE7-0498-4C18-89E1-B2F51B4B8E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90760"/>
            <a:ext cx="4558391" cy="1008111"/>
          </a:xfrm>
        </p:spPr>
        <p:txBody>
          <a:bodyPr/>
          <a:lstStyle/>
          <a:p>
            <a:r>
              <a:rPr lang="hu-HU" altLang="hu-HU" dirty="0"/>
              <a:t>Budapest Főváros XIII. Kerület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3A3C2F72-70FF-41C7-821D-581D3AD3F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24556"/>
            <a:ext cx="5076056" cy="620268"/>
          </a:xfrm>
        </p:spPr>
        <p:txBody>
          <a:bodyPr/>
          <a:lstStyle/>
          <a:p>
            <a:pPr algn="just"/>
            <a:r>
              <a:rPr lang="hu-HU" sz="1600" dirty="0"/>
              <a:t>Lakosság száma: 118.832 fő</a:t>
            </a:r>
            <a:br>
              <a:rPr lang="hu-HU" sz="1600" dirty="0"/>
            </a:br>
            <a:br>
              <a:rPr lang="hu-HU" sz="1600" dirty="0"/>
            </a:br>
            <a:endParaRPr lang="hu-HU" sz="1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07CB18A-6742-48EF-B44B-B9CE28A7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44428"/>
            <a:ext cx="4824536" cy="341739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78083649-5DB1-4C4E-98C5-7690BFD260D2}"/>
              </a:ext>
            </a:extLst>
          </p:cNvPr>
          <p:cNvSpPr/>
          <p:nvPr/>
        </p:nvSpPr>
        <p:spPr>
          <a:xfrm>
            <a:off x="-30780" y="5027423"/>
            <a:ext cx="550663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regisztrált álláskeresők aránya: 1,2 % </a:t>
            </a:r>
          </a:p>
          <a:p>
            <a:r>
              <a:rPr lang="hu-HU" u="sng" dirty="0"/>
              <a:t>lakás helyzet: </a:t>
            </a:r>
          </a:p>
          <a:p>
            <a:r>
              <a:rPr lang="hu-HU" dirty="0"/>
              <a:t>mennyiségi mutató: bérlakások száma: 6.669 db</a:t>
            </a:r>
          </a:p>
          <a:p>
            <a:r>
              <a:rPr lang="hu-HU" dirty="0"/>
              <a:t>minőségi mutató: komfortnélküli lakások aránya: 7%</a:t>
            </a:r>
          </a:p>
          <a:p>
            <a:r>
              <a:rPr lang="hu-HU" dirty="0"/>
              <a:t>közszolgáltatások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9C16FE-49C1-4064-8B3B-BEB2F1EA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/>
              <a:t>Közszolgáltatások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FF09AB6-30C5-4AC6-80A8-0153FF731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8759"/>
            <a:ext cx="1954560" cy="1393297"/>
          </a:xfrm>
          <a:prstGeom prst="rect">
            <a:avLst/>
          </a:prstGeom>
        </p:spPr>
      </p:pic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0FAC76A4-1A64-4273-9AB8-E3E147EABCD6}"/>
              </a:ext>
            </a:extLst>
          </p:cNvPr>
          <p:cNvSpPr/>
          <p:nvPr/>
        </p:nvSpPr>
        <p:spPr>
          <a:xfrm>
            <a:off x="2195736" y="1040473"/>
            <a:ext cx="2448272" cy="108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idősellátás keretében 16.523 főt értünk el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65CD021-9AAD-4034-8157-C251D10ED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228" y="1854261"/>
            <a:ext cx="1584176" cy="1393297"/>
          </a:xfrm>
          <a:prstGeom prst="rect">
            <a:avLst/>
          </a:prstGeom>
        </p:spPr>
      </p:pic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E88C5A4F-7D60-4D18-89A1-808626A97587}"/>
              </a:ext>
            </a:extLst>
          </p:cNvPr>
          <p:cNvSpPr/>
          <p:nvPr/>
        </p:nvSpPr>
        <p:spPr>
          <a:xfrm>
            <a:off x="6064020" y="1109032"/>
            <a:ext cx="24482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dirty="0"/>
              <a:t>9.265 gyermek gondozását láttuk el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F0017D7-2CF5-4460-AE0C-019D96520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4" y="3317108"/>
            <a:ext cx="1584176" cy="1096570"/>
          </a:xfrm>
          <a:prstGeom prst="rect">
            <a:avLst/>
          </a:prstGeom>
        </p:spPr>
      </p:pic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EB4974D9-7FAE-4A05-B09B-9321307E82B3}"/>
              </a:ext>
            </a:extLst>
          </p:cNvPr>
          <p:cNvSpPr/>
          <p:nvPr/>
        </p:nvSpPr>
        <p:spPr>
          <a:xfrm>
            <a:off x="1547664" y="2971800"/>
            <a:ext cx="331236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dirty="0"/>
              <a:t>11 nemzetiségi önkormányzat</a:t>
            </a:r>
          </a:p>
          <a:p>
            <a:pPr algn="just"/>
            <a:r>
              <a:rPr lang="hu-HU" dirty="0"/>
              <a:t>98 civil szervezet</a:t>
            </a:r>
          </a:p>
          <a:p>
            <a:pPr algn="just"/>
            <a:r>
              <a:rPr lang="hu-HU" dirty="0"/>
              <a:t>5 testvérváros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D93B3486-6421-4D87-BC6B-138D2BAEF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02287"/>
            <a:ext cx="2590800" cy="981075"/>
          </a:xfrm>
          <a:prstGeom prst="rect">
            <a:avLst/>
          </a:prstGeom>
        </p:spPr>
      </p:pic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DE8A1704-A4A6-43A6-9ED8-F4D9DDB6A2CE}"/>
              </a:ext>
            </a:extLst>
          </p:cNvPr>
          <p:cNvSpPr/>
          <p:nvPr/>
        </p:nvSpPr>
        <p:spPr>
          <a:xfrm>
            <a:off x="1768861" y="4870878"/>
            <a:ext cx="331236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Közművelődés, sport, szabadidő</a:t>
            </a:r>
          </a:p>
          <a:p>
            <a:pPr algn="ctr"/>
            <a:r>
              <a:rPr lang="hu-HU" dirty="0"/>
              <a:t>250.451 főt értünk el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6BE8C6AA-18A7-4205-A9A4-91E8E21D4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9070">
            <a:off x="7533330" y="3389284"/>
            <a:ext cx="586435" cy="1096570"/>
          </a:xfrm>
          <a:prstGeom prst="rect">
            <a:avLst/>
          </a:prstGeom>
        </p:spPr>
      </p:pic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48F76083-E867-4D1B-A312-88D9067D882C}"/>
              </a:ext>
            </a:extLst>
          </p:cNvPr>
          <p:cNvSpPr/>
          <p:nvPr/>
        </p:nvSpPr>
        <p:spPr>
          <a:xfrm>
            <a:off x="4890273" y="4018049"/>
            <a:ext cx="2736305" cy="527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dirty="0"/>
              <a:t>2019. évi Költségvetés: </a:t>
            </a:r>
          </a:p>
          <a:p>
            <a:pPr algn="ctr"/>
            <a:r>
              <a:rPr lang="hu-HU" dirty="0"/>
              <a:t>27 802 197 000,-Ft.</a:t>
            </a:r>
          </a:p>
        </p:txBody>
      </p:sp>
    </p:spTree>
    <p:extLst>
      <p:ext uri="{BB962C8B-B14F-4D97-AF65-F5344CB8AC3E}">
        <p14:creationId xmlns:p14="http://schemas.microsoft.com/office/powerpoint/2010/main" val="43042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C35BA8-89FF-42DE-BE24-4C259CB5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/>
              <a:t>Társadalmi részvétel szerepe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237E72-F098-4951-ABA9-CED6F36E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08720"/>
            <a:ext cx="4860032" cy="494218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Miért fontos!? </a:t>
            </a:r>
          </a:p>
          <a:p>
            <a:pPr marL="177800" indent="-177800" algn="just"/>
            <a:r>
              <a:rPr lang="hu-HU" sz="2000" dirty="0"/>
              <a:t>állampolgárok, szereplők tájékoztatása,</a:t>
            </a:r>
          </a:p>
          <a:p>
            <a:pPr marL="177800" indent="-177800" algn="just"/>
            <a:r>
              <a:rPr lang="hu-HU" sz="2000" dirty="0"/>
              <a:t>egyeztetés,</a:t>
            </a:r>
          </a:p>
          <a:p>
            <a:pPr marL="177800" indent="-177800" algn="just"/>
            <a:r>
              <a:rPr lang="hu-HU" sz="2000" dirty="0"/>
              <a:t>vélemények értékelése, befogadása,</a:t>
            </a:r>
          </a:p>
          <a:p>
            <a:pPr marL="177800" indent="-177800" algn="just"/>
            <a:r>
              <a:rPr lang="hu-HU" sz="2000" dirty="0"/>
              <a:t>együttműködés, partnerség,</a:t>
            </a:r>
          </a:p>
          <a:p>
            <a:pPr marL="177800" indent="-177800" algn="just"/>
            <a:r>
              <a:rPr lang="hu-HU" sz="2000" dirty="0"/>
              <a:t>„felhatalmazás”</a:t>
            </a:r>
          </a:p>
          <a:p>
            <a:pPr marL="177800" indent="-177800" algn="just"/>
            <a:endParaRPr lang="hu-HU" sz="2000" dirty="0"/>
          </a:p>
          <a:p>
            <a:pPr marL="0" indent="0" algn="just">
              <a:buNone/>
            </a:pPr>
            <a:endParaRPr lang="hu-HU" sz="2000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EA2A53D-CF81-43D8-80E5-BE4129B64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8024" y="989634"/>
            <a:ext cx="4254624" cy="486127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Mi az előnye!</a:t>
            </a:r>
          </a:p>
          <a:p>
            <a:r>
              <a:rPr lang="hu-HU" sz="2000" dirty="0"/>
              <a:t>döntések minőségének javítása,</a:t>
            </a:r>
          </a:p>
          <a:p>
            <a:r>
              <a:rPr lang="hu-HU" sz="2000" dirty="0"/>
              <a:t>átláthatóság,</a:t>
            </a:r>
          </a:p>
          <a:p>
            <a:r>
              <a:rPr lang="hu-HU" sz="2000" dirty="0"/>
              <a:t>kapcsolatépítés, kapcsolattartás,</a:t>
            </a:r>
          </a:p>
          <a:p>
            <a:r>
              <a:rPr lang="hu-HU" sz="2000" dirty="0"/>
              <a:t>bizalom építése,</a:t>
            </a:r>
          </a:p>
          <a:p>
            <a:endParaRPr lang="hu-HU" sz="2000" dirty="0"/>
          </a:p>
          <a:p>
            <a:pPr marL="0" indent="0" algn="just">
              <a:buNone/>
            </a:pPr>
            <a:r>
              <a:rPr lang="hu-HU" sz="2000" dirty="0">
                <a:solidFill>
                  <a:srgbClr val="FF0000"/>
                </a:solidFill>
              </a:rPr>
              <a:t>lehetőség állampolgárok számára, hogy fontosnak érezzék magukat,</a:t>
            </a:r>
          </a:p>
          <a:p>
            <a:pPr marL="0" indent="0" algn="just">
              <a:buNone/>
            </a:pPr>
            <a:r>
              <a:rPr lang="hu-HU" sz="2000" dirty="0">
                <a:solidFill>
                  <a:srgbClr val="FF0000"/>
                </a:solidFill>
              </a:rPr>
              <a:t>közösségteremtés,</a:t>
            </a:r>
          </a:p>
          <a:p>
            <a:pPr marL="0" indent="0" algn="just">
              <a:buNone/>
            </a:pPr>
            <a:r>
              <a:rPr lang="hu-HU" sz="2000" dirty="0">
                <a:solidFill>
                  <a:srgbClr val="FF0000"/>
                </a:solidFill>
              </a:rPr>
              <a:t>aktív szerepelés.</a:t>
            </a:r>
          </a:p>
          <a:p>
            <a:pPr marL="0" indent="0">
              <a:buNone/>
            </a:pPr>
            <a:endParaRPr lang="hu-HU" sz="20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97E1564-22BD-46C7-873E-0CB5270B6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33056"/>
            <a:ext cx="2058201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3F71CA7-674B-4781-B612-5D458BE2B2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115DFE7-0498-4C18-89E1-B2F51B4B8E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01B1D7A-B8B2-4C3F-AA6D-20CA1864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7932A1CB-DF76-4E57-A04A-C41FC15B56A9}"/>
              </a:ext>
            </a:extLst>
          </p:cNvPr>
          <p:cNvSpPr/>
          <p:nvPr/>
        </p:nvSpPr>
        <p:spPr>
          <a:xfrm>
            <a:off x="971600" y="368116"/>
            <a:ext cx="72728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2"/>
                </a:solidFill>
              </a:rPr>
              <a:t>Társadalmi részvétel kérdései?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CD9547CC-24A0-4529-A12F-51E5885DAB13}"/>
              </a:ext>
            </a:extLst>
          </p:cNvPr>
          <p:cNvSpPr/>
          <p:nvPr/>
        </p:nvSpPr>
        <p:spPr>
          <a:xfrm>
            <a:off x="444126" y="1704975"/>
            <a:ext cx="239968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Célcsoport ?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07345B47-9309-4A13-844D-8A4E700D0655}"/>
              </a:ext>
            </a:extLst>
          </p:cNvPr>
          <p:cNvSpPr/>
          <p:nvPr/>
        </p:nvSpPr>
        <p:spPr>
          <a:xfrm>
            <a:off x="1009167" y="3279775"/>
            <a:ext cx="266429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Milyen területre?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E2AFC992-893C-4EE7-AA5F-B9A96F6B9B18}"/>
              </a:ext>
            </a:extLst>
          </p:cNvPr>
          <p:cNvSpPr/>
          <p:nvPr/>
        </p:nvSpPr>
        <p:spPr>
          <a:xfrm>
            <a:off x="457200" y="4920001"/>
            <a:ext cx="266429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Milyen szinten?</a:t>
            </a: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94925AAF-ED6C-4EFE-8903-8D48464DEA83}"/>
              </a:ext>
            </a:extLst>
          </p:cNvPr>
          <p:cNvSpPr/>
          <p:nvPr/>
        </p:nvSpPr>
        <p:spPr>
          <a:xfrm>
            <a:off x="5148263" y="1844825"/>
            <a:ext cx="3538537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Milyen eszközökkel ?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7F377A7-955A-4292-A4FF-F4D4CFB0E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31" y="4464918"/>
            <a:ext cx="11430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63A4DB4-56D8-4468-94D6-2741A4CA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496" cy="6857999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38380972-850B-4446-94B1-B3995CF580D3}"/>
              </a:ext>
            </a:extLst>
          </p:cNvPr>
          <p:cNvSpPr/>
          <p:nvPr/>
        </p:nvSpPr>
        <p:spPr>
          <a:xfrm>
            <a:off x="1259632" y="116632"/>
            <a:ext cx="698477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accent2"/>
                </a:solidFill>
              </a:rPr>
              <a:t>„Bízni. Törődni. Dönteni. Cselekedni.”</a:t>
            </a:r>
          </a:p>
          <a:p>
            <a:pPr algn="just"/>
            <a:r>
              <a:rPr lang="hu-HU" sz="2400" b="1" dirty="0">
                <a:solidFill>
                  <a:schemeClr val="accent2"/>
                </a:solidFill>
              </a:rPr>
              <a:t>Budapest Főváros XIII. Kerületi Önkormányzat szempontjából</a:t>
            </a:r>
          </a:p>
          <a:p>
            <a:pPr algn="ctr"/>
            <a:endParaRPr lang="hu-HU" sz="2400" b="1" dirty="0">
              <a:solidFill>
                <a:schemeClr val="accent2"/>
              </a:solidFill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3D0B090-B623-4519-AC29-DE6FAC692DF6}"/>
              </a:ext>
            </a:extLst>
          </p:cNvPr>
          <p:cNvSpPr/>
          <p:nvPr/>
        </p:nvSpPr>
        <p:spPr>
          <a:xfrm>
            <a:off x="3203848" y="1891366"/>
            <a:ext cx="56886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2002-ben első alkalommal, majd ezt követően két évenként az iskolai Diákönkormányzatok megválasztották a XIII. Kerületi Gyermek és Ifjúsági Önkormányzatot. (GYIÖK)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algn="just"/>
            <a:r>
              <a:rPr lang="hu-HU" dirty="0">
                <a:solidFill>
                  <a:schemeClr val="bg1"/>
                </a:solidFill>
              </a:rPr>
              <a:t>Vezeti és képviseli a polgármester és legfeljebb négy alpolgármester. 32 tagja van.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algn="just"/>
            <a:r>
              <a:rPr lang="hu-HU" dirty="0">
                <a:solidFill>
                  <a:schemeClr val="bg1"/>
                </a:solidFill>
              </a:rPr>
              <a:t>Működésének szabályait az általa elfogadott Budapest XIII. Kerületi Gyermek- és Ifjúsági Önkormányzat Alapszabály határozza meg.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algn="just"/>
            <a:r>
              <a:rPr lang="hu-HU" dirty="0">
                <a:solidFill>
                  <a:schemeClr val="bg1"/>
                </a:solidFill>
              </a:rPr>
              <a:t>Működésének szakmai, tárgyi, technikai és pénzügyi feltételeit a kerületi Önkormányzat biztosítja.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143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408D5BE-FA96-468D-914E-5992F8EC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B5E0D0E-95EA-410F-8270-46D77C0A9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46" y="5445224"/>
            <a:ext cx="1435494" cy="153897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410ED2D-D5B4-44F4-ABF7-59EE0BD76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722" y="5394140"/>
            <a:ext cx="1926503" cy="153897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828CDA1-F0DA-4B36-9638-08B845C6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282" y="4509121"/>
            <a:ext cx="1700931" cy="242399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36C3BFD-0AC7-4F10-955B-A8EA29C84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661" y="4089086"/>
            <a:ext cx="1780186" cy="28440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DCE9283-ED1D-4533-AD2C-5A3C90C47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592" y="3419891"/>
            <a:ext cx="1780186" cy="357922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FC906F2-73FE-44C2-88A5-7C267B3F2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885" y="2780928"/>
            <a:ext cx="1410989" cy="4203267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86BFC23C-B730-4F09-9F10-1DDC6814C995}"/>
              </a:ext>
            </a:extLst>
          </p:cNvPr>
          <p:cNvSpPr/>
          <p:nvPr/>
        </p:nvSpPr>
        <p:spPr>
          <a:xfrm>
            <a:off x="1763688" y="260648"/>
            <a:ext cx="648071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Jó gyakorlat lépései</a:t>
            </a:r>
          </a:p>
        </p:txBody>
      </p:sp>
    </p:spTree>
    <p:extLst>
      <p:ext uri="{BB962C8B-B14F-4D97-AF65-F5344CB8AC3E}">
        <p14:creationId xmlns:p14="http://schemas.microsoft.com/office/powerpoint/2010/main" val="206596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B4B5951-0B6E-4C51-A255-B430FC898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1"/>
            <a:ext cx="9144000" cy="6857999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3E193D4C-07D6-481D-952B-B7EFBE729BE8}"/>
              </a:ext>
            </a:extLst>
          </p:cNvPr>
          <p:cNvSpPr/>
          <p:nvPr/>
        </p:nvSpPr>
        <p:spPr>
          <a:xfrm>
            <a:off x="1763688" y="476672"/>
            <a:ext cx="4840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Jó gyakorlat eredménye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2A63742-7144-4B4D-ABD3-EFB22D0DDA9F}"/>
              </a:ext>
            </a:extLst>
          </p:cNvPr>
          <p:cNvSpPr/>
          <p:nvPr/>
        </p:nvSpPr>
        <p:spPr>
          <a:xfrm>
            <a:off x="2286000" y="2967335"/>
            <a:ext cx="55983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bg1"/>
                </a:solidFill>
              </a:rPr>
              <a:t>a fiatalok aktív részvétele a közéletben, a kerület kulturális-közművelődési, sport életében,</a:t>
            </a:r>
          </a:p>
          <a:p>
            <a:pPr algn="just"/>
            <a:endParaRPr lang="hu-HU" sz="2400" dirty="0">
              <a:solidFill>
                <a:schemeClr val="bg1"/>
              </a:solidFill>
            </a:endParaRPr>
          </a:p>
          <a:p>
            <a:pPr algn="just"/>
            <a:r>
              <a:rPr lang="hu-HU" sz="2400" dirty="0">
                <a:solidFill>
                  <a:schemeClr val="bg1"/>
                </a:solidFill>
              </a:rPr>
              <a:t>lehetővé vált a rendszeres párbeszéd,</a:t>
            </a:r>
          </a:p>
          <a:p>
            <a:pPr algn="just"/>
            <a:r>
              <a:rPr lang="hu-HU" sz="2400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hu-HU" sz="2400" dirty="0">
                <a:solidFill>
                  <a:schemeClr val="bg1"/>
                </a:solidFill>
              </a:rPr>
              <a:t>érdemi visszacsatolások, élő kapcsolat a fiatal korosztállyal – nemzedékek közötti </a:t>
            </a:r>
            <a:r>
              <a:rPr lang="hu-HU" sz="2400">
                <a:solidFill>
                  <a:schemeClr val="bg1"/>
                </a:solidFill>
              </a:rPr>
              <a:t>jó kommunikáció.</a:t>
            </a:r>
            <a:endParaRPr lang="hu-HU" sz="2400" dirty="0">
              <a:solidFill>
                <a:schemeClr val="bg1"/>
              </a:solidFill>
            </a:endParaRPr>
          </a:p>
          <a:p>
            <a:pPr algn="just"/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9116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66"/>
      </a:dk1>
      <a:lt1>
        <a:srgbClr val="FFFFFF"/>
      </a:lt1>
      <a:dk2>
        <a:srgbClr val="000066"/>
      </a:dk2>
      <a:lt2>
        <a:srgbClr val="5F5F5F"/>
      </a:lt2>
      <a:accent1>
        <a:srgbClr val="B9B9FF"/>
      </a:accent1>
      <a:accent2>
        <a:srgbClr val="333399"/>
      </a:accent2>
      <a:accent3>
        <a:srgbClr val="FFFFFF"/>
      </a:accent3>
      <a:accent4>
        <a:srgbClr val="000056"/>
      </a:accent4>
      <a:accent5>
        <a:srgbClr val="D9D9FF"/>
      </a:accent5>
      <a:accent6>
        <a:srgbClr val="2D2D8A"/>
      </a:accent6>
      <a:hlink>
        <a:srgbClr val="000066"/>
      </a:hlink>
      <a:folHlink>
        <a:srgbClr val="3333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00100</Template>
  <TotalTime>793</TotalTime>
  <Words>540</Words>
  <Application>Microsoft Office PowerPoint</Application>
  <PresentationFormat>Diavetítés a képernyőre (4:3 oldalarány)</PresentationFormat>
  <Paragraphs>89</Paragraphs>
  <Slides>19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1" baseType="lpstr">
      <vt:lpstr>Arial</vt:lpstr>
      <vt:lpstr>Default Design</vt:lpstr>
      <vt:lpstr>Budapest Főváros XIII. Kerületi Önkormányzat</vt:lpstr>
      <vt:lpstr>PowerPoint-bemutató</vt:lpstr>
      <vt:lpstr>Lakosság száma: 118.832 fő  </vt:lpstr>
      <vt:lpstr>Közszolgáltatások</vt:lpstr>
      <vt:lpstr>Társadalmi részvétel szerepe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Clearly Presented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Lamp Light</dc:title>
  <dc:creator>Karácsonyi Magdolna</dc:creator>
  <cp:lastModifiedBy>Karácsonyi Magdolna</cp:lastModifiedBy>
  <cp:revision>39</cp:revision>
  <dcterms:created xsi:type="dcterms:W3CDTF">2019-09-22T15:45:06Z</dcterms:created>
  <dcterms:modified xsi:type="dcterms:W3CDTF">2019-09-25T05:27:10Z</dcterms:modified>
</cp:coreProperties>
</file>