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9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13FEF3-E973-4FAE-A5A5-10A1255F2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1525BD0-A488-4CF6-9A50-C1030FEE2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D8160E4-AFEA-43AD-BD2B-F245814A0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C704-C4FA-427B-BE6D-8F5BF6244C36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A0C3844-70F1-40DC-ACAF-6A11AEB6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D9BA3A5-5071-48AA-94A0-ED040A4D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3B9-1158-41C9-81D2-0F8B37E2F2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512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871276-20AF-4DEF-A263-668AE5102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7468D1E-BFEE-47CB-8600-C01A4006A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024191F-7C95-4308-99AD-14386FE14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C704-C4FA-427B-BE6D-8F5BF6244C36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EF0DC86-3D94-4E04-B536-A1771CBCC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48E8740-1790-446D-8B87-B63B8867B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3B9-1158-41C9-81D2-0F8B37E2F2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642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FE2DC59-5CC5-4E84-9765-347C2D16E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72BCB6E-FFA4-4030-A7CB-96CB3D98C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E10CD62-5FDF-4DAC-950F-C994ADCD4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C704-C4FA-427B-BE6D-8F5BF6244C36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55F7AC5-EE58-4404-A538-CCE16A6A7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5A69226-4B7E-4362-AE9F-AB7A5E34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3B9-1158-41C9-81D2-0F8B37E2F2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945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77732D-8462-4CCB-B378-6B504AE22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D7C767D-F669-4C2A-B40B-D678E6713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B01D03F-5B61-441E-861A-C5B29B55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C704-C4FA-427B-BE6D-8F5BF6244C36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F9B34DA-7410-40FB-858C-A5CDD7F3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2F6B163-3039-49C0-942C-8AF7A080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3B9-1158-41C9-81D2-0F8B37E2F2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862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C92CDA-549E-4C7D-AB28-139522CB1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B536B73-CDBB-4CCD-899D-59FA9EDB1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AD4D8AB-4624-42BC-91DA-9844C71C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C704-C4FA-427B-BE6D-8F5BF6244C36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3AF5CA7-DEBC-41B9-B35D-4A69F3134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F5F6AF9-3C8D-4AA8-B813-09E77356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3B9-1158-41C9-81D2-0F8B37E2F2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002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24CE67-2141-454B-B21F-B6B901807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8599F66-6231-4809-A600-5CC4F6953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750B806-6DF2-4E6B-9244-96E190A3C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6AB946D-47D6-4B2E-A945-D83136429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C704-C4FA-427B-BE6D-8F5BF6244C36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D7A4AF0-FE7B-42F9-B249-AB9501903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0222230-09F1-4663-B1F8-61A177F4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3B9-1158-41C9-81D2-0F8B37E2F2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033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319FED-B3B5-420F-8A01-9AB5BAE72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EC20AA7-ED93-4281-B70C-EBB360DA6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0DA1161-E690-4F4B-8ED1-2DD09B378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6743A01-121C-442E-97D1-E850FDB88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541C50A-76DD-49A8-BF29-B3CE17999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3DE57B3-DD6A-4C78-930B-1E7ADAEA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C704-C4FA-427B-BE6D-8F5BF6244C36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12D0255-11BD-4788-9151-3393837C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542B348-236F-4556-9FF2-95485C45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3B9-1158-41C9-81D2-0F8B37E2F2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699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E8D2EC-8904-449F-8863-4ADB63E2C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2E8C03E-A804-4AA0-AFF6-5A7809072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C704-C4FA-427B-BE6D-8F5BF6244C36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99A01F6-727F-4B04-8F7F-A4167280B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99D79B7-E7A5-4765-B11D-2E4B64970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3B9-1158-41C9-81D2-0F8B37E2F2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718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D70E309-083A-41EC-A99A-591C1173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C704-C4FA-427B-BE6D-8F5BF6244C36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C253A5A-F3CD-4F99-9125-AA636BDD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75739FF-CDBC-4BFA-BD77-CBA60CFC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3B9-1158-41C9-81D2-0F8B37E2F2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731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2BCF3F-00B0-44CC-BDF8-AF718928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542A32-D7A3-4EF8-9792-FF2D47ACC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D4CD659-DE66-4968-B181-98CDA8390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7E5FACD-7033-4792-9363-8A88DDBB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C704-C4FA-427B-BE6D-8F5BF6244C36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2260177-27E8-41FD-9BF2-2DDEF9D7A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85D8CD3-5982-45AD-843F-88072AB8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3B9-1158-41C9-81D2-0F8B37E2F2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691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B5BA22-0784-4730-9744-B26F3C44A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F1F2AEC-548B-4472-A6B8-6D50B43BB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87C18ED-D13F-4D63-BDC5-F5259A4EC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9C88FDC-BE66-442D-86DE-E6ED36EF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C704-C4FA-427B-BE6D-8F5BF6244C36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E2EA22B-4094-4DAE-9B7C-04F374F12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EE0B541-08E1-4876-BC46-0A238F16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3B9-1158-41C9-81D2-0F8B37E2F2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01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C68AC98-F9EA-4FCF-9BE8-EEC3702DB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AD0D99F-ADE9-4484-9F95-5A9193FE1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2DD009F-B43C-4231-883F-CA4B31290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8C704-C4FA-427B-BE6D-8F5BF6244C36}" type="datetimeFigureOut">
              <a:rPr lang="hu-HU" smtClean="0"/>
              <a:t>2021. 03. 30.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ECB38B7-622E-4778-8F62-F1F72F5A0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365CCAD-4264-4636-9C0D-296E732A9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A13B9-1158-41C9-81D2-0F8B37E2F2D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181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B56681-1126-4BE6-9A69-B8DDD1D12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52" y="0"/>
            <a:ext cx="10247132" cy="684280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46CBE3D-AB19-48BD-B3DB-00861AF1D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75215" y="4126559"/>
            <a:ext cx="7561110" cy="2387600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Aktív időskorra vállalkozva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2CC5066-5BA1-4BAB-A572-E0945AA94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388863" y="6363110"/>
            <a:ext cx="9144000" cy="1655762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Soltész Anikó </a:t>
            </a:r>
          </a:p>
        </p:txBody>
      </p:sp>
    </p:spTree>
    <p:extLst>
      <p:ext uri="{BB962C8B-B14F-4D97-AF65-F5344CB8AC3E}">
        <p14:creationId xmlns:p14="http://schemas.microsoft.com/office/powerpoint/2010/main" val="271495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6A73A-8A31-4814-9A08-4D14BA1A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50A5D-0590-4153-8732-239B041F3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759D3-886D-4A2E-9C29-405072F71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-28690"/>
            <a:ext cx="10471975" cy="6886690"/>
          </a:xfrm>
          <a:prstGeom prst="rect">
            <a:avLst/>
          </a:prstGeom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id="{DC5AD8E7-DA82-411E-865D-6F8165B8BBF9}"/>
              </a:ext>
            </a:extLst>
          </p:cNvPr>
          <p:cNvSpPr txBox="1">
            <a:spLocks/>
          </p:cNvSpPr>
          <p:nvPr/>
        </p:nvSpPr>
        <p:spPr>
          <a:xfrm>
            <a:off x="1535543" y="-1844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/>
              <a:t>Aktív időskor-miben segíthetünk? </a:t>
            </a:r>
          </a:p>
        </p:txBody>
      </p:sp>
    </p:spTree>
    <p:extLst>
      <p:ext uri="{BB962C8B-B14F-4D97-AF65-F5344CB8AC3E}">
        <p14:creationId xmlns:p14="http://schemas.microsoft.com/office/powerpoint/2010/main" val="281674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6B4398-508B-4083-A412-407DED9AE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85"/>
            <a:ext cx="10515600" cy="1325563"/>
          </a:xfrm>
        </p:spPr>
        <p:txBody>
          <a:bodyPr/>
          <a:lstStyle/>
          <a:p>
            <a:r>
              <a:rPr lang="hu-HU" b="1" dirty="0"/>
              <a:t>Aktív időskor-miben segíthetünk?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12569A6-57F1-484C-BEDE-E7F47C650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7163" y="1216034"/>
            <a:ext cx="9134763" cy="4351338"/>
          </a:xfrm>
        </p:spPr>
        <p:txBody>
          <a:bodyPr>
            <a:noAutofit/>
          </a:bodyPr>
          <a:lstStyle/>
          <a:p>
            <a:r>
              <a:rPr lang="hu-HU" sz="2400" dirty="0">
                <a:effectLst/>
                <a:latin typeface="Arial" panose="020B0604020202020204" pitchFamily="34" charset="0"/>
              </a:rPr>
              <a:t>az időskorúakat számos </a:t>
            </a:r>
            <a:r>
              <a:rPr lang="hu-HU" sz="24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jog</a:t>
            </a:r>
            <a:r>
              <a:rPr lang="hu-HU" sz="2400" dirty="0">
                <a:effectLst/>
                <a:latin typeface="Arial" panose="020B0604020202020204" pitchFamily="34" charset="0"/>
              </a:rPr>
              <a:t> illet, mint pl. függetlenség, társadalmi részvétel, méltóság, gondoskodás, önkiteljesítés, de emellett kötelezettségeik, hogy mindent megtegyenek az aktív életmód fenntartása érdekében;</a:t>
            </a:r>
          </a:p>
          <a:p>
            <a:pPr marL="0" indent="0">
              <a:buNone/>
            </a:pPr>
            <a:endParaRPr lang="hu-HU" sz="2400" dirty="0">
              <a:effectLst/>
              <a:latin typeface="Arial" panose="020B0604020202020204" pitchFamily="34" charset="0"/>
            </a:endParaRPr>
          </a:p>
          <a:p>
            <a:r>
              <a:rPr lang="hu-HU" sz="2400" dirty="0">
                <a:effectLst/>
                <a:latin typeface="Arial" panose="020B0604020202020204" pitchFamily="34" charset="0"/>
              </a:rPr>
              <a:t>a </a:t>
            </a:r>
            <a:r>
              <a:rPr lang="hu-HU" sz="24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szociális és egészségügyi </a:t>
            </a:r>
            <a:r>
              <a:rPr lang="hu-HU" sz="2400" dirty="0">
                <a:effectLst/>
                <a:latin typeface="Arial" panose="020B0604020202020204" pitchFamily="34" charset="0"/>
              </a:rPr>
              <a:t>rendszer </a:t>
            </a:r>
            <a:r>
              <a:rPr lang="hu-HU" sz="24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prevenciós tevékenység</a:t>
            </a:r>
            <a:r>
              <a:rPr lang="hu-HU" sz="2400" dirty="0">
                <a:effectLst/>
                <a:latin typeface="Arial" panose="020B0604020202020204" pitchFamily="34" charset="0"/>
              </a:rPr>
              <a:t>ét meg kell erősíteni, ami támogatja az </a:t>
            </a:r>
            <a:r>
              <a:rPr lang="hu-HU" sz="24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öngondoskodási képesség </a:t>
            </a:r>
            <a:r>
              <a:rPr lang="hu-HU" sz="2400" dirty="0">
                <a:effectLst/>
                <a:latin typeface="Arial" panose="020B0604020202020204" pitchFamily="34" charset="0"/>
              </a:rPr>
              <a:t>minél tartósabb megőrzését;</a:t>
            </a:r>
          </a:p>
          <a:p>
            <a:r>
              <a:rPr lang="hu-HU" sz="2400" dirty="0">
                <a:effectLst/>
                <a:latin typeface="Arial" panose="020B0604020202020204" pitchFamily="34" charset="0"/>
              </a:rPr>
              <a:t>az idősek </a:t>
            </a:r>
            <a:r>
              <a:rPr lang="hu-HU" sz="24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nem</a:t>
            </a:r>
            <a:r>
              <a:rPr lang="hu-HU" sz="2400" dirty="0">
                <a:effectLst/>
                <a:latin typeface="Arial" panose="020B0604020202020204" pitchFamily="34" charset="0"/>
              </a:rPr>
              <a:t> alkotnak </a:t>
            </a:r>
            <a:r>
              <a:rPr lang="hu-HU" sz="24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homogén</a:t>
            </a:r>
            <a:r>
              <a:rPr lang="hu-HU" sz="2400" dirty="0">
                <a:effectLst/>
                <a:latin typeface="Arial" panose="020B0604020202020204" pitchFamily="34" charset="0"/>
              </a:rPr>
              <a:t> csoportot, sokféle szükségletük lehet</a:t>
            </a:r>
          </a:p>
          <a:p>
            <a:r>
              <a:rPr lang="hu-HU" sz="2400" dirty="0">
                <a:effectLst/>
                <a:latin typeface="Arial" panose="020B0604020202020204" pitchFamily="34" charset="0"/>
              </a:rPr>
              <a:t>az idősekről való gondolkodás terén jelentősebb változást kell elérni a fiatalabb generációk részéről, melyhez jelentős mértékben járulhat hozzá </a:t>
            </a:r>
            <a:r>
              <a:rPr lang="hu-HU" sz="24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 fiatalok, középkorúak és idősek egymás iránt megnyilvánuló felelősségének fokozása. </a:t>
            </a:r>
            <a:r>
              <a:rPr lang="hu-HU" sz="2400" dirty="0">
                <a:effectLst/>
                <a:latin typeface="Arial" panose="020B0604020202020204" pitchFamily="34" charset="0"/>
              </a:rPr>
              <a:t>(ENSZ, WHO 2002)</a:t>
            </a:r>
            <a:endParaRPr lang="hu-HU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C180C2-204E-4A3E-9F61-212AE2B0C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1243718"/>
            <a:ext cx="2175309" cy="16589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4D2892-A2ED-4A85-8792-3877F18F2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" y="3207329"/>
            <a:ext cx="1741021" cy="17332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2A9626-9DF0-4F04-B0F1-0302BF357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7" y="5186495"/>
            <a:ext cx="2507888" cy="141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5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E92868-A89A-41B5-A101-1F3067D51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0"/>
            <a:ext cx="10972798" cy="685799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980D6A7-4322-432C-86B3-5B006B76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08" y="-170582"/>
            <a:ext cx="10106891" cy="1325563"/>
          </a:xfrm>
        </p:spPr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Mire alapozhatunk?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4159FC9-AFD5-4493-898C-E0DC9C4C4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65" y="1126837"/>
            <a:ext cx="5470235" cy="4488872"/>
          </a:xfrm>
          <a:solidFill>
            <a:schemeClr val="accent2">
              <a:lumMod val="20000"/>
              <a:lumOff val="80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hu-HU" sz="2400" dirty="0"/>
              <a:t>Az autonómia, a partnerség, a tisztelet és a </a:t>
            </a:r>
            <a:r>
              <a:rPr lang="hu-HU" sz="2400" dirty="0">
                <a:solidFill>
                  <a:srgbClr val="FF0000"/>
                </a:solidFill>
              </a:rPr>
              <a:t>minőségi szolgáltatások iránti igény </a:t>
            </a:r>
            <a:r>
              <a:rPr lang="hu-HU" sz="2400" dirty="0"/>
              <a:t>egyre hangsúlyosabbá válik e növekvő demográfiai csoportban. </a:t>
            </a:r>
          </a:p>
          <a:p>
            <a:pPr marL="0" indent="0">
              <a:buNone/>
            </a:pPr>
            <a:endParaRPr lang="hu-HU" sz="2400" dirty="0"/>
          </a:p>
          <a:p>
            <a:r>
              <a:rPr lang="hu-HU" sz="2400" dirty="0"/>
              <a:t>Társadalmi, közösségi és egyéni feladat- és felelősségvállalás eredménye lehet, hogy az életkor előrehaladása ne a veszteségek halmozódását jelentse, hanem esélyeket az alkalmazkodásra, „változásra, esélyeket új élmény és örömforrások megtalálására” </a:t>
            </a:r>
          </a:p>
        </p:txBody>
      </p:sp>
    </p:spTree>
    <p:extLst>
      <p:ext uri="{BB962C8B-B14F-4D97-AF65-F5344CB8AC3E}">
        <p14:creationId xmlns:p14="http://schemas.microsoft.com/office/powerpoint/2010/main" val="339299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D768C9-39FC-4B49-9598-8D9CC45B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3632"/>
            <a:ext cx="10515600" cy="1325563"/>
          </a:xfrm>
        </p:spPr>
        <p:txBody>
          <a:bodyPr/>
          <a:lstStyle/>
          <a:p>
            <a:r>
              <a:rPr lang="hu-HU" b="1" dirty="0"/>
              <a:t>Ellátás - kötelezettség és lehetőség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242CF91-C5F0-492D-82A6-DDF5606DD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964" y="994355"/>
            <a:ext cx="10515600" cy="4351338"/>
          </a:xfrm>
        </p:spPr>
        <p:txBody>
          <a:bodyPr/>
          <a:lstStyle/>
          <a:p>
            <a:r>
              <a:rPr lang="hu-HU" dirty="0"/>
              <a:t>Lehetőségek: szolgáltatások nyújtása és szervezése</a:t>
            </a:r>
          </a:p>
          <a:p>
            <a:r>
              <a:rPr lang="hu-HU" dirty="0"/>
              <a:t>Területek: </a:t>
            </a:r>
          </a:p>
          <a:p>
            <a:pPr lvl="1"/>
            <a:r>
              <a:rPr lang="hu-HU" dirty="0"/>
              <a:t>Munkavégzés: hobbi, jövedelemkiegészítés, </a:t>
            </a:r>
            <a:r>
              <a:rPr lang="hu-HU" dirty="0">
                <a:solidFill>
                  <a:srgbClr val="FF0000"/>
                </a:solidFill>
              </a:rPr>
              <a:t>fontosság</a:t>
            </a:r>
            <a:r>
              <a:rPr lang="hu-HU" dirty="0"/>
              <a:t> </a:t>
            </a:r>
          </a:p>
          <a:p>
            <a:pPr lvl="1"/>
            <a:r>
              <a:rPr lang="hu-HU" dirty="0"/>
              <a:t>Egészség-ápolás, gondozás-</a:t>
            </a:r>
            <a:r>
              <a:rPr lang="hu-HU" dirty="0">
                <a:solidFill>
                  <a:srgbClr val="FF0000"/>
                </a:solidFill>
              </a:rPr>
              <a:t>prevenció-szűrés</a:t>
            </a:r>
            <a:r>
              <a:rPr lang="hu-HU" dirty="0"/>
              <a:t>? </a:t>
            </a:r>
          </a:p>
          <a:p>
            <a:pPr lvl="1"/>
            <a:r>
              <a:rPr lang="hu-HU" dirty="0"/>
              <a:t>Kultúra és közösségi részvétel segítése: utazás, színház, zene, tanulás</a:t>
            </a:r>
          </a:p>
          <a:p>
            <a:r>
              <a:rPr lang="hu-HU" dirty="0"/>
              <a:t>Rokoni kapcsolattartás segítése:   „az élet feletti kontroll képessége, az élet értelmességébe vetett hit, az adott életkorra jellemző boldogság felépítése sokkal lényegesebb, mint az orvosok által ideálisnak tartott biológiai paraméterek elérése”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8200ED-8F98-43B7-B82C-D3138B331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658" y="4760785"/>
            <a:ext cx="4786177" cy="2097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1DE2D8-6B44-4754-974C-7608A6651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255" y="4714875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4A9A02-84F9-44A4-84F8-7E66AF326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726" y="4760785"/>
            <a:ext cx="2524105" cy="214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0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EEADB6-CA65-46AC-ABAE-71E34D8F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7534"/>
            <a:ext cx="10515600" cy="1325563"/>
          </a:xfrm>
        </p:spPr>
        <p:txBody>
          <a:bodyPr/>
          <a:lstStyle/>
          <a:p>
            <a:r>
              <a:rPr lang="hu-HU" b="1" dirty="0" err="1"/>
              <a:t>Maslow</a:t>
            </a:r>
            <a:r>
              <a:rPr lang="hu-HU" b="1" dirty="0"/>
              <a:t>-féle piramis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3DCBD7B-EED0-421B-A990-662CA3021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65655"/>
          </a:xfrm>
          <a:solidFill>
            <a:schemeClr val="bg1"/>
          </a:solidFill>
        </p:spPr>
        <p:txBody>
          <a:bodyPr/>
          <a:lstStyle/>
          <a:p>
            <a:r>
              <a:rPr lang="hu-HU" dirty="0"/>
              <a:t>„Ehess, ihass, ölelhess, alhass-a mindenséggel mérd magad” J.A.</a:t>
            </a:r>
          </a:p>
          <a:p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7EB57-CEBE-44C3-A7D9-60C6D89A2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746" y="2484587"/>
            <a:ext cx="6085884" cy="390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57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124B505-759A-4D3D-B31F-1C7BD6F7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2859"/>
            <a:ext cx="10515600" cy="1325563"/>
          </a:xfrm>
        </p:spPr>
        <p:txBody>
          <a:bodyPr/>
          <a:lstStyle/>
          <a:p>
            <a:r>
              <a:rPr lang="hu-HU" b="1" dirty="0"/>
              <a:t>Példák piaci résekre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80BF8B7-1F07-48C8-970F-451882232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11" y="1403926"/>
            <a:ext cx="7834744" cy="422809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hu-HU" dirty="0"/>
              <a:t>Táplálkozási problémák-sok só, kevés víz és  érzékenységek figyelembevétele- és???</a:t>
            </a:r>
          </a:p>
          <a:p>
            <a:pPr>
              <a:lnSpc>
                <a:spcPct val="110000"/>
              </a:lnSpc>
            </a:pPr>
            <a:r>
              <a:rPr lang="hu-HU" dirty="0"/>
              <a:t>Testtömeg-karbantartás:-séta, sport, mozgás, -és???</a:t>
            </a:r>
          </a:p>
          <a:p>
            <a:pPr>
              <a:lnSpc>
                <a:spcPct val="110000"/>
              </a:lnSpc>
            </a:pPr>
            <a:r>
              <a:rPr lang="hu-HU" dirty="0"/>
              <a:t>Kényelmi szolgáltatások-masszázs, kozmetika, fodrász-?? </a:t>
            </a:r>
          </a:p>
          <a:p>
            <a:pPr>
              <a:lnSpc>
                <a:spcPct val="110000"/>
              </a:lnSpc>
            </a:pPr>
            <a:r>
              <a:rPr lang="hu-HU" dirty="0"/>
              <a:t>Magányoldás: társalkodónő, felolvasás ??? </a:t>
            </a:r>
          </a:p>
          <a:p>
            <a:pPr>
              <a:lnSpc>
                <a:spcPct val="110000"/>
              </a:lnSpc>
            </a:pPr>
            <a:r>
              <a:rPr lang="hu-HU" dirty="0"/>
              <a:t>„Táncórák idősebbeknek és haladóknak” </a:t>
            </a:r>
          </a:p>
          <a:p>
            <a:pPr>
              <a:lnSpc>
                <a:spcPct val="110000"/>
              </a:lnSpc>
            </a:pPr>
            <a:r>
              <a:rPr lang="hu-HU" dirty="0"/>
              <a:t>Digitális tanulás és segítség: kapcsolattartáshoz, kereséshez és ismeretszerzéshez</a:t>
            </a:r>
          </a:p>
          <a:p>
            <a:pPr>
              <a:lnSpc>
                <a:spcPct val="110000"/>
              </a:lnSpc>
            </a:pPr>
            <a:r>
              <a:rPr lang="hu-HU" dirty="0"/>
              <a:t>Segítség az ügyintézésben: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E1427-5E04-4330-A27C-3436B2524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3050309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3E6C8A-FD09-4180-927E-243C81F7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Kulcsszavak a sikerhez: </a:t>
            </a:r>
            <a:br>
              <a:rPr lang="hu-HU" dirty="0"/>
            </a:b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α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            ügyfélközpontúság                  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Ώ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7799B7-7EBC-48D3-97A8-80E3DB74B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Igényfelmérés</a:t>
            </a:r>
          </a:p>
          <a:p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Fizetőképes kereslet és az igények találkozója</a:t>
            </a:r>
          </a:p>
          <a:p>
            <a:r>
              <a:rPr lang="hu-HU" dirty="0"/>
              <a:t>Szakmai felkészülés, innovatív megoldások adaptációja-D-</a:t>
            </a:r>
            <a:r>
              <a:rPr lang="hu-HU" dirty="0" err="1"/>
              <a:t>Care</a:t>
            </a:r>
            <a:r>
              <a:rPr lang="hu-HU" dirty="0"/>
              <a:t> LAB</a:t>
            </a:r>
          </a:p>
          <a:p>
            <a:r>
              <a:rPr lang="hu-HU" dirty="0"/>
              <a:t>Szolgáltatás –paletta</a:t>
            </a:r>
          </a:p>
          <a:p>
            <a:r>
              <a:rPr lang="hu-HU" dirty="0"/>
              <a:t>Lobby-forrásokért, ösztönző szabályozókért</a:t>
            </a:r>
          </a:p>
          <a:p>
            <a:r>
              <a:rPr lang="hu-HU" dirty="0"/>
              <a:t>Önmenedzsment-(kiégés ellen, folyamatos tanulás az igények  követéséhez) </a:t>
            </a:r>
          </a:p>
          <a:p>
            <a:r>
              <a:rPr lang="hu-HU" dirty="0"/>
              <a:t>Elégedettségmérés</a:t>
            </a:r>
          </a:p>
        </p:txBody>
      </p:sp>
    </p:spTree>
    <p:extLst>
      <p:ext uri="{BB962C8B-B14F-4D97-AF65-F5344CB8AC3E}">
        <p14:creationId xmlns:p14="http://schemas.microsoft.com/office/powerpoint/2010/main" val="32555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364</Words>
  <Application>Microsoft Office PowerPoint</Application>
  <PresentationFormat>Szélesvásznú</PresentationFormat>
  <Paragraphs>38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Office-téma</vt:lpstr>
      <vt:lpstr>Aktív időskorra vállalkozva</vt:lpstr>
      <vt:lpstr>PowerPoint-bemutató</vt:lpstr>
      <vt:lpstr>Aktív időskor-miben segíthetünk? </vt:lpstr>
      <vt:lpstr>Mire alapozhatunk? </vt:lpstr>
      <vt:lpstr>Ellátás - kötelezettség és lehetőség </vt:lpstr>
      <vt:lpstr>Maslow-féle piramis </vt:lpstr>
      <vt:lpstr>Példák piaci résekre</vt:lpstr>
      <vt:lpstr>Kulcsszavak a sikerhez:  α            ügyfélközpontúság                   Ώ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Aktív időskorra vállalkozva</dc:title>
  <dc:creator>Soltész</dc:creator>
  <cp:lastModifiedBy>Soltész</cp:lastModifiedBy>
  <cp:revision>16</cp:revision>
  <dcterms:created xsi:type="dcterms:W3CDTF">2021-03-14T18:11:19Z</dcterms:created>
  <dcterms:modified xsi:type="dcterms:W3CDTF">2021-03-30T19:42:14Z</dcterms:modified>
</cp:coreProperties>
</file>