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437B7-36BC-447A-A2FC-E1A61978BE34}" type="datetimeFigureOut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FB1F-15D0-4F5B-9D59-4D58F68612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0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04C93-72B2-4205-9C6D-36BA570BF168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9581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F8642-F6FE-4213-B37E-AD9909E6D5B0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842D3-1C8E-4F9D-9F90-DEBBBBB9693E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FE71-1293-4759-9700-87FD70F3CD49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9BCDC-1873-46D1-8E42-1E68EA2EDE37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7506-64ED-491E-BBC3-B5B4D2BFEA91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1A8EC-6705-4FB2-907C-E6DC32EFC13B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6E42-8C3C-4A3D-9AD7-2CCB71B4C3B1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66BC-460E-4D45-ABF6-578BFC4F483B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FCBA-0ACE-42AC-9F90-357CD75946B7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FE65-5C28-4144-87F5-BE75C5C2960C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C59D6-225E-47E7-8B0B-249FE3FFE27B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45CB-40EE-436B-84F7-FC62AB494DE8}" type="datetime1">
              <a:rPr lang="hu-HU" smtClean="0"/>
              <a:pPr/>
              <a:t>2017.02.18.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833B6-1B3A-4F67-B4C4-3CAECFED315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mkksz" TargetMode="External"/><Relationship Id="rId5" Type="http://schemas.openxmlformats.org/officeDocument/2006/relationships/hyperlink" Target="http://www.mkksz.org.hu/" TargetMode="External"/><Relationship Id="rId4" Type="http://schemas.openxmlformats.org/officeDocument/2006/relationships/hyperlink" Target="mailto:mkksz@mkksz.org.h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28596" y="188640"/>
            <a:ext cx="8429684" cy="409761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latin typeface="Calibri" pitchFamily="34" charset="0"/>
              </a:rPr>
              <a:t/>
            </a:r>
            <a:br>
              <a:rPr lang="hu-HU" sz="4000" b="1" dirty="0" smtClean="0">
                <a:latin typeface="Calibri" pitchFamily="34" charset="0"/>
              </a:rPr>
            </a:br>
            <a:r>
              <a:rPr lang="hu-HU" sz="4000" dirty="0" smtClean="0">
                <a:latin typeface="Calibri" pitchFamily="34" charset="0"/>
              </a:rPr>
              <a:t/>
            </a:r>
            <a:br>
              <a:rPr lang="hu-HU" sz="4000" dirty="0" smtClean="0">
                <a:latin typeface="Calibri" pitchFamily="34" charset="0"/>
              </a:rPr>
            </a:br>
            <a:r>
              <a:rPr lang="hu-HU" sz="4000" dirty="0" smtClean="0">
                <a:latin typeface="Calibri" pitchFamily="34" charset="0"/>
              </a:rPr>
              <a:t/>
            </a:r>
            <a:br>
              <a:rPr lang="hu-HU" sz="4000" dirty="0" smtClean="0">
                <a:latin typeface="Calibri" pitchFamily="34" charset="0"/>
              </a:rPr>
            </a:br>
            <a:r>
              <a:rPr lang="hu-HU" sz="2700" b="1" dirty="0" smtClean="0">
                <a:solidFill>
                  <a:schemeClr val="bg1"/>
                </a:solidFill>
                <a:latin typeface="Calibri" pitchFamily="34" charset="0"/>
              </a:rPr>
              <a:t>Magyar Köztisztviselők, Közalkalmazottak és Közszolgálati Dolgozók Szakszervezete</a:t>
            </a:r>
            <a:br>
              <a:rPr lang="hu-HU" sz="27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2700" b="1" dirty="0" smtClean="0">
                <a:solidFill>
                  <a:schemeClr val="bg1"/>
                </a:solidFill>
                <a:latin typeface="Calibri" pitchFamily="34" charset="0"/>
              </a:rPr>
              <a:t>(MKKSZ)</a:t>
            </a:r>
            <a:br>
              <a:rPr lang="hu-HU" sz="2700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4400" b="1" i="1" dirty="0" smtClean="0">
                <a:solidFill>
                  <a:schemeClr val="bg1"/>
                </a:solidFill>
                <a:latin typeface="Calibri" pitchFamily="34" charset="0"/>
              </a:rPr>
              <a:t>Aktivitás az önkormányzatok humánerőforrásának védelméért</a:t>
            </a:r>
            <a:r>
              <a:rPr lang="hu-HU" sz="4400" b="1" i="1" dirty="0" smtClean="0">
                <a:latin typeface="Calibri" pitchFamily="34" charset="0"/>
              </a:rPr>
              <a:t/>
            </a:r>
            <a:br>
              <a:rPr lang="hu-HU" sz="4400" b="1" i="1" dirty="0" smtClean="0">
                <a:latin typeface="Calibri" pitchFamily="34" charset="0"/>
              </a:rPr>
            </a:br>
            <a:endParaRPr lang="hu-HU" sz="4400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7772400" cy="9144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Megyei Polgármesteri Fórum </a:t>
            </a:r>
          </a:p>
          <a:p>
            <a:pPr algn="ctr"/>
            <a:r>
              <a:rPr lang="hu-HU" b="1" dirty="0" smtClean="0">
                <a:solidFill>
                  <a:schemeClr val="bg1"/>
                </a:solidFill>
              </a:rPr>
              <a:t>2017.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AD4833B6-1B3A-4F67-B4C4-3CAECFED3158}" type="slidenum">
              <a:rPr lang="hu-HU" sz="3200" b="1" smtClean="0">
                <a:solidFill>
                  <a:schemeClr val="bg1"/>
                </a:solidFill>
              </a:rPr>
              <a:pPr/>
              <a:t>1</a:t>
            </a:fld>
            <a:r>
              <a:rPr lang="hu-HU" sz="3200" b="1" dirty="0" smtClean="0">
                <a:solidFill>
                  <a:schemeClr val="bg1"/>
                </a:solidFill>
              </a:rPr>
              <a:t>.</a:t>
            </a:r>
            <a:endParaRPr lang="hu-HU" sz="3200" b="1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286116" y="464344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1026" name="Kép 4" descr="http://www.mkksz.org.hu/images/kepek/mkksz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42852"/>
            <a:ext cx="13144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piroskerdoj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852"/>
            <a:ext cx="1278898" cy="149543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Eredmény ?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8245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A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közszolgálati jogviszonyban 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dolgozók létszáma kb</a:t>
            </a:r>
            <a:r>
              <a:rPr lang="hu-HU" sz="4400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  <a:r>
              <a:rPr lang="hu-HU" sz="6600" b="1" dirty="0" smtClean="0">
                <a:solidFill>
                  <a:schemeClr val="bg1"/>
                </a:solidFill>
                <a:latin typeface="Calibri" pitchFamily="34" charset="0"/>
              </a:rPr>
              <a:t>710 – 720 ezer </a:t>
            </a:r>
            <a:r>
              <a:rPr lang="hu-HU" sz="4400" b="1" dirty="0" smtClean="0">
                <a:solidFill>
                  <a:schemeClr val="bg1"/>
                </a:solidFill>
                <a:latin typeface="Calibri" pitchFamily="34" charset="0"/>
              </a:rPr>
              <a:t>fő</a:t>
            </a:r>
          </a:p>
          <a:p>
            <a:pPr algn="just"/>
            <a:r>
              <a:rPr lang="hu-HU" sz="6000" b="1" dirty="0" smtClean="0">
                <a:solidFill>
                  <a:schemeClr val="bg1"/>
                </a:solidFill>
                <a:latin typeface="Calibri" pitchFamily="34" charset="0"/>
              </a:rPr>
              <a:t>31%=220 ezer fő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 nem a reá irányadó illetménytábla szerinti fizetést kap</a:t>
            </a:r>
          </a:p>
          <a:p>
            <a:pPr algn="just"/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55 ezer 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fő minimálbért: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nettó 84.788 Ft</a:t>
            </a:r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= kb. 275 - 280 EURO</a:t>
            </a:r>
          </a:p>
          <a:p>
            <a:pPr algn="just"/>
            <a:r>
              <a:rPr lang="hu-HU" sz="4400" b="1" dirty="0" smtClean="0">
                <a:solidFill>
                  <a:schemeClr val="bg1"/>
                </a:solidFill>
                <a:latin typeface="Calibri" pitchFamily="34" charset="0"/>
              </a:rPr>
              <a:t>165 ezer 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fő a szakmunkás bérminimumot: </a:t>
            </a:r>
            <a:r>
              <a:rPr lang="hu-HU" sz="4400" b="1" dirty="0" smtClean="0">
                <a:solidFill>
                  <a:schemeClr val="bg1"/>
                </a:solidFill>
                <a:latin typeface="Calibri" pitchFamily="34" charset="0"/>
              </a:rPr>
              <a:t>nettó 107.065Ft </a:t>
            </a:r>
            <a:r>
              <a:rPr lang="hu-HU" sz="3600" b="1" dirty="0" smtClean="0">
                <a:solidFill>
                  <a:schemeClr val="bg1"/>
                </a:solidFill>
                <a:latin typeface="Calibri" pitchFamily="34" charset="0"/>
              </a:rPr>
              <a:t>= kb. 345-350 EURO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kérdője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5008516"/>
            <a:ext cx="1428760" cy="1693152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57256"/>
          </a:xfrm>
        </p:spPr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Sztrájk tanulságok 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00108"/>
            <a:ext cx="8258204" cy="54292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hu-HU" dirty="0" smtClean="0">
                <a:solidFill>
                  <a:schemeClr val="bg1"/>
                </a:solidFill>
              </a:rPr>
              <a:t>Ennek a sztrájknak nem a végrehajtása hanem a meghirdetése jelentette az igazi áttörést. Megtudhattuk </a:t>
            </a:r>
            <a:r>
              <a:rPr lang="hu-HU" b="1" dirty="0" smtClean="0">
                <a:solidFill>
                  <a:schemeClr val="bg1"/>
                </a:solidFill>
              </a:rPr>
              <a:t>a sztrájk nem „ördögtől” való</a:t>
            </a:r>
            <a:r>
              <a:rPr lang="hu-HU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Ez </a:t>
            </a:r>
            <a:r>
              <a:rPr lang="hu-HU" b="1" dirty="0" smtClean="0">
                <a:solidFill>
                  <a:schemeClr val="bg1"/>
                </a:solidFill>
              </a:rPr>
              <a:t>a sztrájk történelmi értékű</a:t>
            </a:r>
            <a:r>
              <a:rPr lang="hu-HU" dirty="0" smtClean="0">
                <a:solidFill>
                  <a:schemeClr val="bg1"/>
                </a:solidFill>
              </a:rPr>
              <a:t>, mert Magyarországon soha semmikor nem sztrájkoltak önkormányzati dolgozók.</a:t>
            </a:r>
          </a:p>
          <a:p>
            <a:pPr algn="just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A mai Magyarországon is van munkavállalói akarat az érdek érvényesítésre. Ez a sztrájk törvény sem tudja megakadályozni a törvényes sztrájk szervezését.</a:t>
            </a:r>
          </a:p>
          <a:p>
            <a:pPr algn="just"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Nem a munkabeszüntetés, hanem </a:t>
            </a:r>
            <a:r>
              <a:rPr lang="hu-HU" b="1" dirty="0" smtClean="0">
                <a:solidFill>
                  <a:schemeClr val="bg1"/>
                </a:solidFill>
              </a:rPr>
              <a:t>a tárgyalás a fő cél</a:t>
            </a:r>
            <a:r>
              <a:rPr lang="hu-HU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None/>
            </a:pPr>
            <a:r>
              <a:rPr lang="hu-HU" dirty="0" smtClean="0">
                <a:solidFill>
                  <a:schemeClr val="bg1"/>
                </a:solidFill>
              </a:rPr>
              <a:t>	De a kormány erre nem hajlandó! Vagy még is?</a:t>
            </a:r>
          </a:p>
          <a:p>
            <a:pPr algn="ctr">
              <a:buNone/>
            </a:pPr>
            <a:r>
              <a:rPr lang="hu-HU" sz="5200" b="1" dirty="0" smtClean="0">
                <a:solidFill>
                  <a:schemeClr val="bg1"/>
                </a:solidFill>
              </a:rPr>
              <a:t>Hogyan tovább??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bg1"/>
                </a:solidFill>
              </a:rPr>
              <a:t>MKKSZ javaslat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90588" indent="-439738" algn="just"/>
            <a:r>
              <a:rPr lang="hu-HU" dirty="0" smtClean="0">
                <a:solidFill>
                  <a:schemeClr val="bg1"/>
                </a:solidFill>
              </a:rPr>
              <a:t>30%-os általános bruttó béremelés </a:t>
            </a:r>
          </a:p>
          <a:p>
            <a:pPr marL="890588" indent="-439738" algn="just"/>
            <a:r>
              <a:rPr lang="hu-HU" dirty="0" smtClean="0">
                <a:solidFill>
                  <a:schemeClr val="bg1"/>
                </a:solidFill>
              </a:rPr>
              <a:t>Illetményalap emelés: 60.000 Ft-ra</a:t>
            </a:r>
          </a:p>
          <a:p>
            <a:pPr marL="890588" indent="-439738" algn="just"/>
            <a:r>
              <a:rPr lang="hu-HU" dirty="0" smtClean="0">
                <a:solidFill>
                  <a:schemeClr val="bg1"/>
                </a:solidFill>
              </a:rPr>
              <a:t>Életpálya törvény az </a:t>
            </a:r>
            <a:r>
              <a:rPr lang="hu-HU" dirty="0" err="1" smtClean="0">
                <a:solidFill>
                  <a:schemeClr val="bg1"/>
                </a:solidFill>
              </a:rPr>
              <a:t>Attv</a:t>
            </a:r>
            <a:r>
              <a:rPr lang="hu-HU" dirty="0" smtClean="0">
                <a:solidFill>
                  <a:schemeClr val="bg1"/>
                </a:solidFill>
              </a:rPr>
              <a:t> mintájára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Kép 5" descr="javasl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4000504"/>
            <a:ext cx="4286250" cy="24098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MKKSZ aktivitások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2016. július 1.-én: önálló törvényjavaslat az önkormányzati köztisztviselők életpályájára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2016. ősz: ÖNET kezdeményezés a polgármesteri díjazás emelésére és az önkormányzati köztisztviselők bérfejlesztésére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2016. december 04: Lázár János miniszter tájékoztatása szerint a kormány 2017. január végéig dönt a „jogos” bérigényről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2017. Február 07: Levél Lázár Jánosnak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hu-HU" sz="2400" dirty="0" smtClean="0">
                <a:solidFill>
                  <a:schemeClr val="bg1"/>
                </a:solidFill>
              </a:rPr>
              <a:t>2017. Február 15: KÉF összehívás kezdeményezése</a:t>
            </a:r>
          </a:p>
          <a:p>
            <a:pPr>
              <a:buNone/>
            </a:pPr>
            <a:r>
              <a:rPr lang="hu-HU" sz="2400" dirty="0" smtClean="0"/>
              <a:t> </a:t>
            </a:r>
            <a:endParaRPr lang="hu-HU" sz="2400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Kép 4" descr="http://www.mkksz.org.hu/images/kepek/mkksz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00636"/>
            <a:ext cx="13144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erőpro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786322"/>
            <a:ext cx="2571736" cy="193394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Sztrájkon túl - tárgyalás előtt:</a:t>
            </a:r>
            <a:br>
              <a:rPr lang="hu-HU" b="1" dirty="0" smtClean="0">
                <a:solidFill>
                  <a:schemeClr val="bg1"/>
                </a:solidFill>
              </a:rPr>
            </a:br>
            <a:r>
              <a:rPr lang="hu-HU" b="1" dirty="0" smtClean="0">
                <a:solidFill>
                  <a:schemeClr val="bg1"/>
                </a:solidFill>
              </a:rPr>
              <a:t>az erőpróba folytatódik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u-HU" dirty="0" smtClean="0">
                <a:solidFill>
                  <a:schemeClr val="bg1"/>
                </a:solidFill>
              </a:rPr>
              <a:t>Már nem (csak) a bér: az önkormányzati LÉT A TÉT!!!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2016. július 1-én a járási hivatalokban, 2017 január 1-én a megyei kormányhivatalokban bérfejlesztés :Merre dől a dominó?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Magától kiürül a kistelepülési önkormányzat?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Ha nincs hivatal, nincs önkormányzat!!!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Központosítás: jön a járási önkormányzat?</a:t>
            </a:r>
          </a:p>
          <a:p>
            <a:pPr algn="just"/>
            <a:r>
              <a:rPr lang="hu-HU" dirty="0" smtClean="0">
                <a:solidFill>
                  <a:schemeClr val="bg1"/>
                </a:solidFill>
              </a:rPr>
              <a:t>Tárgyalási halogatás.</a:t>
            </a:r>
          </a:p>
          <a:p>
            <a:pPr algn="ctr">
              <a:buNone/>
            </a:pPr>
            <a:r>
              <a:rPr lang="hu-HU" b="1" i="1" dirty="0" smtClean="0">
                <a:solidFill>
                  <a:schemeClr val="bg1"/>
                </a:solidFill>
              </a:rPr>
              <a:t>Ki mondja meg mi fáj igazán?!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14</a:t>
            </a:fld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smileköszönö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857496"/>
            <a:ext cx="2019298" cy="173559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 </a:t>
            </a:r>
            <a:r>
              <a:rPr lang="hu-HU" b="1" dirty="0" smtClean="0">
                <a:solidFill>
                  <a:schemeClr val="bg1"/>
                </a:solidFill>
              </a:rPr>
              <a:t>Köszönöm figyelmüket!  </a:t>
            </a:r>
            <a:br>
              <a:rPr lang="hu-HU" b="1" dirty="0" smtClean="0">
                <a:solidFill>
                  <a:schemeClr val="bg1"/>
                </a:solidFill>
              </a:rPr>
            </a:b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" name="Szövegdoboz 120"/>
          <p:cNvSpPr txBox="1">
            <a:spLocks noGrp="1" noChangeArrowheads="1"/>
          </p:cNvSpPr>
          <p:nvPr>
            <p:ph idx="1"/>
          </p:nvPr>
        </p:nvSpPr>
        <p:spPr bwMode="auto">
          <a:xfrm>
            <a:off x="467544" y="1700808"/>
            <a:ext cx="8229600" cy="408111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None/>
            </a:pPr>
            <a:r>
              <a:rPr lang="hu-HU" sz="1800" b="1" dirty="0">
                <a:solidFill>
                  <a:schemeClr val="bg1"/>
                </a:solidFill>
              </a:rPr>
              <a:t>Magyar Köztisztviselők, Közalkalmazottak</a:t>
            </a:r>
            <a:br>
              <a:rPr lang="hu-HU" sz="1800" b="1" dirty="0">
                <a:solidFill>
                  <a:schemeClr val="bg1"/>
                </a:solidFill>
              </a:rPr>
            </a:br>
            <a:r>
              <a:rPr lang="hu-HU" sz="1800" b="1" dirty="0">
                <a:solidFill>
                  <a:schemeClr val="bg1"/>
                </a:solidFill>
              </a:rPr>
              <a:t>és Közszolgálati Dolgozók Szakszervezete (MKKSZ)</a:t>
            </a:r>
            <a:r>
              <a:rPr lang="hu-HU" sz="1800" dirty="0">
                <a:solidFill>
                  <a:schemeClr val="bg1"/>
                </a:solidFill>
              </a:rPr>
              <a:t/>
            </a:r>
            <a:br>
              <a:rPr lang="hu-HU" sz="1800" dirty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hu-HU" sz="1800" dirty="0">
                <a:solidFill>
                  <a:schemeClr val="bg1"/>
                </a:solidFill>
              </a:rPr>
              <a:t>Levélcím: H-1146 Budapest XIV., Abonyi utca 31.</a:t>
            </a:r>
            <a:br>
              <a:rPr lang="hu-HU" sz="1800" dirty="0">
                <a:solidFill>
                  <a:schemeClr val="bg1"/>
                </a:solidFill>
              </a:rPr>
            </a:br>
            <a:endParaRPr lang="hu-HU" sz="1800" dirty="0">
              <a:solidFill>
                <a:schemeClr val="bg1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hu-HU" sz="1800" dirty="0">
                <a:solidFill>
                  <a:schemeClr val="bg1"/>
                </a:solidFill>
              </a:rPr>
              <a:t>Telefon: (36-1) 338-4002 </a:t>
            </a:r>
            <a:r>
              <a:rPr lang="hu-HU" sz="1800" dirty="0"/>
              <a:t/>
            </a:r>
            <a:br>
              <a:rPr lang="hu-HU" sz="1800" dirty="0"/>
            </a:br>
            <a:endParaRPr lang="hu-HU" sz="1800" dirty="0"/>
          </a:p>
          <a:p>
            <a:pPr algn="ctr">
              <a:spcBef>
                <a:spcPts val="0"/>
              </a:spcBef>
              <a:buNone/>
            </a:pPr>
            <a:r>
              <a:rPr lang="hu-HU" sz="1800" dirty="0">
                <a:solidFill>
                  <a:schemeClr val="bg1"/>
                </a:solidFill>
              </a:rPr>
              <a:t>E-mail: </a:t>
            </a:r>
            <a:r>
              <a:rPr lang="hu-HU" sz="1800" dirty="0">
                <a:hlinkClick r:id="rId4"/>
              </a:rPr>
              <a:t>mkksz@mkksz.org.hu</a:t>
            </a:r>
            <a:endParaRPr lang="hu-HU" sz="1800" dirty="0"/>
          </a:p>
          <a:p>
            <a:pPr algn="ctr">
              <a:buNone/>
            </a:pPr>
            <a:endParaRPr lang="hu-HU" dirty="0"/>
          </a:p>
          <a:p>
            <a:pPr algn="ctr">
              <a:buNone/>
            </a:pPr>
            <a:r>
              <a:rPr lang="hu-HU" dirty="0">
                <a:solidFill>
                  <a:schemeClr val="bg1"/>
                </a:solidFill>
              </a:rPr>
              <a:t>honlap címünk: </a:t>
            </a:r>
            <a:r>
              <a:rPr lang="hu-HU" dirty="0">
                <a:hlinkClick r:id="rId5"/>
              </a:rPr>
              <a:t>www.mkksz.org.hu</a:t>
            </a:r>
            <a:r>
              <a:rPr lang="hu-HU" dirty="0"/>
              <a:t> </a:t>
            </a:r>
          </a:p>
          <a:p>
            <a:pPr algn="ctr">
              <a:buNone/>
            </a:pPr>
            <a:r>
              <a:rPr lang="hu-HU" dirty="0">
                <a:solidFill>
                  <a:schemeClr val="bg1"/>
                </a:solidFill>
              </a:rPr>
              <a:t>Facebook: </a:t>
            </a:r>
            <a:r>
              <a:rPr lang="hu-HU" dirty="0">
                <a:hlinkClick r:id="rId6"/>
              </a:rPr>
              <a:t>https://www.facebook.com/mkksz</a:t>
            </a:r>
            <a:r>
              <a:rPr lang="hu-HU" dirty="0"/>
              <a:t> </a:t>
            </a:r>
          </a:p>
        </p:txBody>
      </p:sp>
      <p:sp>
        <p:nvSpPr>
          <p:cNvPr id="5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6858016" y="214290"/>
            <a:ext cx="2133600" cy="365125"/>
          </a:xfrm>
        </p:spPr>
        <p:txBody>
          <a:bodyPr/>
          <a:lstStyle/>
          <a:p>
            <a:r>
              <a:rPr lang="hu-HU" sz="3200" b="1" dirty="0" smtClean="0">
                <a:solidFill>
                  <a:schemeClr val="bg1"/>
                </a:solidFill>
              </a:rPr>
              <a:t>15</a:t>
            </a:r>
            <a:r>
              <a:rPr lang="hu-HU" sz="3200" dirty="0" smtClean="0">
                <a:solidFill>
                  <a:schemeClr val="bg1"/>
                </a:solidFill>
              </a:rPr>
              <a:t>.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99592" y="0"/>
            <a:ext cx="7570088" cy="54868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600" b="1" dirty="0" smtClean="0">
                <a:solidFill>
                  <a:schemeClr val="bg1"/>
                </a:solidFill>
              </a:rPr>
              <a:t>Előzmények</a:t>
            </a:r>
            <a:r>
              <a:rPr lang="hu-HU" b="1" dirty="0">
                <a:solidFill>
                  <a:schemeClr val="bg1"/>
                </a:solidFill>
              </a:rPr>
              <a:t/>
            </a:r>
            <a:br>
              <a:rPr lang="hu-HU" b="1" dirty="0">
                <a:solidFill>
                  <a:schemeClr val="bg1"/>
                </a:solidFill>
              </a:rPr>
            </a:b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260648"/>
            <a:ext cx="8535322" cy="638306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endParaRPr lang="hu-HU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1.) 2014. július – 2015. május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Öt tárgyalás a „</a:t>
            </a:r>
            <a:r>
              <a:rPr lang="hu-HU" sz="16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Bakondi</a:t>
            </a:r>
            <a:r>
              <a:rPr lang="hu-H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bizottságban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 Eredmény: 2015. 07.01 hatályba lépett a (közszolgálati) </a:t>
            </a:r>
            <a:r>
              <a:rPr lang="hu-H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rendvédelmi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életpálya törvény. ÁTLAG 30% béremelés! És folyt. köv.</a:t>
            </a:r>
          </a:p>
          <a:p>
            <a:pPr algn="just"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2.) 2015. július 8. 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OKÉT Plenáris ülésen Varga Mihály személyesen nyilatkozik arról, hogy 2016. július 1.-én hatályba lép a </a:t>
            </a:r>
            <a:r>
              <a:rPr lang="hu-H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civil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közszolgálati életpálya törvény. 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Ígéret: 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30%-os béremelés. </a:t>
            </a:r>
            <a:r>
              <a:rPr lang="hu-H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Forrás: 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37,8 milliárd a költségvetésben</a:t>
            </a: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 2015. december 23.!!!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Kormány - előzetes egyeztetés nélkül - törli a közszolgálati  életpálya programot!</a:t>
            </a:r>
            <a:endParaRPr lang="hu-H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„</a:t>
            </a:r>
            <a:r>
              <a:rPr lang="hu-HU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Karácsonyi ajándék a közszolgálati tisztviselőknek</a:t>
            </a:r>
            <a:r>
              <a:rPr lang="hu-H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”?</a:t>
            </a:r>
          </a:p>
          <a:p>
            <a:pPr algn="just"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 2016. január </a:t>
            </a: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KÉF ülés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Közszolgálati életpálya helyett új jogállási törvény (</a:t>
            </a:r>
            <a:r>
              <a:rPr lang="hu-HU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Áttv</a:t>
            </a: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 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Új bérrendszer csak a járásban – 2017.-ben a megyében – 2018-ban??? – központi igazgatásban.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hu-H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Önkormányzati köztisztviselőknek sehol – semmikor - semmilyen bérintézkedés!</a:t>
            </a:r>
          </a:p>
          <a:p>
            <a:pPr algn="just">
              <a:spcBef>
                <a:spcPts val="0"/>
              </a:spcBef>
              <a:buNone/>
            </a:pPr>
            <a:endParaRPr lang="hu-HU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hu-HU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hu-H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.) 2016. Április 30 </a:t>
            </a: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MKKSZ XI. Kongresszus</a:t>
            </a:r>
          </a:p>
          <a:p>
            <a:pPr algn="just">
              <a:spcBef>
                <a:spcPts val="0"/>
              </a:spcBef>
              <a:buNone/>
            </a:pPr>
            <a:r>
              <a:rPr lang="hu-HU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Egyhangú döntés a SZTRÁJK szervezésről</a:t>
            </a:r>
          </a:p>
          <a:p>
            <a:pPr>
              <a:spcBef>
                <a:spcPts val="0"/>
              </a:spcBef>
              <a:buNone/>
            </a:pPr>
            <a:endParaRPr lang="hu-HU" sz="1400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 descr="s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1214422"/>
            <a:ext cx="2014035" cy="192882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000" b="1" dirty="0" smtClean="0">
                <a:solidFill>
                  <a:schemeClr val="bg1"/>
                </a:solidFill>
              </a:rPr>
              <a:t>SZTRÁJK Követelés</a:t>
            </a:r>
            <a:r>
              <a:rPr lang="hu-HU" sz="4400" b="1" dirty="0" smtClean="0"/>
              <a:t/>
            </a:r>
            <a:br>
              <a:rPr lang="hu-HU" sz="4400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692696"/>
            <a:ext cx="8610160" cy="55557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3000" b="1" dirty="0" smtClean="0">
                <a:solidFill>
                  <a:schemeClr val="bg1"/>
                </a:solidFill>
              </a:rPr>
              <a:t>30%-os általános béremelés 2016. október 1-től </a:t>
            </a:r>
            <a:r>
              <a:rPr lang="hu-HU" sz="3000" dirty="0" smtClean="0">
                <a:solidFill>
                  <a:schemeClr val="bg1"/>
                </a:solidFill>
              </a:rPr>
              <a:t>: </a:t>
            </a:r>
          </a:p>
          <a:p>
            <a:pPr lvl="1" algn="just">
              <a:buFontTx/>
              <a:buChar char="-"/>
            </a:pPr>
            <a:r>
              <a:rPr lang="hu-HU" sz="2600" dirty="0" smtClean="0">
                <a:solidFill>
                  <a:schemeClr val="bg1"/>
                </a:solidFill>
              </a:rPr>
              <a:t> önkormányzati köztisztviselőknek</a:t>
            </a:r>
          </a:p>
          <a:p>
            <a:pPr lvl="1" algn="just">
              <a:buFontTx/>
              <a:buChar char="-"/>
            </a:pPr>
            <a:r>
              <a:rPr lang="hu-HU" sz="2600" dirty="0" smtClean="0">
                <a:solidFill>
                  <a:schemeClr val="bg1"/>
                </a:solidFill>
              </a:rPr>
              <a:t>ügykezelőknek</a:t>
            </a:r>
          </a:p>
          <a:p>
            <a:pPr lvl="1" algn="just">
              <a:buFontTx/>
              <a:buChar char="-"/>
            </a:pPr>
            <a:r>
              <a:rPr lang="hu-HU" sz="2600" dirty="0" smtClean="0">
                <a:solidFill>
                  <a:schemeClr val="bg1"/>
                </a:solidFill>
              </a:rPr>
              <a:t>Technikai dolgozóknak</a:t>
            </a:r>
          </a:p>
          <a:p>
            <a:pPr algn="just">
              <a:buNone/>
            </a:pPr>
            <a:endParaRPr lang="hu-HU" sz="30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hu-HU" sz="3000" b="1" dirty="0" smtClean="0">
                <a:solidFill>
                  <a:schemeClr val="bg1"/>
                </a:solidFill>
              </a:rPr>
              <a:t>Mindezek forrásigénye 22.4 milliárd forint.</a:t>
            </a:r>
          </a:p>
          <a:p>
            <a:pPr lvl="1" algn="just">
              <a:buFontTx/>
              <a:buChar char="-"/>
            </a:pPr>
            <a:r>
              <a:rPr lang="hu-HU" sz="2600" dirty="0" smtClean="0">
                <a:solidFill>
                  <a:schemeClr val="bg1"/>
                </a:solidFill>
              </a:rPr>
              <a:t>Egységes előmeneteli és javadalmazási rendszer</a:t>
            </a:r>
          </a:p>
          <a:p>
            <a:pPr algn="just"/>
            <a:endParaRPr lang="hu-HU" sz="3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sz="3000" b="1" dirty="0" smtClean="0">
                <a:solidFill>
                  <a:schemeClr val="bg1"/>
                </a:solidFill>
              </a:rPr>
              <a:t>Azonos követelményekhez azonos feltételek az állami és az önkormányzati közigazgatásban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</a:rPr>
              <a:t>A jövedelmi helyzet alakulása</a:t>
            </a: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Az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elmúlt nyolc évben 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a közszolgálati keresetek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reálértéke drasztikusan csökkent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Ennek okai:</a:t>
            </a:r>
          </a:p>
          <a:p>
            <a:pPr marL="0" indent="0" algn="just">
              <a:buNone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- az illetményalap nyolc éve változatlan, </a:t>
            </a:r>
          </a:p>
          <a:p>
            <a:pPr marL="0" indent="0" algn="just"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 megszűnt a 13. havi juttatás,  </a:t>
            </a:r>
          </a:p>
          <a:p>
            <a:pPr marL="0" indent="0" algn="just"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 jutalmazásra nincs forrás, </a:t>
            </a:r>
          </a:p>
          <a:p>
            <a:pPr marL="182563" indent="-182563" algn="just"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jelentősen csökkentek vagy megszűntek a béren kívüli juttatások, </a:t>
            </a:r>
          </a:p>
          <a:p>
            <a:pPr marL="0" indent="0" algn="just">
              <a:buFontTx/>
              <a:buChar char="-"/>
            </a:pP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 a túlmunkáért díjazás nem jár.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 descr="Z:\eva\1. Dokumentumok\Prezentációkhoz illusztráció\mérle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72074"/>
            <a:ext cx="1857356" cy="1621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-99392"/>
            <a:ext cx="8373616" cy="216024"/>
          </a:xfrm>
        </p:spPr>
        <p:txBody>
          <a:bodyPr>
            <a:normAutofit fontScale="90000"/>
          </a:bodyPr>
          <a:lstStyle/>
          <a:p>
            <a:r>
              <a:rPr lang="hu-HU" sz="4000" b="1" dirty="0" smtClean="0">
                <a:latin typeface="Calibri" pitchFamily="34" charset="0"/>
              </a:rPr>
              <a:t/>
            </a:r>
            <a:br>
              <a:rPr lang="hu-HU" sz="4000" b="1" dirty="0" smtClean="0">
                <a:latin typeface="Calibri" pitchFamily="34" charset="0"/>
              </a:rPr>
            </a:br>
            <a:r>
              <a:rPr lang="hu-HU" sz="4000" b="1" dirty="0">
                <a:latin typeface="Calibri" pitchFamily="34" charset="0"/>
              </a:rPr>
              <a:t/>
            </a:r>
            <a:br>
              <a:rPr lang="hu-HU" sz="4000" b="1" dirty="0">
                <a:latin typeface="Calibri" pitchFamily="34" charset="0"/>
              </a:rPr>
            </a:br>
            <a:r>
              <a:rPr lang="hu-HU" b="1" dirty="0" err="1">
                <a:solidFill>
                  <a:schemeClr val="bg1"/>
                </a:solidFill>
                <a:latin typeface="Calibri" pitchFamily="34" charset="0"/>
              </a:rPr>
              <a:t>K</a:t>
            </a:r>
            <a:r>
              <a:rPr lang="hu-HU" b="1" dirty="0" err="1" smtClean="0">
                <a:solidFill>
                  <a:schemeClr val="bg1"/>
                </a:solidFill>
                <a:latin typeface="Calibri" pitchFamily="34" charset="0"/>
              </a:rPr>
              <a:t>ttv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</a:rPr>
              <a:t> illetményrendszer</a:t>
            </a:r>
            <a:r>
              <a:rPr lang="hu-HU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br>
              <a:rPr lang="hu-HU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hu-HU" sz="2200" dirty="0" smtClean="0">
                <a:solidFill>
                  <a:schemeClr val="bg1"/>
                </a:solidFill>
                <a:latin typeface="Calibri" pitchFamily="34" charset="0"/>
              </a:rPr>
              <a:t>Felsőfokú iskolai végzettségű közszolgálati tisztviselők</a:t>
            </a:r>
            <a:endParaRPr lang="hu-HU" sz="2200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5</a:t>
            </a:fld>
            <a:endParaRPr lang="hu-HU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179511" y="1052736"/>
          <a:ext cx="8608444" cy="5622059"/>
        </p:xfrm>
        <a:graphic>
          <a:graphicData uri="http://schemas.openxmlformats.org/drawingml/2006/table">
            <a:tbl>
              <a:tblPr/>
              <a:tblGrid>
                <a:gridCol w="2138755"/>
                <a:gridCol w="1590709"/>
                <a:gridCol w="1590710"/>
                <a:gridCol w="1645858"/>
                <a:gridCol w="1642412"/>
              </a:tblGrid>
              <a:tr h="97707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Besorolási fokozat megnevezése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Fizetési fokozat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szolgálati jogviszony időtartama (év)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Szorzószám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 jelenleg hatályos bruttó illetmény összege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Gyakornok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0–1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119 815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5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Fogalmazó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1–2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123 680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09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2–3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127 545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854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Tanácsos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3–4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135 275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4–6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143 005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809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6–8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150 735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854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Vezető-tanácsos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8–10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162 330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10–12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170 060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12–14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177 790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14–16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185 520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Főtanácsos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16–19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197 115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19–22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200 980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22–25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204 845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Vezető-főtanácsos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25–29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216 440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29–33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220 305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5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33–37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5,8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224 170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3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37 év felett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6,0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231 900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14290"/>
            <a:ext cx="8784976" cy="622422"/>
          </a:xfrm>
        </p:spPr>
        <p:txBody>
          <a:bodyPr>
            <a:normAutofit fontScale="90000"/>
          </a:bodyPr>
          <a:lstStyle/>
          <a:p>
            <a:r>
              <a:rPr lang="hu-HU" sz="4000" b="1" dirty="0" err="1">
                <a:solidFill>
                  <a:schemeClr val="bg1"/>
                </a:solidFill>
                <a:latin typeface="Calibri" pitchFamily="34" charset="0"/>
              </a:rPr>
              <a:t>K</a:t>
            </a:r>
            <a:r>
              <a:rPr lang="hu-HU" sz="4000" b="1" dirty="0" err="1" smtClean="0">
                <a:solidFill>
                  <a:schemeClr val="bg1"/>
                </a:solidFill>
                <a:latin typeface="Calibri" pitchFamily="34" charset="0"/>
              </a:rPr>
              <a:t>ttv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</a:rPr>
              <a:t> illetményrendszer</a:t>
            </a:r>
            <a:br>
              <a:rPr lang="hu-HU" sz="4000" b="1" dirty="0" smtClean="0">
                <a:solidFill>
                  <a:schemeClr val="bg1"/>
                </a:solidFill>
                <a:latin typeface="Calibri" pitchFamily="34" charset="0"/>
              </a:rPr>
            </a:br>
            <a:endParaRPr lang="hu-HU" sz="4000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2800" dirty="0" smtClean="0">
                <a:solidFill>
                  <a:schemeClr val="bg1"/>
                </a:solidFill>
                <a:latin typeface="Calibri" pitchFamily="34" charset="0"/>
              </a:rPr>
              <a:t>Középiskolai végzettségű közszolgálati tisztviselők</a:t>
            </a:r>
            <a:endParaRPr lang="hu-HU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395536" y="1196752"/>
          <a:ext cx="8075859" cy="5249232"/>
        </p:xfrm>
        <a:graphic>
          <a:graphicData uri="http://schemas.openxmlformats.org/drawingml/2006/table">
            <a:tbl>
              <a:tblPr/>
              <a:tblGrid>
                <a:gridCol w="2005967"/>
                <a:gridCol w="1492734"/>
                <a:gridCol w="1492734"/>
                <a:gridCol w="1543051"/>
                <a:gridCol w="1541373"/>
              </a:tblGrid>
              <a:tr h="87484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Besorolási fokozat megnevezése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Fizetési fokozat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Szolgálati jogviszony időtartama (év)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Szorzószám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A jelenleg hatályos bruttó illetmény összege</a:t>
                      </a:r>
                    </a:p>
                  </a:txBody>
                  <a:tcPr marL="7144" marR="7144" marT="7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75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Gyakornok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0–2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1,79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69 184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Előadó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2–4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1,9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73 435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4–6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77 300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6–8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85 030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8–10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2,25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86 963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75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10–12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88 895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Főelőadó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12–15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96 625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15–18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100 490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18–21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2,65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102 423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21–24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104 355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24–27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2,8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108 220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27–29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2,85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110 153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75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29–31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2,9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112 085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Főmunkatárs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31–33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3,3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127 545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33–35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154 600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2343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35–37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4,2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162 330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3375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37 év felett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4,4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170 060</a:t>
                      </a:r>
                    </a:p>
                  </a:txBody>
                  <a:tcPr marL="7144" marR="7144" marT="7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ia számának helye 3"/>
          <p:cNvSpPr txBox="1">
            <a:spLocks/>
          </p:cNvSpPr>
          <p:nvPr/>
        </p:nvSpPr>
        <p:spPr>
          <a:xfrm>
            <a:off x="7010400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51520" y="980723"/>
          <a:ext cx="8496942" cy="5328588"/>
        </p:xfrm>
        <a:graphic>
          <a:graphicData uri="http://schemas.openxmlformats.org/drawingml/2006/table">
            <a:tbl>
              <a:tblPr/>
              <a:tblGrid>
                <a:gridCol w="763605"/>
                <a:gridCol w="732204"/>
                <a:gridCol w="732204"/>
                <a:gridCol w="732971"/>
                <a:gridCol w="762840"/>
                <a:gridCol w="732971"/>
                <a:gridCol w="732971"/>
                <a:gridCol w="732971"/>
                <a:gridCol w="732971"/>
                <a:gridCol w="732971"/>
                <a:gridCol w="1108263"/>
              </a:tblGrid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Fizetési</a:t>
                      </a:r>
                      <a:endParaRPr lang="hu-HU" sz="12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Fizetési osztályok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fokozatok</a:t>
                      </a:r>
                      <a:endParaRPr lang="hu-HU" sz="12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B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C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D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E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F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G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H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I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J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69 000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77 000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78 000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79 000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89 000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122 000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127 000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129 500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142 000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154 500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70 208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78 348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79 560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80 975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91 448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126 270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131 445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135 975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148 390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163 770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71 415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79 695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81 120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82 950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93 895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130 845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136 208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142 450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156 555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175 358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4.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72 623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81 043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83 070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84 925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97 010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135 420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140 970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148 925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165 785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186 945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5.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73 830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82 390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85 020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86 900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100 125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139 995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145 733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155 400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176 435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198 533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6.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75 038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83 738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86 775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88 875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103 240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144 570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150 495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163 170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187 085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210 120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76 418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85 278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88 725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91 048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106 578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149 145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155 258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172 883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197 735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219 390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77 798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87 780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90 675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93 813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109 915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154 330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161 608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182 595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208 385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229 046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79 350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90 283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93 210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96 775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113 253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159 515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169 228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192 308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216 905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238 703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80 903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92 978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95 940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99 738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116 590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166 835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177 165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202 020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225 425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248 359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82 455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95 673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98 865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102 700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119 928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174 155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185 103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210 438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233 945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258 015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84 008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98 368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101 790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105 663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122 598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181 475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193 040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218 855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242 465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267 671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85 560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101 063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104 715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108 625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125 268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188 795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200 978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227 273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252 405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278 486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14.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87 113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103 950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107 640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111 588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128 383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196 115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208 915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235 690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262 345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289 301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15.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88 665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106 838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110 565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114 550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131 498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203 435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216 853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244 108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272 285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300 116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16.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90 218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109 725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113 490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117 513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134 613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210 755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224 790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252 525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282 225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310 931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0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17.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91 770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112 613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116 415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120 475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137 728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218 075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232 728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260 943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292 165</a:t>
                      </a:r>
                      <a:endParaRPr lang="hu-HU" sz="140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bg1"/>
                          </a:solidFill>
                          <a:latin typeface="Arial"/>
                          <a:ea typeface="Times New Roman"/>
                          <a:cs typeface="Arial"/>
                        </a:rPr>
                        <a:t>321 746</a:t>
                      </a:r>
                      <a:endParaRPr lang="hu-HU" sz="1400" dirty="0">
                        <a:solidFill>
                          <a:schemeClr val="bg1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7" name="Szövegdoboz 12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7544" y="188640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3200" b="1" dirty="0" smtClean="0">
                <a:latin typeface="Calibri" pitchFamily="34" charset="0"/>
              </a:rPr>
              <a:t> </a:t>
            </a:r>
            <a:r>
              <a:rPr lang="hu-HU" sz="4000" b="1" dirty="0" err="1" smtClean="0">
                <a:solidFill>
                  <a:schemeClr val="bg1"/>
                </a:solidFill>
                <a:latin typeface="Calibri" pitchFamily="34" charset="0"/>
              </a:rPr>
              <a:t>Kjt</a:t>
            </a:r>
            <a:r>
              <a:rPr lang="hu-HU" sz="4000" b="1" dirty="0" smtClean="0">
                <a:solidFill>
                  <a:schemeClr val="bg1"/>
                </a:solidFill>
                <a:latin typeface="Calibri" pitchFamily="34" charset="0"/>
              </a:rPr>
              <a:t> illetményrendszer 2017. évben</a:t>
            </a:r>
            <a:endParaRPr lang="hu-HU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Dia számának helye 3"/>
          <p:cNvSpPr txBox="1">
            <a:spLocks/>
          </p:cNvSpPr>
          <p:nvPr/>
        </p:nvSpPr>
        <p:spPr>
          <a:xfrm>
            <a:off x="6858016" y="1428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Közszolgálat finanszírozása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2011-2016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69160"/>
          </a:xfrm>
        </p:spPr>
        <p:txBody>
          <a:bodyPr>
            <a:normAutofit/>
          </a:bodyPr>
          <a:lstStyle/>
          <a:p>
            <a:pPr>
              <a:buNone/>
              <a:tabLst>
                <a:tab pos="2152650" algn="l"/>
                <a:tab pos="2327275" algn="l"/>
                <a:tab pos="8426450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2011-2013 	KIVONÁS	-1400 milliárd</a:t>
            </a:r>
          </a:p>
          <a:p>
            <a:pPr>
              <a:buNone/>
              <a:tabLst>
                <a:tab pos="2152650" algn="l"/>
                <a:tab pos="8426450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2014	Bérintézkedés	+234 milliárd</a:t>
            </a:r>
          </a:p>
          <a:p>
            <a:pPr>
              <a:buNone/>
              <a:tabLst>
                <a:tab pos="2152650" algn="l"/>
                <a:tab pos="8426450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2015	Életpályák 	+94 milliárd</a:t>
            </a:r>
          </a:p>
          <a:p>
            <a:pPr>
              <a:buNone/>
              <a:tabLst>
                <a:tab pos="2152650" algn="l"/>
                <a:tab pos="8426450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2016	</a:t>
            </a:r>
            <a:r>
              <a:rPr lang="hu-HU" sz="2800" dirty="0" smtClean="0">
                <a:solidFill>
                  <a:schemeClr val="bg1"/>
                </a:solidFill>
              </a:rPr>
              <a:t>Életpályák + bérintézkedés</a:t>
            </a:r>
            <a:r>
              <a:rPr lang="hu-HU" dirty="0" smtClean="0">
                <a:solidFill>
                  <a:schemeClr val="bg1"/>
                </a:solidFill>
              </a:rPr>
              <a:t>	+186 milliárd</a:t>
            </a:r>
          </a:p>
          <a:p>
            <a:pPr>
              <a:buNone/>
              <a:tabLst>
                <a:tab pos="2152650" algn="l"/>
                <a:tab pos="8426450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2017 	</a:t>
            </a:r>
            <a:r>
              <a:rPr lang="hu-HU" sz="2800" dirty="0" smtClean="0">
                <a:solidFill>
                  <a:schemeClr val="bg1"/>
                </a:solidFill>
              </a:rPr>
              <a:t>Életpályák + bérintézkedés</a:t>
            </a:r>
            <a:r>
              <a:rPr lang="hu-HU" dirty="0" smtClean="0">
                <a:solidFill>
                  <a:schemeClr val="bg1"/>
                </a:solidFill>
              </a:rPr>
              <a:t>	+202 milliárd</a:t>
            </a:r>
          </a:p>
          <a:p>
            <a:pPr>
              <a:buNone/>
              <a:tabLst>
                <a:tab pos="2152650" algn="l"/>
                <a:tab pos="8426450" algn="r"/>
              </a:tabLst>
            </a:pPr>
            <a:r>
              <a:rPr lang="hu-HU" u="sng" dirty="0" smtClean="0">
                <a:solidFill>
                  <a:schemeClr val="bg1"/>
                </a:solidFill>
              </a:rPr>
              <a:t>2012-2016	bérkompenzáció	 +190 milliárd</a:t>
            </a:r>
          </a:p>
          <a:p>
            <a:pPr>
              <a:buNone/>
              <a:tabLst>
                <a:tab pos="8426450" algn="r"/>
              </a:tabLst>
            </a:pPr>
            <a:r>
              <a:rPr lang="hu-HU" b="1" dirty="0" smtClean="0">
                <a:solidFill>
                  <a:schemeClr val="bg1"/>
                </a:solidFill>
              </a:rPr>
              <a:t>6 évi </a:t>
            </a:r>
            <a:r>
              <a:rPr lang="hu-HU" b="1" dirty="0" err="1" smtClean="0">
                <a:solidFill>
                  <a:schemeClr val="bg1"/>
                </a:solidFill>
              </a:rPr>
              <a:t>Saldó</a:t>
            </a:r>
            <a:r>
              <a:rPr lang="hu-HU" b="1" dirty="0" smtClean="0">
                <a:solidFill>
                  <a:schemeClr val="bg1"/>
                </a:solidFill>
              </a:rPr>
              <a:t>	kb.-500 milliárd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</a:rPr>
              <a:t>Életpályák és bérintézkedések</a:t>
            </a:r>
            <a:endParaRPr lang="hu-HU" sz="4000" b="1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2013. Bírói – ügyész bérrendezés 	16.100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2013.-2014. pedagógus életpálya 	168.000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2015. rendvédelmi életpálya 	76.600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2016. állami tisztviselő életpálya 	16.800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2016. NAV életpálya 	22.400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2016. EÜ bérfejlesztés 	95.000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2017. Kormányhivatalok 	16.600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dirty="0" smtClean="0">
                <a:solidFill>
                  <a:schemeClr val="bg1"/>
                </a:solidFill>
              </a:rPr>
              <a:t>2017. Szociális bérfejlesztés 	89.000 Fő</a:t>
            </a:r>
          </a:p>
          <a:p>
            <a:pPr>
              <a:buNone/>
              <a:tabLst>
                <a:tab pos="7800975" algn="r"/>
              </a:tabLst>
            </a:pPr>
            <a:r>
              <a:rPr lang="hu-HU" b="1" dirty="0" smtClean="0">
                <a:solidFill>
                  <a:schemeClr val="bg1"/>
                </a:solidFill>
              </a:rPr>
              <a:t>Életpályák és bérintézkedések :	500.500 fő  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833B6-1B3A-4F67-B4C4-3CAECFED3158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5" name="Dia számának helye 3"/>
          <p:cNvSpPr txBox="1">
            <a:spLocks/>
          </p:cNvSpPr>
          <p:nvPr/>
        </p:nvSpPr>
        <p:spPr>
          <a:xfrm>
            <a:off x="6858016" y="2142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200" b="1" dirty="0" smtClean="0">
                <a:solidFill>
                  <a:schemeClr val="bg1"/>
                </a:solidFill>
              </a:rPr>
              <a:t>9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</TotalTime>
  <Words>1068</Words>
  <Application>Microsoft Office PowerPoint</Application>
  <PresentationFormat>Diavetítés a képernyőre (4:3 oldalarány)</PresentationFormat>
  <Paragraphs>487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MS PGothic</vt:lpstr>
      <vt:lpstr>Arial</vt:lpstr>
      <vt:lpstr>Calibri</vt:lpstr>
      <vt:lpstr>Times New Roman</vt:lpstr>
      <vt:lpstr>Office-téma</vt:lpstr>
      <vt:lpstr>   Magyar Köztisztviselők, Közalkalmazottak és Közszolgálati Dolgozók Szakszervezete (MKKSZ) Aktivitás az önkormányzatok humánerőforrásának védelméért </vt:lpstr>
      <vt:lpstr> Előzmények </vt:lpstr>
      <vt:lpstr>SZTRÁJK Követelés </vt:lpstr>
      <vt:lpstr>A jövedelmi helyzet alakulása</vt:lpstr>
      <vt:lpstr>  Kttv illetményrendszer  Felsőfokú iskolai végzettségű közszolgálati tisztviselők</vt:lpstr>
      <vt:lpstr>Kttv illetményrendszer </vt:lpstr>
      <vt:lpstr> Kjt illetményrendszer 2017. évben</vt:lpstr>
      <vt:lpstr>Közszolgálat finanszírozása  2011-2016</vt:lpstr>
      <vt:lpstr>Életpályák és bérintézkedések</vt:lpstr>
      <vt:lpstr>Eredmény ?</vt:lpstr>
      <vt:lpstr>Sztrájk tanulságok </vt:lpstr>
      <vt:lpstr>MKKSZ javaslat</vt:lpstr>
      <vt:lpstr>MKKSZ aktivitások</vt:lpstr>
      <vt:lpstr>Sztrájkon túl - tárgyalás előtt: az erőpróba folytatódik</vt:lpstr>
      <vt:lpstr>  Köszönöm figyelmüket!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Köztisztviselők, Közalkalmazottak és Közszolgálati Dolgozók Szakszervezete (MKKSZ) Aktivitás az önkormányzatok humánerőforrásának védelméért</dc:title>
  <dc:creator>SZEF</dc:creator>
  <cp:lastModifiedBy>MKKSZ</cp:lastModifiedBy>
  <cp:revision>20</cp:revision>
  <dcterms:created xsi:type="dcterms:W3CDTF">2017-02-13T13:33:37Z</dcterms:created>
  <dcterms:modified xsi:type="dcterms:W3CDTF">2017-02-18T15:45:39Z</dcterms:modified>
</cp:coreProperties>
</file>