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2" r:id="rId4"/>
    <p:sldId id="267" r:id="rId5"/>
    <p:sldId id="264" r:id="rId6"/>
    <p:sldId id="263" r:id="rId7"/>
    <p:sldId id="269" r:id="rId8"/>
    <p:sldId id="265" r:id="rId9"/>
    <p:sldId id="257" r:id="rId10"/>
    <p:sldId id="270" r:id="rId11"/>
    <p:sldId id="271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089" autoAdjust="0"/>
  </p:normalViewPr>
  <p:slideViewPr>
    <p:cSldViewPr snapToGrid="0">
      <p:cViewPr varScale="1">
        <p:scale>
          <a:sx n="47" d="100"/>
          <a:sy n="47" d="100"/>
        </p:scale>
        <p:origin x="108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F5E0-54D8-49A1-ADB2-6D5FB2387B24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AB240-8DDE-449C-93D9-4E0028A03E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053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Tisztelt Uraim, hölgyeim. Engedjék meg, hogy bemutassam Önöknek az </a:t>
            </a:r>
            <a:r>
              <a:rPr lang="hu-HU" dirty="0" err="1" smtClean="0"/>
              <a:t>Infraset</a:t>
            </a:r>
            <a:r>
              <a:rPr lang="hu-HU" dirty="0" smtClean="0"/>
              <a:t> technológiát</a:t>
            </a:r>
            <a:r>
              <a:rPr lang="hu-HU" baseline="0" dirty="0" smtClean="0"/>
              <a:t> aszfalthibák </a:t>
            </a:r>
            <a:r>
              <a:rPr lang="hu-HU" baseline="0" dirty="0" err="1" smtClean="0"/>
              <a:t>javitására</a:t>
            </a:r>
            <a:r>
              <a:rPr lang="hu-HU" baseline="0" dirty="0" smtClean="0"/>
              <a:t>, mely kifejezetten városok, falvak részére lett kifejlesztve. </a:t>
            </a:r>
          </a:p>
          <a:p>
            <a:r>
              <a:rPr lang="hu-HU" baseline="0" dirty="0" smtClean="0"/>
              <a:t>A technológia a cseh </a:t>
            </a:r>
            <a:r>
              <a:rPr lang="hu-HU" baseline="0" dirty="0" err="1" smtClean="0"/>
              <a:t>Moram</a:t>
            </a:r>
            <a:r>
              <a:rPr lang="hu-HU" baseline="0" dirty="0" smtClean="0"/>
              <a:t> CZ </a:t>
            </a:r>
            <a:r>
              <a:rPr lang="hu-HU" baseline="0" dirty="0" err="1" smtClean="0"/>
              <a:t>s.r.o</a:t>
            </a:r>
            <a:r>
              <a:rPr lang="hu-HU" baseline="0" dirty="0" smtClean="0"/>
              <a:t>. tulajdona.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89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A technológia a cseh </a:t>
            </a:r>
            <a:r>
              <a:rPr lang="hu-HU" baseline="0" dirty="0" err="1" smtClean="0"/>
              <a:t>Moram</a:t>
            </a:r>
            <a:r>
              <a:rPr lang="hu-HU" baseline="0" dirty="0" smtClean="0"/>
              <a:t> CZ </a:t>
            </a:r>
            <a:r>
              <a:rPr lang="hu-HU" baseline="0" dirty="0" err="1" smtClean="0"/>
              <a:t>s.r.o</a:t>
            </a:r>
            <a:r>
              <a:rPr lang="hu-HU" baseline="0" dirty="0" smtClean="0"/>
              <a:t>. tulajdona. A cég 10 éves tapasztalattal rendelkezik.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 3 részlege van, ennek egyike az INFRASET részleg. A cég 4 európai piacon van </a:t>
            </a:r>
            <a:r>
              <a:rPr lang="hu-HU" baseline="0" dirty="0" err="1" smtClean="0"/>
              <a:t>jelen,a</a:t>
            </a:r>
            <a:r>
              <a:rPr lang="hu-HU" baseline="0" dirty="0" smtClean="0"/>
              <a:t> csehen, szlovákon, németen és most már a magyaron is. az </a:t>
            </a:r>
            <a:r>
              <a:rPr lang="hu-HU" baseline="0" dirty="0" err="1" smtClean="0"/>
              <a:t>Infraset</a:t>
            </a:r>
            <a:r>
              <a:rPr lang="hu-HU" baseline="0" dirty="0" smtClean="0"/>
              <a:t> technológia gyártása </a:t>
            </a:r>
            <a:r>
              <a:rPr lang="hu-HU" baseline="0" dirty="0" err="1" smtClean="0"/>
              <a:t>Hodonin</a:t>
            </a:r>
            <a:r>
              <a:rPr lang="hu-HU" baseline="0" dirty="0" smtClean="0"/>
              <a:t> városában történik.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465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INFRASET® egy komplex technológia, mely egy utánfutónyi eszköz segítségével aszfalthibák (autópálya, járda, parkoló, sportpálya, játszótér, bicikliút, kátyúk, repedések, rámpák, szennyvízcsatorna nyíllások) azonnali javítására szolgál hevítés által. A javításokat egy szakmai beiskolázás után bármely munkás elvégezheti.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hiba/kátyú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azonnali javításának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lehetősége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Minimális anyagi ráfordítás,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szakszerű javítás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(felhevített aszfalton folyik a javítás klasszikus vagy újrahasznosított aszfalttal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Átláthatóság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nincs kivitelező válogatás, konkurencia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Jelentős megtakarítás a költségvetésben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kevesebbet kell úthibák javítására fordítani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Levédett technikai megoldás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cseh gyártótól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Egyszerű kezelés,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remek eredmény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Egész éves kihasználtság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INFRASET® egyes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tartozékainak változatos használata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mindennapokban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Bizonyítottan a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legtökéletesebb eszköz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aszfalthibák javítására</a:t>
            </a:r>
          </a:p>
          <a:p>
            <a:r>
              <a:rPr lang="hu-HU" sz="1200" b="1" dirty="0" smtClean="0"/>
              <a:t>A  javítás költsége kb. 1,50EUR/m</a:t>
            </a:r>
            <a:r>
              <a:rPr lang="hu-HU" sz="1200" b="1" baseline="30000" dirty="0" smtClean="0"/>
              <a:t>2</a:t>
            </a:r>
            <a:endParaRPr lang="hu-HU" sz="1200" b="1" dirty="0" smtClean="0"/>
          </a:p>
          <a:p>
            <a:r>
              <a:rPr lang="hu-HU" sz="1200" b="1" dirty="0" smtClean="0"/>
              <a:t>1 óra alatt 5m</a:t>
            </a:r>
            <a:r>
              <a:rPr lang="hu-HU" sz="1200" b="1" baseline="30000" dirty="0" smtClean="0"/>
              <a:t>2</a:t>
            </a:r>
            <a:r>
              <a:rPr lang="hu-HU" sz="1200" b="1" dirty="0" smtClean="0"/>
              <a:t> terület javítható ki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8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hősugárzó</a:t>
            </a:r>
            <a:r>
              <a:rPr lang="hu-HU" baseline="0" dirty="0" smtClean="0"/>
              <a:t> aljába 22 kerámialap van beépítve, a gáz ezt melegíti fel és az aszfaltot a kerámialapok melegítik fel ezzel </a:t>
            </a:r>
            <a:endParaRPr lang="hu-HU" dirty="0" smtClean="0"/>
          </a:p>
          <a:p>
            <a:r>
              <a:rPr lang="hu-HU" dirty="0" err="1" smtClean="0"/>
              <a:t>Infrasugárzást</a:t>
            </a:r>
            <a:r>
              <a:rPr lang="hu-HU" dirty="0" smtClean="0"/>
              <a:t> biztosít az aszfalt felmelegítéséhez a hiba tökéletes javítása érdekében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infrasugárnak</a:t>
            </a:r>
            <a:r>
              <a:rPr lang="hu-HU" dirty="0" smtClean="0"/>
              <a:t> köszönhetően az aszfalt nem melegszik túl és nem szárad ki</a:t>
            </a:r>
          </a:p>
          <a:p>
            <a:r>
              <a:rPr lang="hu-HU" dirty="0" smtClean="0"/>
              <a:t>Az aszfalt bitumenemulzió taralma nem ég el</a:t>
            </a:r>
          </a:p>
          <a:p>
            <a:r>
              <a:rPr lang="hu-HU" dirty="0" smtClean="0"/>
              <a:t>A javítandó felület felmelegítése kb. 8-10 percet vesz igénybe a kinti levegő hőmérsékletétől függően </a:t>
            </a:r>
          </a:p>
          <a:p>
            <a:r>
              <a:rPr lang="hu-HU" dirty="0" smtClean="0"/>
              <a:t>Lefékezhető, állítható kerekek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44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hősugárzó</a:t>
            </a:r>
            <a:r>
              <a:rPr lang="hu-HU" baseline="0" dirty="0" smtClean="0"/>
              <a:t> karbantartása nagyon egyszerű. Mivel a kerámialapokon a hőmérséklet megközelíti az ezer fokot, azok </a:t>
            </a:r>
            <a:r>
              <a:rPr lang="hu-HU" baseline="0" dirty="0" err="1" smtClean="0"/>
              <a:t>elszennyezeződése</a:t>
            </a:r>
            <a:r>
              <a:rPr lang="hu-HU" baseline="0" dirty="0" smtClean="0"/>
              <a:t> lehetetlen. A kerekek igényelnek időnként tisztitást.</a:t>
            </a:r>
          </a:p>
          <a:p>
            <a:r>
              <a:rPr lang="hu-HU" baseline="0" dirty="0" smtClean="0"/>
              <a:t>A </a:t>
            </a:r>
            <a:r>
              <a:rPr lang="hu-HU" baseline="0" dirty="0" err="1" smtClean="0"/>
              <a:t>Moram</a:t>
            </a:r>
            <a:r>
              <a:rPr lang="hu-HU" baseline="0" dirty="0" smtClean="0"/>
              <a:t> CZ </a:t>
            </a:r>
            <a:r>
              <a:rPr lang="hu-HU" baseline="0" dirty="0" err="1" smtClean="0"/>
              <a:t>s.r.o</a:t>
            </a:r>
            <a:r>
              <a:rPr lang="hu-HU" baseline="0" dirty="0" smtClean="0"/>
              <a:t>. az </a:t>
            </a:r>
            <a:r>
              <a:rPr lang="hu-HU" baseline="0" dirty="0" err="1" smtClean="0"/>
              <a:t>Infraset</a:t>
            </a:r>
            <a:r>
              <a:rPr lang="hu-HU" baseline="0" dirty="0" smtClean="0"/>
              <a:t> hősugárzóra 2 év garanciát vállal.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49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eszköz </a:t>
            </a:r>
            <a:r>
              <a:rPr lang="hu-HU" dirty="0" err="1" smtClean="0"/>
              <a:t>Eus</a:t>
            </a:r>
            <a:r>
              <a:rPr lang="hu-HU" baseline="0" dirty="0" smtClean="0"/>
              <a:t> és Magyar </a:t>
            </a:r>
            <a:r>
              <a:rPr lang="hu-HU" baseline="0" dirty="0" err="1" smtClean="0"/>
              <a:t>mintaoltalmi</a:t>
            </a:r>
            <a:r>
              <a:rPr lang="hu-HU" baseline="0" dirty="0" smtClean="0"/>
              <a:t> tanúsítvánnyal rendelkezik és cégünk 2 év garanciát vállal.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489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2017 februárjában a </a:t>
            </a:r>
            <a:r>
              <a:rPr lang="hu-HU" dirty="0" err="1" smtClean="0"/>
              <a:t>Moram</a:t>
            </a:r>
            <a:r>
              <a:rPr lang="hu-HU" baseline="0" dirty="0" smtClean="0"/>
              <a:t> CZ </a:t>
            </a:r>
            <a:r>
              <a:rPr lang="hu-HU" baseline="0" dirty="0" err="1" smtClean="0"/>
              <a:t>s.r.o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elinditotta</a:t>
            </a:r>
            <a:r>
              <a:rPr lang="hu-HU" baseline="0" dirty="0" smtClean="0"/>
              <a:t> a magyarországi leányvállalat bejegyzését. A folyamat hamarosan lezárul, és immár a magyarországi képviselet látja majd el teljes egészében a magyar piacot.</a:t>
            </a:r>
          </a:p>
          <a:p>
            <a:r>
              <a:rPr lang="hu-HU" baseline="0" dirty="0" smtClean="0"/>
              <a:t>2017 áprilisától a hősugárzó </a:t>
            </a:r>
            <a:r>
              <a:rPr lang="hu-HU" baseline="0" dirty="0" err="1" smtClean="0"/>
              <a:t>szépitészeti</a:t>
            </a:r>
            <a:r>
              <a:rPr lang="hu-HU" baseline="0" dirty="0" smtClean="0"/>
              <a:t> beavatkozáson esik majd át, ami nem csak szebb külsőt ad a gépnek, hanem az évek során összegyűjtött tapasztalatok alapján kényelmesebb munkavégzést is biztosit majd. Mint például a magasabbra helyezett </a:t>
            </a:r>
            <a:r>
              <a:rPr lang="hu-HU" baseline="0" dirty="0" err="1" smtClean="0"/>
              <a:t>foggantyúk</a:t>
            </a:r>
            <a:r>
              <a:rPr lang="hu-HU" baseline="0" dirty="0" smtClean="0"/>
              <a:t> és a  teljes egészében forgatható gumikerekek a könnyebb mozgatás érdekében.</a:t>
            </a:r>
          </a:p>
          <a:p>
            <a:r>
              <a:rPr lang="hu-HU" baseline="0" dirty="0" err="1" smtClean="0"/>
              <a:t>Bizunk</a:t>
            </a:r>
            <a:r>
              <a:rPr lang="hu-HU" baseline="0" dirty="0" smtClean="0"/>
              <a:t> abban, hogy az INFRASET </a:t>
            </a:r>
            <a:r>
              <a:rPr lang="hu-HU" baseline="0" dirty="0" err="1" smtClean="0"/>
              <a:t>technologia</a:t>
            </a:r>
            <a:r>
              <a:rPr lang="hu-HU" baseline="0" dirty="0" smtClean="0"/>
              <a:t> a 2017-es év során egyre több településen </a:t>
            </a:r>
            <a:r>
              <a:rPr lang="hu-HU" baseline="0" dirty="0" err="1" smtClean="0"/>
              <a:t>segit</a:t>
            </a:r>
            <a:r>
              <a:rPr lang="hu-HU" baseline="0" dirty="0" smtClean="0"/>
              <a:t> majd a </a:t>
            </a:r>
            <a:r>
              <a:rPr lang="hu-HU" baseline="0" dirty="0" err="1" smtClean="0"/>
              <a:t>javitásban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magyarországon</a:t>
            </a:r>
            <a:r>
              <a:rPr lang="hu-HU" baseline="0" dirty="0" smtClean="0"/>
              <a:t> egyre több kátyúmentes város és falu lesz.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720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Amennyiben úgy gondolják, az INFRASET technológia az Önök településének is hasznára válna, szívesen visszük Önökhöz az </a:t>
            </a:r>
            <a:r>
              <a:rPr lang="hu-HU" baseline="0" dirty="0" err="1" smtClean="0"/>
              <a:t>Infrasetet</a:t>
            </a:r>
            <a:r>
              <a:rPr lang="hu-HU" baseline="0" dirty="0" smtClean="0"/>
              <a:t> egy ingyenes bemutatóra. </a:t>
            </a:r>
          </a:p>
          <a:p>
            <a:r>
              <a:rPr lang="hu-HU" baseline="0" dirty="0" smtClean="0"/>
              <a:t>Érdeklődhetnek az alábbi elérhetőségeken, </a:t>
            </a:r>
            <a:r>
              <a:rPr lang="hu-HU" baseline="0" smtClean="0"/>
              <a:t>illetve odakinn…</a:t>
            </a: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13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3212150"/>
      </p:ext>
    </p:extLst>
  </p:cSld>
  <p:clrMapOvr>
    <a:masterClrMapping/>
  </p:clrMapOvr>
  <p:transition spd="slow" advTm="599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575636"/>
      </p:ext>
    </p:extLst>
  </p:cSld>
  <p:clrMapOvr>
    <a:masterClrMapping/>
  </p:clrMapOvr>
  <p:transition spd="slow" advTm="599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524417"/>
      </p:ext>
    </p:extLst>
  </p:cSld>
  <p:clrMapOvr>
    <a:masterClrMapping/>
  </p:clrMapOvr>
  <p:transition spd="slow" advTm="599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78196"/>
      </p:ext>
    </p:extLst>
  </p:cSld>
  <p:clrMapOvr>
    <a:masterClrMapping/>
  </p:clrMapOvr>
  <p:transition spd="slow" advTm="599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051285"/>
      </p:ext>
    </p:extLst>
  </p:cSld>
  <p:clrMapOvr>
    <a:masterClrMapping/>
  </p:clrMapOvr>
  <p:transition spd="slow" advTm="599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0187128"/>
      </p:ext>
    </p:extLst>
  </p:cSld>
  <p:clrMapOvr>
    <a:masterClrMapping/>
  </p:clrMapOvr>
  <p:transition spd="slow" advTm="599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9238423"/>
      </p:ext>
    </p:extLst>
  </p:cSld>
  <p:clrMapOvr>
    <a:masterClrMapping/>
  </p:clrMapOvr>
  <p:transition spd="slow" advTm="599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936416"/>
      </p:ext>
    </p:extLst>
  </p:cSld>
  <p:clrMapOvr>
    <a:masterClrMapping/>
  </p:clrMapOvr>
  <p:transition spd="slow" advTm="599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706093"/>
      </p:ext>
    </p:extLst>
  </p:cSld>
  <p:clrMapOvr>
    <a:masterClrMapping/>
  </p:clrMapOvr>
  <p:transition spd="slow" advTm="599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1359578"/>
      </p:ext>
    </p:extLst>
  </p:cSld>
  <p:clrMapOvr>
    <a:masterClrMapping/>
  </p:clrMapOvr>
  <p:transition spd="slow" advTm="599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845624"/>
      </p:ext>
    </p:extLst>
  </p:cSld>
  <p:clrMapOvr>
    <a:masterClrMapping/>
  </p:clrMapOvr>
  <p:transition spd="slow" advTm="599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B2530-08A9-45DB-BF9B-1A55551438BC}" type="datetimeFigureOut">
              <a:rPr lang="hu-HU" smtClean="0"/>
              <a:t>2017.05.05.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18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99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806116" y="235634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23" y="5755059"/>
            <a:ext cx="2615082" cy="74835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endPos="0" dist="50800" dir="5400000" sy="-100000" algn="bl" rotWithShape="0"/>
            <a:softEdge rad="38100"/>
          </a:effectLst>
          <a:scene3d>
            <a:camera prst="orthographicFront"/>
            <a:lightRig rig="soft" dir="t"/>
          </a:scene3d>
          <a:sp3d>
            <a:bevelT/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41" y="64898"/>
            <a:ext cx="5925076" cy="12968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884" y="2518611"/>
            <a:ext cx="5358064" cy="303218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716368" y="1640367"/>
            <a:ext cx="66950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echnológia </a:t>
            </a:r>
            <a:r>
              <a:rPr lang="hu-H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aszfalthibák javítására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7907730"/>
      </p:ext>
    </p:extLst>
  </p:cSld>
  <p:clrMapOvr>
    <a:masterClrMapping/>
  </p:clrMapOvr>
  <p:transition spd="slow" advTm="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753980"/>
            <a:ext cx="10515600" cy="59516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6000" b="1" dirty="0" smtClean="0"/>
          </a:p>
          <a:p>
            <a:pPr marL="0" indent="0" algn="ctr">
              <a:buNone/>
            </a:pPr>
            <a:r>
              <a:rPr lang="hu-HU" sz="6000" b="1" dirty="0" smtClean="0"/>
              <a:t>Jankó Zsuzsanna</a:t>
            </a:r>
          </a:p>
          <a:p>
            <a:pPr marL="0" indent="0" algn="ctr">
              <a:buNone/>
            </a:pPr>
            <a:r>
              <a:rPr lang="hu-HU" sz="6000" b="1" dirty="0" smtClean="0"/>
              <a:t>0620/883-4404</a:t>
            </a:r>
          </a:p>
          <a:p>
            <a:pPr marL="0" indent="0" algn="ctr">
              <a:buNone/>
            </a:pPr>
            <a:r>
              <a:rPr lang="hu-HU" sz="6000" b="1" dirty="0" err="1" smtClean="0"/>
              <a:t>zsuzsanna.janko</a:t>
            </a:r>
            <a:r>
              <a:rPr lang="hu-HU" sz="6000" b="1" dirty="0" smtClean="0"/>
              <a:t>@</a:t>
            </a:r>
            <a:r>
              <a:rPr lang="hu-HU" sz="6000" b="1" dirty="0" err="1" smtClean="0"/>
              <a:t>infraset.hu</a:t>
            </a:r>
            <a:endParaRPr lang="hu-HU" sz="6000" b="1" dirty="0" smtClean="0"/>
          </a:p>
          <a:p>
            <a:pPr marL="0" indent="0" algn="ctr">
              <a:buNone/>
            </a:pPr>
            <a:r>
              <a:rPr lang="hu-HU" sz="6000" b="1" dirty="0" err="1" smtClean="0"/>
              <a:t>www.infraset.hu</a:t>
            </a:r>
            <a:endParaRPr lang="hu-HU" sz="6000" b="1" dirty="0"/>
          </a:p>
        </p:txBody>
      </p:sp>
    </p:spTree>
    <p:extLst>
      <p:ext uri="{BB962C8B-B14F-4D97-AF65-F5344CB8AC3E}">
        <p14:creationId xmlns:p14="http://schemas.microsoft.com/office/powerpoint/2010/main" val="2813291811"/>
      </p:ext>
    </p:extLst>
  </p:cSld>
  <p:clrMapOvr>
    <a:masterClrMapping/>
  </p:clrMapOvr>
  <p:transition spd="slow" advTm="599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7200" b="1" dirty="0" smtClean="0"/>
          </a:p>
          <a:p>
            <a:pPr marL="0" indent="0" algn="ctr">
              <a:buNone/>
            </a:pPr>
            <a:r>
              <a:rPr lang="hu-HU" sz="7200" b="1" dirty="0" smtClean="0"/>
              <a:t>Köszönöm a figyelmet!</a:t>
            </a:r>
            <a:endParaRPr lang="hu-HU" sz="7200" b="1" dirty="0"/>
          </a:p>
        </p:txBody>
      </p:sp>
    </p:spTree>
    <p:extLst>
      <p:ext uri="{BB962C8B-B14F-4D97-AF65-F5344CB8AC3E}">
        <p14:creationId xmlns:p14="http://schemas.microsoft.com/office/powerpoint/2010/main" val="596444565"/>
      </p:ext>
    </p:extLst>
  </p:cSld>
  <p:clrMapOvr>
    <a:masterClrMapping/>
  </p:clrMapOvr>
  <p:transition spd="slow" advTm="599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MORAM CZ, s.r.o.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2006 -tól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Cseh cég</a:t>
            </a:r>
          </a:p>
          <a:p>
            <a:pPr marL="342900" indent="-342900"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10 éves tapasztalat</a:t>
            </a:r>
          </a:p>
          <a:p>
            <a:pPr marL="342900" indent="-342900"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3 divízió </a:t>
            </a:r>
          </a:p>
          <a:p>
            <a:pPr marL="342900" indent="-342900"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Jelenlét </a:t>
            </a:r>
            <a:r>
              <a:rPr lang="hu-HU" b="1" dirty="0">
                <a:solidFill>
                  <a:schemeClr val="tx1"/>
                </a:solidFill>
              </a:rPr>
              <a:t>4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chemeClr val="tx1"/>
                </a:solidFill>
              </a:rPr>
              <a:t>e</a:t>
            </a:r>
            <a:r>
              <a:rPr lang="hu-HU" b="1" dirty="0" smtClean="0">
                <a:solidFill>
                  <a:schemeClr val="tx1"/>
                </a:solidFill>
              </a:rPr>
              <a:t>urópai piacon (cseh, német, szlovák, magyar)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2051" name="Obrázek 3" descr="Logo_CMYK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334851"/>
            <a:ext cx="7753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312585"/>
      </p:ext>
    </p:extLst>
  </p:cSld>
  <p:clrMapOvr>
    <a:masterClrMapping/>
  </p:clrMapOvr>
  <p:transition spd="slow" advTm="599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51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b="1" dirty="0" smtClean="0"/>
              <a:t>Az INFRASET® technológia előnyei</a:t>
            </a:r>
            <a:endParaRPr lang="hu-HU" sz="5400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214813"/>
          </a:xfrm>
        </p:spPr>
        <p:txBody>
          <a:bodyPr>
            <a:normAutofit/>
          </a:bodyPr>
          <a:lstStyle/>
          <a:p>
            <a:r>
              <a:rPr lang="hu-HU" sz="2600" dirty="0"/>
              <a:t>A hiba/kátyú </a:t>
            </a:r>
            <a:r>
              <a:rPr lang="hu-HU" sz="2600" b="1" dirty="0" smtClean="0"/>
              <a:t>azonnali,</a:t>
            </a:r>
            <a:r>
              <a:rPr lang="hu-HU" sz="2600" dirty="0" smtClean="0"/>
              <a:t> </a:t>
            </a:r>
            <a:r>
              <a:rPr lang="hu-HU" sz="2600" b="1" dirty="0"/>
              <a:t>szakszerű  </a:t>
            </a:r>
            <a:r>
              <a:rPr lang="hu-HU" sz="2600" b="1" dirty="0" smtClean="0"/>
              <a:t>javítása</a:t>
            </a:r>
            <a:endParaRPr lang="hu-HU" sz="2600" dirty="0" smtClean="0"/>
          </a:p>
          <a:p>
            <a:r>
              <a:rPr lang="hu-HU" sz="2600" dirty="0"/>
              <a:t>Minimális anyagi </a:t>
            </a:r>
            <a:r>
              <a:rPr lang="hu-HU" sz="2600" dirty="0" smtClean="0"/>
              <a:t>ráfordítás</a:t>
            </a:r>
            <a:r>
              <a:rPr lang="hu-HU" sz="2600" b="1" dirty="0" smtClean="0"/>
              <a:t>, jelentős </a:t>
            </a:r>
            <a:r>
              <a:rPr lang="hu-HU" sz="2600" b="1" dirty="0"/>
              <a:t>megtakarítás a </a:t>
            </a:r>
            <a:r>
              <a:rPr lang="hu-HU" sz="2600" b="1" dirty="0" smtClean="0"/>
              <a:t>költségvetésben</a:t>
            </a:r>
          </a:p>
          <a:p>
            <a:r>
              <a:rPr lang="hu-HU" sz="2600" b="1" dirty="0" smtClean="0"/>
              <a:t>Levédett </a:t>
            </a:r>
            <a:r>
              <a:rPr lang="hu-HU" sz="2600" b="1" dirty="0"/>
              <a:t>technikai </a:t>
            </a:r>
            <a:r>
              <a:rPr lang="hu-HU" sz="2600" b="1" dirty="0" smtClean="0"/>
              <a:t>megoldás</a:t>
            </a:r>
            <a:endParaRPr lang="hu-HU" sz="2600" dirty="0"/>
          </a:p>
          <a:p>
            <a:r>
              <a:rPr lang="hu-HU" sz="2600" dirty="0"/>
              <a:t>Egyszerű kezelés, </a:t>
            </a:r>
            <a:r>
              <a:rPr lang="hu-HU" sz="2600" b="1" dirty="0"/>
              <a:t>remek eredmény</a:t>
            </a:r>
            <a:endParaRPr lang="hu-HU" sz="2600" dirty="0"/>
          </a:p>
          <a:p>
            <a:r>
              <a:rPr lang="hu-HU" sz="2600" b="1" dirty="0"/>
              <a:t>Egész éves </a:t>
            </a:r>
            <a:r>
              <a:rPr lang="hu-HU" sz="2600" b="1" dirty="0" smtClean="0"/>
              <a:t>kihasználtság</a:t>
            </a:r>
          </a:p>
          <a:p>
            <a:r>
              <a:rPr lang="hu-HU" sz="2600" b="1" dirty="0"/>
              <a:t>A </a:t>
            </a:r>
            <a:r>
              <a:rPr lang="hu-HU" sz="2600" b="1" dirty="0" smtClean="0"/>
              <a:t> </a:t>
            </a:r>
            <a:r>
              <a:rPr lang="hu-HU" sz="2600" b="1" dirty="0"/>
              <a:t>javítás költsége kb. </a:t>
            </a:r>
            <a:r>
              <a:rPr lang="hu-HU" sz="2600" b="1" dirty="0" smtClean="0"/>
              <a:t>1,50EUR/m</a:t>
            </a:r>
            <a:r>
              <a:rPr lang="hu-HU" sz="2600" b="1" baseline="30000" dirty="0" smtClean="0"/>
              <a:t>2</a:t>
            </a:r>
            <a:endParaRPr lang="hu-HU" sz="2600" b="1" dirty="0" smtClean="0"/>
          </a:p>
          <a:p>
            <a:r>
              <a:rPr lang="hu-HU" sz="2600" b="1" dirty="0" smtClean="0"/>
              <a:t>1 </a:t>
            </a:r>
            <a:r>
              <a:rPr lang="hu-HU" sz="2600" b="1" dirty="0"/>
              <a:t>óra alatt 5m</a:t>
            </a:r>
            <a:r>
              <a:rPr lang="hu-HU" sz="2600" b="1" baseline="30000" dirty="0"/>
              <a:t>2</a:t>
            </a:r>
            <a:r>
              <a:rPr lang="hu-HU" sz="2600" b="1" dirty="0"/>
              <a:t> terület javítható </a:t>
            </a:r>
            <a:r>
              <a:rPr lang="hu-HU" sz="2600" b="1" dirty="0" smtClean="0"/>
              <a:t>ki</a:t>
            </a:r>
            <a:endParaRPr lang="hu-HU" sz="26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329" y="6043613"/>
            <a:ext cx="3157471" cy="6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37490"/>
      </p:ext>
    </p:extLst>
  </p:cSld>
  <p:clrMapOvr>
    <a:masterClrMapping/>
  </p:clrMapOvr>
  <p:transition spd="slow" advTm="599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>
                <a:ln w="0"/>
              </a:rPr>
              <a:t>TOPAS TPS15  infrasugárzó</a:t>
            </a:r>
            <a:endParaRPr lang="hu-HU" sz="4800" b="1" dirty="0">
              <a:ln w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4957010" y="1825625"/>
            <a:ext cx="6946231" cy="4032083"/>
          </a:xfrm>
        </p:spPr>
        <p:txBody>
          <a:bodyPr>
            <a:norm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nfrasugárzást</a:t>
            </a:r>
            <a:r>
              <a:rPr lang="hu-HU" dirty="0" smtClean="0"/>
              <a:t> </a:t>
            </a:r>
            <a:r>
              <a:rPr lang="hu-HU" dirty="0"/>
              <a:t>biztosít az aszfalt felmelegítéséhez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/>
              <a:t>infrasugárnak</a:t>
            </a:r>
            <a:r>
              <a:rPr lang="hu-HU" dirty="0"/>
              <a:t> köszönhetően az aszfalt nem melegszik túl és nem szárad </a:t>
            </a:r>
            <a:r>
              <a:rPr lang="hu-HU" dirty="0" smtClean="0"/>
              <a:t>ki</a:t>
            </a:r>
          </a:p>
          <a:p>
            <a:r>
              <a:rPr lang="hu-HU" dirty="0"/>
              <a:t>A</a:t>
            </a:r>
            <a:r>
              <a:rPr lang="hu-HU" dirty="0" smtClean="0"/>
              <a:t>z aszfalt bitumenemulzió taralma nem ég el</a:t>
            </a:r>
            <a:endParaRPr lang="hu-HU" dirty="0"/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javítandó felület felmelegítése kb. </a:t>
            </a:r>
            <a:r>
              <a:rPr lang="hu-HU" smtClean="0"/>
              <a:t>8-10</a:t>
            </a:r>
            <a:endParaRPr lang="hu-HU" dirty="0"/>
          </a:p>
          <a:p>
            <a:r>
              <a:rPr lang="hu-HU" dirty="0"/>
              <a:t>L</a:t>
            </a:r>
            <a:r>
              <a:rPr lang="hu-HU" dirty="0" smtClean="0"/>
              <a:t>efékezhető, állítható kerekek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3" y="1825626"/>
            <a:ext cx="4780547" cy="403208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499" y="5992645"/>
            <a:ext cx="315800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46010"/>
      </p:ext>
    </p:extLst>
  </p:cSld>
  <p:clrMapOvr>
    <a:masterClrMapping/>
  </p:clrMapOvr>
  <p:transition spd="slow" advTm="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 INFRASET®  </a:t>
            </a: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működése</a:t>
            </a:r>
            <a:b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avagy a hiba javítása</a:t>
            </a:r>
            <a:endParaRPr lang="hu-H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1" y="2402142"/>
            <a:ext cx="5465134" cy="41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2030"/>
      </p:ext>
    </p:extLst>
  </p:cSld>
  <p:clrMapOvr>
    <a:masterClrMapping/>
  </p:clrMapOvr>
  <p:transition spd="slow" advTm="59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309"/>
          </a:xfrm>
        </p:spPr>
        <p:txBody>
          <a:bodyPr>
            <a:noAutofit/>
          </a:bodyPr>
          <a:lstStyle/>
          <a:p>
            <a:r>
              <a:rPr lang="hu-HU" sz="4800" b="1" dirty="0">
                <a:ln w="0"/>
              </a:rPr>
              <a:t>Az INFRASET® technológia alap </a:t>
            </a:r>
            <a:r>
              <a:rPr lang="hu-HU" sz="4800" b="1" dirty="0" smtClean="0">
                <a:ln w="0"/>
              </a:rPr>
              <a:t>összetevői</a:t>
            </a:r>
            <a:r>
              <a:rPr lang="hu-HU" sz="4800" dirty="0"/>
              <a:t/>
            </a:r>
            <a:br>
              <a:rPr lang="hu-HU" sz="4800" dirty="0"/>
            </a:br>
            <a:endParaRPr lang="hu-HU" sz="48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28650" y="1349293"/>
            <a:ext cx="6362701" cy="480552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b="1" dirty="0"/>
              <a:t>PROFI márkájú </a:t>
            </a:r>
            <a:r>
              <a:rPr lang="hu-HU" b="1" dirty="0" smtClean="0"/>
              <a:t>utánfutó </a:t>
            </a:r>
            <a:r>
              <a:rPr lang="hu-HU" dirty="0" smtClean="0"/>
              <a:t>(</a:t>
            </a:r>
            <a:r>
              <a:rPr lang="hu-HU" dirty="0"/>
              <a:t>teherbírás </a:t>
            </a:r>
            <a:r>
              <a:rPr lang="hu-HU" dirty="0" smtClean="0"/>
              <a:t>750 kg, rakodófelület </a:t>
            </a:r>
            <a:r>
              <a:rPr lang="hu-HU" dirty="0"/>
              <a:t>2590 x </a:t>
            </a:r>
            <a:r>
              <a:rPr lang="hu-HU" dirty="0" smtClean="0"/>
              <a:t>1260)</a:t>
            </a:r>
          </a:p>
          <a:p>
            <a:r>
              <a:rPr lang="hu-HU" b="1" dirty="0" err="1"/>
              <a:t>Topas</a:t>
            </a:r>
            <a:r>
              <a:rPr lang="hu-HU" b="1" dirty="0"/>
              <a:t> TPS 15 infrasugárzó</a:t>
            </a:r>
            <a:endParaRPr lang="hu-HU" dirty="0"/>
          </a:p>
          <a:p>
            <a:pPr lvl="0"/>
            <a:r>
              <a:rPr lang="hu-HU" b="1" dirty="0" err="1" smtClean="0"/>
              <a:t>Lapvibrátor</a:t>
            </a:r>
            <a:r>
              <a:rPr lang="hu-HU" b="1" dirty="0" smtClean="0"/>
              <a:t> </a:t>
            </a:r>
            <a:r>
              <a:rPr lang="hu-HU" dirty="0"/>
              <a:t>(</a:t>
            </a:r>
            <a:r>
              <a:rPr lang="hu-HU" dirty="0" smtClean="0"/>
              <a:t>95kg, padlózat </a:t>
            </a:r>
            <a:r>
              <a:rPr lang="hu-HU" dirty="0"/>
              <a:t>javításához extra </a:t>
            </a:r>
            <a:r>
              <a:rPr lang="hu-HU" dirty="0" smtClean="0"/>
              <a:t>gumilap)</a:t>
            </a:r>
            <a:endParaRPr lang="hu-HU" dirty="0"/>
          </a:p>
          <a:p>
            <a:pPr lvl="0"/>
            <a:r>
              <a:rPr lang="hu-HU" b="1" dirty="0"/>
              <a:t>Lombszívó/ </a:t>
            </a:r>
            <a:r>
              <a:rPr lang="hu-HU" b="1" dirty="0" smtClean="0"/>
              <a:t>fúvó </a:t>
            </a:r>
            <a:r>
              <a:rPr lang="hu-HU" dirty="0" smtClean="0"/>
              <a:t>(</a:t>
            </a:r>
            <a:r>
              <a:rPr lang="hu-HU" dirty="0"/>
              <a:t>0,75 kW </a:t>
            </a:r>
            <a:r>
              <a:rPr lang="hu-HU" dirty="0" smtClean="0"/>
              <a:t>teljesítmény,    50 </a:t>
            </a:r>
            <a:r>
              <a:rPr lang="hu-HU" dirty="0"/>
              <a:t>literes </a:t>
            </a:r>
            <a:r>
              <a:rPr lang="hu-HU" dirty="0" smtClean="0"/>
              <a:t>gyűjtőzsák)</a:t>
            </a:r>
          </a:p>
          <a:p>
            <a:r>
              <a:rPr lang="hu-HU" b="1" dirty="0"/>
              <a:t>Aszfaltkeverék</a:t>
            </a:r>
            <a:endParaRPr lang="hu-HU" dirty="0"/>
          </a:p>
          <a:p>
            <a:r>
              <a:rPr lang="hu-HU" b="1" dirty="0"/>
              <a:t>Bitumenemulzió</a:t>
            </a:r>
            <a:endParaRPr lang="hu-HU" dirty="0"/>
          </a:p>
          <a:p>
            <a:r>
              <a:rPr lang="hu-HU" b="1" dirty="0"/>
              <a:t>Speciális, tanúsítvánnyal rendelkező munkaeszközök a forró aszfalttal való munkához</a:t>
            </a:r>
            <a:endParaRPr lang="hu-HU" dirty="0"/>
          </a:p>
          <a:p>
            <a:pPr lvl="0"/>
            <a:endParaRPr lang="hu-HU" dirty="0"/>
          </a:p>
          <a:p>
            <a:endParaRPr lang="hu-HU" dirty="0"/>
          </a:p>
          <a:p>
            <a:pPr lvl="0"/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572" y="1371434"/>
            <a:ext cx="4796588" cy="414705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998" y="6015198"/>
            <a:ext cx="315800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50066"/>
      </p:ext>
    </p:extLst>
  </p:cSld>
  <p:clrMapOvr>
    <a:masterClrMapping/>
  </p:clrMapOvr>
  <p:transition spd="slow" advTm="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83771" y="365125"/>
            <a:ext cx="10570029" cy="1385298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/>
              <a:t>KARBANTARTÁS</a:t>
            </a:r>
            <a:endParaRPr lang="hu-HU" sz="48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329" y="6043613"/>
            <a:ext cx="3157471" cy="69287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337" y="1933303"/>
            <a:ext cx="570099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27219"/>
      </p:ext>
    </p:extLst>
  </p:cSld>
  <p:clrMapOvr>
    <a:masterClrMapping/>
  </p:clrMapOvr>
  <p:transition spd="slow" advTm="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/>
              <a:t>Használati mintaoltalom</a:t>
            </a:r>
            <a:endParaRPr lang="hu-HU" sz="4800" b="1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021466"/>
          </a:xfrm>
        </p:spPr>
        <p:txBody>
          <a:bodyPr>
            <a:normAutofit/>
          </a:bodyPr>
          <a:lstStyle/>
          <a:p>
            <a:r>
              <a:rPr lang="hu-HU" sz="2800" b="0" dirty="0" smtClean="0"/>
              <a:t>Az eszköz bejegyezve a Szellemi Tulajdon Nemzeti Hivatalánál és magyar és EU-s használati mintaoltalomi tanúsítvánnyal rendelkezik</a:t>
            </a:r>
            <a:endParaRPr lang="hu-HU" sz="2800" b="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24137"/>
            <a:ext cx="5701486" cy="394120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329" y="6043613"/>
            <a:ext cx="3157471" cy="6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23046"/>
      </p:ext>
    </p:extLst>
  </p:cSld>
  <p:clrMapOvr>
    <a:masterClrMapping/>
  </p:clrMapOvr>
  <p:transition spd="slow" advTm="599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36884"/>
            <a:ext cx="9860296" cy="1026695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 smtClean="0"/>
              <a:t>A jövő </a:t>
            </a:r>
            <a:endParaRPr lang="hu-HU" sz="48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3600" y="2119309"/>
            <a:ext cx="6172200" cy="3749679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839788" y="2119308"/>
            <a:ext cx="4758907" cy="3749679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- Magyarországi képviselet </a:t>
            </a:r>
          </a:p>
          <a:p>
            <a:pPr marL="342900" indent="-342900">
              <a:buFontTx/>
              <a:buChar char="-"/>
            </a:pPr>
            <a:endParaRPr lang="hu-HU" sz="2400" b="1" dirty="0" smtClean="0"/>
          </a:p>
          <a:p>
            <a:r>
              <a:rPr lang="hu-HU" sz="2400" b="1" dirty="0" smtClean="0"/>
              <a:t>- A hősugárzó átalakulása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-  Kátyúmentes Magyarország</a:t>
            </a:r>
            <a:endParaRPr lang="hu-HU" sz="24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329" y="6043613"/>
            <a:ext cx="3157471" cy="6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35953"/>
      </p:ext>
    </p:extLst>
  </p:cSld>
  <p:clrMapOvr>
    <a:masterClrMapping/>
  </p:clrMapOvr>
  <p:transition spd="slow" advTm="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703</Words>
  <Application>Microsoft Office PowerPoint</Application>
  <PresentationFormat>Szélesvásznú</PresentationFormat>
  <Paragraphs>88</Paragraphs>
  <Slides>11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PowerPoint bemutató</vt:lpstr>
      <vt:lpstr>MORAM CZ, s.r.o. 2006 -tól</vt:lpstr>
      <vt:lpstr>Az INFRASET® technológia előnyei</vt:lpstr>
      <vt:lpstr>TOPAS TPS15  infrasugárzó</vt:lpstr>
      <vt:lpstr>Az INFRASET®  működése avagy a hiba javítása</vt:lpstr>
      <vt:lpstr>Az INFRASET® technológia alap összetevői </vt:lpstr>
      <vt:lpstr>KARBANTARTÁS</vt:lpstr>
      <vt:lpstr>Használati mintaoltalom</vt:lpstr>
      <vt:lpstr>A jövő 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INFRASET® technológia</dc:title>
  <dc:creator>azsuzska</dc:creator>
  <cp:lastModifiedBy>TÖOSZ</cp:lastModifiedBy>
  <cp:revision>74</cp:revision>
  <dcterms:created xsi:type="dcterms:W3CDTF">2017-01-26T13:18:50Z</dcterms:created>
  <dcterms:modified xsi:type="dcterms:W3CDTF">2017-05-05T08:56:47Z</dcterms:modified>
</cp:coreProperties>
</file>