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4" r:id="rId2"/>
  </p:sldMasterIdLst>
  <p:notesMasterIdLst>
    <p:notesMasterId r:id="rId36"/>
  </p:notesMasterIdLst>
  <p:handoutMasterIdLst>
    <p:handoutMasterId r:id="rId37"/>
  </p:handoutMasterIdLst>
  <p:sldIdLst>
    <p:sldId id="256" r:id="rId3"/>
    <p:sldId id="311" r:id="rId4"/>
    <p:sldId id="335" r:id="rId5"/>
    <p:sldId id="336" r:id="rId6"/>
    <p:sldId id="337" r:id="rId7"/>
    <p:sldId id="338" r:id="rId8"/>
    <p:sldId id="340" r:id="rId9"/>
    <p:sldId id="339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31" r:id="rId19"/>
    <p:sldId id="353" r:id="rId20"/>
    <p:sldId id="352" r:id="rId21"/>
    <p:sldId id="312" r:id="rId22"/>
    <p:sldId id="313" r:id="rId23"/>
    <p:sldId id="314" r:id="rId24"/>
    <p:sldId id="316" r:id="rId25"/>
    <p:sldId id="318" r:id="rId26"/>
    <p:sldId id="320" r:id="rId27"/>
    <p:sldId id="321" r:id="rId28"/>
    <p:sldId id="322" r:id="rId29"/>
    <p:sldId id="323" r:id="rId30"/>
    <p:sldId id="324" r:id="rId31"/>
    <p:sldId id="327" r:id="rId32"/>
    <p:sldId id="328" r:id="rId33"/>
    <p:sldId id="330" r:id="rId34"/>
    <p:sldId id="275" r:id="rId35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82" d="100"/>
          <a:sy n="82" d="100"/>
        </p:scale>
        <p:origin x="89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4827C-BF91-4EBD-9D1F-8895B425B074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C3BF7-177F-4266-9675-FCE26514A29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5105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FE315-61F6-4458-87E1-45E71A3203A0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24C1E-9090-4556-B01F-00892EB8193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630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>
                <a:solidFill>
                  <a:prstClr val="black"/>
                </a:solidFill>
              </a:rPr>
              <a:pPr/>
              <a:t>16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21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kép helye 1">
            <a:extLst>
              <a:ext uri="{FF2B5EF4-FFF2-40B4-BE49-F238E27FC236}">
                <a16:creationId xmlns:a16="http://schemas.microsoft.com/office/drawing/2014/main" id="{4DD01DDB-446A-49BA-807D-6CECDE0842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Jegyzetek helye 2">
            <a:extLst>
              <a:ext uri="{FF2B5EF4-FFF2-40B4-BE49-F238E27FC236}">
                <a16:creationId xmlns:a16="http://schemas.microsoft.com/office/drawing/2014/main" id="{0B2F82D2-E036-455E-93BA-D48A3326FA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/>
          </a:p>
        </p:txBody>
      </p:sp>
      <p:sp>
        <p:nvSpPr>
          <p:cNvPr id="32772" name="Dia számának helye 3">
            <a:extLst>
              <a:ext uri="{FF2B5EF4-FFF2-40B4-BE49-F238E27FC236}">
                <a16:creationId xmlns:a16="http://schemas.microsoft.com/office/drawing/2014/main" id="{CE246A61-E497-4A0F-9EAD-64B60723AF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56AF43-38AA-489D-8FD0-CA9891C45DEA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>
            <a:extLst>
              <a:ext uri="{FF2B5EF4-FFF2-40B4-BE49-F238E27FC236}">
                <a16:creationId xmlns:a16="http://schemas.microsoft.com/office/drawing/2014/main" id="{BF88CC3C-3AA8-4E57-8E9A-8513C124BE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Jegyzetek helye 2">
            <a:extLst>
              <a:ext uri="{FF2B5EF4-FFF2-40B4-BE49-F238E27FC236}">
                <a16:creationId xmlns:a16="http://schemas.microsoft.com/office/drawing/2014/main" id="{FA0B1FD7-F4B7-4FC4-910A-E0BFE7C565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/>
          </a:p>
        </p:txBody>
      </p:sp>
      <p:sp>
        <p:nvSpPr>
          <p:cNvPr id="31748" name="Dia számának helye 3">
            <a:extLst>
              <a:ext uri="{FF2B5EF4-FFF2-40B4-BE49-F238E27FC236}">
                <a16:creationId xmlns:a16="http://schemas.microsoft.com/office/drawing/2014/main" id="{F89A9FC5-9FD8-4857-A1C7-1C6124B8D7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anose="02040602050305030304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2EEB0E-D8FF-4118-8478-FE9A745D3835}" type="slidenum">
              <a:rPr kumimoji="0" lang="hu-HU" altLang="hu-H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u-HU" altLang="hu-H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/>
              <a:pPr/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>
                <a:solidFill>
                  <a:prstClr val="black"/>
                </a:solidFill>
              </a:rPr>
              <a:pPr/>
              <a:t>8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>
                <a:solidFill>
                  <a:prstClr val="black"/>
                </a:solidFill>
              </a:rPr>
              <a:pPr/>
              <a:t>9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>
                <a:solidFill>
                  <a:prstClr val="black"/>
                </a:solidFill>
              </a:rPr>
              <a:pPr/>
              <a:t>10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>
                <a:solidFill>
                  <a:prstClr val="black"/>
                </a:solidFill>
              </a:rPr>
              <a:pPr/>
              <a:t>11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>
                <a:solidFill>
                  <a:prstClr val="black"/>
                </a:solidFill>
              </a:rPr>
              <a:pPr/>
              <a:t>12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>
                <a:solidFill>
                  <a:prstClr val="black"/>
                </a:solidFill>
              </a:rPr>
              <a:pPr/>
              <a:t>13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>
                <a:solidFill>
                  <a:prstClr val="black"/>
                </a:solidFill>
              </a:rPr>
              <a:pPr/>
              <a:t>14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24C1E-9090-4556-B01F-00892EB81938}" type="slidenum">
              <a:rPr lang="hu-HU" smtClean="0">
                <a:solidFill>
                  <a:prstClr val="black"/>
                </a:solidFill>
              </a:rPr>
              <a:pPr/>
              <a:t>15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13">
            <a:extLst>
              <a:ext uri="{FF2B5EF4-FFF2-40B4-BE49-F238E27FC236}">
                <a16:creationId xmlns:a16="http://schemas.microsoft.com/office/drawing/2014/main" id="{C01DAB90-350C-4637-9F19-4CE2E932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5B3CA-A18A-4FEE-9451-815A3108FF9B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7AFED54B-5003-4717-88D9-043B09F7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>
            <a:extLst>
              <a:ext uri="{FF2B5EF4-FFF2-40B4-BE49-F238E27FC236}">
                <a16:creationId xmlns:a16="http://schemas.microsoft.com/office/drawing/2014/main" id="{15686A2C-B360-4BB1-9F45-71D71E2A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8BD86-7928-4CBB-9A95-E0E81447628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13342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13">
            <a:extLst>
              <a:ext uri="{FF2B5EF4-FFF2-40B4-BE49-F238E27FC236}">
                <a16:creationId xmlns:a16="http://schemas.microsoft.com/office/drawing/2014/main" id="{4C395544-F7C5-44DC-8CB0-4D4A1B3F1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D3AB-3FB2-43E0-9285-76530BBFCD4E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95C64351-9C29-4318-A288-A6487F91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>
            <a:extLst>
              <a:ext uri="{FF2B5EF4-FFF2-40B4-BE49-F238E27FC236}">
                <a16:creationId xmlns:a16="http://schemas.microsoft.com/office/drawing/2014/main" id="{AF7CC5DD-34C1-4B8D-9D89-8999E1E8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1E3B4-EAF9-4C02-8BBA-ACB1660259F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76004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3CDAFA5-CA4B-4CB4-A96E-858A0BE1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0696-F558-4502-956F-4285C41069A4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08E72B4-6643-43A2-A0DE-85D6B24A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1C95B7A-BA9F-4716-A29F-F84FA42AA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70541-7717-46FF-BF83-71FFE7CBF25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43381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13">
            <a:extLst>
              <a:ext uri="{FF2B5EF4-FFF2-40B4-BE49-F238E27FC236}">
                <a16:creationId xmlns:a16="http://schemas.microsoft.com/office/drawing/2014/main" id="{7A84F2F2-F30C-44B1-B6CB-B20EEEF7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264C7-F400-4E6E-BAA3-9AEB88D0F102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6" name="Élőláb helye 2">
            <a:extLst>
              <a:ext uri="{FF2B5EF4-FFF2-40B4-BE49-F238E27FC236}">
                <a16:creationId xmlns:a16="http://schemas.microsoft.com/office/drawing/2014/main" id="{BDF98605-A61F-486C-A592-9600C0C0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>
            <a:extLst>
              <a:ext uri="{FF2B5EF4-FFF2-40B4-BE49-F238E27FC236}">
                <a16:creationId xmlns:a16="http://schemas.microsoft.com/office/drawing/2014/main" id="{401D9E8A-3E79-4B2A-A676-E0EC7BDA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FE75D-0BAA-4ABF-A4D6-675436C4E9F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34415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13">
            <a:extLst>
              <a:ext uri="{FF2B5EF4-FFF2-40B4-BE49-F238E27FC236}">
                <a16:creationId xmlns:a16="http://schemas.microsoft.com/office/drawing/2014/main" id="{A288DD92-6FE7-4141-88DA-2D78FADF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309B0-EEDD-417D-BE15-6AE8F417F403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8" name="Élőláb helye 2">
            <a:extLst>
              <a:ext uri="{FF2B5EF4-FFF2-40B4-BE49-F238E27FC236}">
                <a16:creationId xmlns:a16="http://schemas.microsoft.com/office/drawing/2014/main" id="{435BBD18-D545-437B-B8BE-03B385A55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22">
            <a:extLst>
              <a:ext uri="{FF2B5EF4-FFF2-40B4-BE49-F238E27FC236}">
                <a16:creationId xmlns:a16="http://schemas.microsoft.com/office/drawing/2014/main" id="{E347D1BC-162C-410F-B60A-78C11EB2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262C8-B8F2-4287-B7B1-06A7BA3AA5F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89713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13">
            <a:extLst>
              <a:ext uri="{FF2B5EF4-FFF2-40B4-BE49-F238E27FC236}">
                <a16:creationId xmlns:a16="http://schemas.microsoft.com/office/drawing/2014/main" id="{6BD967C0-4D35-4438-9F0B-A35A98ACC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E03A-478D-43F5-A969-6527150BE964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4" name="Élőláb helye 2">
            <a:extLst>
              <a:ext uri="{FF2B5EF4-FFF2-40B4-BE49-F238E27FC236}">
                <a16:creationId xmlns:a16="http://schemas.microsoft.com/office/drawing/2014/main" id="{EFDC1AA9-0622-4E99-8944-FA94507CB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22">
            <a:extLst>
              <a:ext uri="{FF2B5EF4-FFF2-40B4-BE49-F238E27FC236}">
                <a16:creationId xmlns:a16="http://schemas.microsoft.com/office/drawing/2014/main" id="{7FF59740-0E01-4C94-B475-2BF183D8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8C213-64B8-43BA-8C14-9FCCBF3313B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21541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3">
            <a:extLst>
              <a:ext uri="{FF2B5EF4-FFF2-40B4-BE49-F238E27FC236}">
                <a16:creationId xmlns:a16="http://schemas.microsoft.com/office/drawing/2014/main" id="{469DDBC0-8604-477E-A723-5DF65DA4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91AFC-C5F3-4A74-A612-857B5F46AB40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F61A9D2-3F75-4836-92A8-4E4D948C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22">
            <a:extLst>
              <a:ext uri="{FF2B5EF4-FFF2-40B4-BE49-F238E27FC236}">
                <a16:creationId xmlns:a16="http://schemas.microsoft.com/office/drawing/2014/main" id="{CE2649DC-813E-4CA7-9C39-5246949F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A852D-33CB-4415-AEBC-52F01425F94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905334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13">
            <a:extLst>
              <a:ext uri="{FF2B5EF4-FFF2-40B4-BE49-F238E27FC236}">
                <a16:creationId xmlns:a16="http://schemas.microsoft.com/office/drawing/2014/main" id="{1DB7A9C0-1505-4E10-BFB5-1046FFDB7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0B3B8-286D-40BD-A24A-53444BA0B004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6" name="Élőláb helye 2">
            <a:extLst>
              <a:ext uri="{FF2B5EF4-FFF2-40B4-BE49-F238E27FC236}">
                <a16:creationId xmlns:a16="http://schemas.microsoft.com/office/drawing/2014/main" id="{9271FAE0-E5EA-403D-81E0-D1CE59D3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>
            <a:extLst>
              <a:ext uri="{FF2B5EF4-FFF2-40B4-BE49-F238E27FC236}">
                <a16:creationId xmlns:a16="http://schemas.microsoft.com/office/drawing/2014/main" id="{83A8F3A3-101D-417D-BC00-B6023385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7F0E-60A8-435B-B676-97EC5A401FF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4755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13">
            <a:extLst>
              <a:ext uri="{FF2B5EF4-FFF2-40B4-BE49-F238E27FC236}">
                <a16:creationId xmlns:a16="http://schemas.microsoft.com/office/drawing/2014/main" id="{FD15AF2D-B1A8-4780-87DB-FC29BB3CC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AAF6F-5BF6-4835-A6B6-490213EE63A6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6" name="Élőláb helye 2">
            <a:extLst>
              <a:ext uri="{FF2B5EF4-FFF2-40B4-BE49-F238E27FC236}">
                <a16:creationId xmlns:a16="http://schemas.microsoft.com/office/drawing/2014/main" id="{4248C45A-85F4-4F46-8164-B4C13B10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22">
            <a:extLst>
              <a:ext uri="{FF2B5EF4-FFF2-40B4-BE49-F238E27FC236}">
                <a16:creationId xmlns:a16="http://schemas.microsoft.com/office/drawing/2014/main" id="{0AED0954-9E3E-443E-85CC-9EEB3DD86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DC725-28B3-4137-9B41-E3A96A8F595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9389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13">
            <a:extLst>
              <a:ext uri="{FF2B5EF4-FFF2-40B4-BE49-F238E27FC236}">
                <a16:creationId xmlns:a16="http://schemas.microsoft.com/office/drawing/2014/main" id="{3CC2BA19-C335-4D29-97A5-F0C80FD2E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05E0-077C-403C-8659-CD3E48A7CE55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35D850F9-DE18-4DCD-A7C0-09B469E4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>
            <a:extLst>
              <a:ext uri="{FF2B5EF4-FFF2-40B4-BE49-F238E27FC236}">
                <a16:creationId xmlns:a16="http://schemas.microsoft.com/office/drawing/2014/main" id="{EB5496CA-9891-45D2-B2D6-9DE1EE81E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E53B5-ACBC-452F-86A4-277406ADEC3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54992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13">
            <a:extLst>
              <a:ext uri="{FF2B5EF4-FFF2-40B4-BE49-F238E27FC236}">
                <a16:creationId xmlns:a16="http://schemas.microsoft.com/office/drawing/2014/main" id="{6F211CDA-8516-45F7-8BB2-4A01E4A02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636DA-FA3C-474B-88EA-6BDAD31AA51A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5" name="Élőláb helye 2">
            <a:extLst>
              <a:ext uri="{FF2B5EF4-FFF2-40B4-BE49-F238E27FC236}">
                <a16:creationId xmlns:a16="http://schemas.microsoft.com/office/drawing/2014/main" id="{C9EAB3AB-6451-474A-ADA7-346E29A4D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2">
            <a:extLst>
              <a:ext uri="{FF2B5EF4-FFF2-40B4-BE49-F238E27FC236}">
                <a16:creationId xmlns:a16="http://schemas.microsoft.com/office/drawing/2014/main" id="{92E6484B-3A56-424E-8A48-F2E0E1DA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ACACF-AD7A-4F61-852D-9505F3BD9CD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534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413D44-CF08-492F-A254-CC22A778E2FB}" type="datetimeFigureOut">
              <a:rPr lang="hu-HU" smtClean="0"/>
              <a:pPr/>
              <a:t>2021.09.28.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83A7E9-B67D-4BB2-BA54-294B8F24BE4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>
            <a:extLst>
              <a:ext uri="{FF2B5EF4-FFF2-40B4-BE49-F238E27FC236}">
                <a16:creationId xmlns:a16="http://schemas.microsoft.com/office/drawing/2014/main" id="{50C3E01E-3F5D-4649-8899-2019774D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027" name="Szöveg helye 12">
            <a:extLst>
              <a:ext uri="{FF2B5EF4-FFF2-40B4-BE49-F238E27FC236}">
                <a16:creationId xmlns:a16="http://schemas.microsoft.com/office/drawing/2014/main" id="{E5072B3E-0D42-402C-92AA-D07D23AB3A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4" name="Dátum helye 13">
            <a:extLst>
              <a:ext uri="{FF2B5EF4-FFF2-40B4-BE49-F238E27FC236}">
                <a16:creationId xmlns:a16="http://schemas.microsoft.com/office/drawing/2014/main" id="{D2E7B442-CE4D-4447-99DD-9885852CF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EAA0DE-C4F1-4C57-8E2C-4C687B28D1C6}" type="datetimeFigureOut">
              <a:rPr lang="hu-HU"/>
              <a:pPr>
                <a:defRPr/>
              </a:pPr>
              <a:t>2021.09.28.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4CD1105-AED5-48AB-B55F-B3070E582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3" name="Dia számának helye 22">
            <a:extLst>
              <a:ext uri="{FF2B5EF4-FFF2-40B4-BE49-F238E27FC236}">
                <a16:creationId xmlns:a16="http://schemas.microsoft.com/office/drawing/2014/main" id="{411F42FF-C4A7-4318-9C34-2DFA43871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BDDA5D1B-B285-4D49-8F8F-69FCE4278C0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59243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000" dirty="0">
                <a:solidFill>
                  <a:srgbClr val="FFFF00"/>
                </a:solidFill>
              </a:rPr>
              <a:t>Követelések érvényesítése és a faktoring szerepe a finanszírozásban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dirty="0"/>
          </a:p>
          <a:p>
            <a:r>
              <a:rPr lang="hu-HU" dirty="0"/>
              <a:t>Foldana Cégcsoport</a:t>
            </a:r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3779912" y="587727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Előadó: Dr. Balla Róbert – igazgatóság elnöke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behajtási folyamat eszközei III:</a:t>
            </a:r>
            <a:br>
              <a:rPr lang="hu-HU" dirty="0"/>
            </a:br>
            <a:r>
              <a:rPr lang="hu-HU" dirty="0"/>
              <a:t>ügyvédi levél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31840" y="1844824"/>
            <a:ext cx="5554960" cy="4464536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Az eddigiek sikertelensége esetén partner ügyvédi irodánk az ügykezelés 60. napján az adósoknak ügyvédi fizetési felszólítást küld. A felszólító levélben nyomatékosan tájékoztatja az adóst a jogi eljárás megindulásáról, valamint az adóst terhelő további jogi költségekről.</a:t>
            </a:r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  <p:pic>
        <p:nvPicPr>
          <p:cNvPr id="5" name="Kép 4" descr="s_98450513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7544" y="2492896"/>
            <a:ext cx="266429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54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behajtási folyamat eszközei IV:</a:t>
            </a:r>
            <a:br>
              <a:rPr lang="hu-HU" dirty="0"/>
            </a:br>
            <a:r>
              <a:rPr lang="hu-HU" dirty="0"/>
              <a:t>személyes felkeresés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75856" y="1772816"/>
            <a:ext cx="5410944" cy="4536544"/>
          </a:xfrm>
        </p:spPr>
        <p:txBody>
          <a:bodyPr>
            <a:normAutofit/>
          </a:bodyPr>
          <a:lstStyle/>
          <a:p>
            <a:r>
              <a:rPr lang="hu-HU" dirty="0"/>
              <a:t>Amennyiben az ügyvédi levélre sem reagál az adós, ebben az esetben központi irodánk továbbítja az ügyet az adós tartózkodási helye szerinti legközelebbi területi képviselőnknek, a személyes felkeresés lefolytatása érdekében.</a:t>
            </a:r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  <p:pic>
        <p:nvPicPr>
          <p:cNvPr id="5" name="Kép 4" descr="tanacsadas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8596" y="2143116"/>
            <a:ext cx="2880320" cy="194421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500034" y="4316903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prstClr val="white"/>
                </a:solidFill>
              </a:rPr>
              <a:t>Külön költséget nem jelent a megbízónk számára!</a:t>
            </a:r>
          </a:p>
        </p:txBody>
      </p:sp>
    </p:spTree>
    <p:extLst>
      <p:ext uri="{BB962C8B-B14F-4D97-AF65-F5344CB8AC3E}">
        <p14:creationId xmlns:p14="http://schemas.microsoft.com/office/powerpoint/2010/main" val="2515012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Személyes felkeresés – országos hálózat</a:t>
            </a:r>
          </a:p>
        </p:txBody>
      </p:sp>
      <p:pic>
        <p:nvPicPr>
          <p:cNvPr id="3" name="Kép 2" descr="Foldana_logo-path_szurke-femes_Kft_nelkul+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  <p:pic>
        <p:nvPicPr>
          <p:cNvPr id="7" name="Kép 6" descr="Magyarorszag megyei alfa hat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1268760"/>
            <a:ext cx="7929618" cy="5203812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785918" y="2857496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white"/>
                </a:solidFill>
              </a:rPr>
              <a:t>Győr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142976" y="3643314"/>
            <a:ext cx="107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>
                <a:solidFill>
                  <a:prstClr val="white"/>
                </a:solidFill>
              </a:rPr>
              <a:t>Szombathely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2071670" y="3571876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black"/>
                </a:solidFill>
              </a:rPr>
              <a:t>Veszprém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1071538" y="4357694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prstClr val="white"/>
                </a:solidFill>
              </a:rPr>
              <a:t>Zalaegerszeg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1928794" y="478632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white"/>
                </a:solidFill>
              </a:rPr>
              <a:t>Kaposvár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2643174" y="5500702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white"/>
                </a:solidFill>
              </a:rPr>
              <a:t>Pécs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2857488" y="2857496"/>
            <a:ext cx="928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prstClr val="white"/>
                </a:solidFill>
              </a:rPr>
              <a:t>Tatabánya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2928926" y="471488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black"/>
                </a:solidFill>
              </a:rPr>
              <a:t>Szekszárd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5286380" y="3429000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black"/>
                </a:solidFill>
              </a:rPr>
              <a:t>Szolnok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5072066" y="485776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black"/>
                </a:solidFill>
              </a:rPr>
              <a:t>Szeged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6858016" y="2071678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black"/>
                </a:solidFill>
              </a:rPr>
              <a:t>Nyíregyháza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3214678" y="392906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prstClr val="black"/>
                </a:solidFill>
              </a:rPr>
              <a:t>Székes-fehérvár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4429124" y="214311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prstClr val="white"/>
                </a:solidFill>
              </a:rPr>
              <a:t>Salgó-tarján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5143504" y="2500306"/>
            <a:ext cx="714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white"/>
                </a:solidFill>
              </a:rPr>
              <a:t>Eger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5643570" y="1857364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white"/>
                </a:solidFill>
              </a:rPr>
              <a:t>Miskolc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6286512" y="2857496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white"/>
                </a:solidFill>
              </a:rPr>
              <a:t>Debrecen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5857884" y="4286256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prstClr val="white"/>
                </a:solidFill>
              </a:rPr>
              <a:t>Békéscsaba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4000496" y="4286256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white"/>
                </a:solidFill>
              </a:rPr>
              <a:t>Kecskemét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3786182" y="307181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prstClr val="white"/>
                </a:solidFill>
              </a:rPr>
              <a:t>Budapest</a:t>
            </a:r>
          </a:p>
        </p:txBody>
      </p:sp>
      <p:sp>
        <p:nvSpPr>
          <p:cNvPr id="29" name="Ellipszis 28"/>
          <p:cNvSpPr/>
          <p:nvPr/>
        </p:nvSpPr>
        <p:spPr>
          <a:xfrm>
            <a:off x="2714612" y="3857628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0" name="Ellipszis 29"/>
          <p:cNvSpPr/>
          <p:nvPr/>
        </p:nvSpPr>
        <p:spPr>
          <a:xfrm>
            <a:off x="1428728" y="364331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1" name="Ellipszis 30"/>
          <p:cNvSpPr/>
          <p:nvPr/>
        </p:nvSpPr>
        <p:spPr>
          <a:xfrm>
            <a:off x="2428860" y="292893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2" name="Ellipszis 31"/>
          <p:cNvSpPr/>
          <p:nvPr/>
        </p:nvSpPr>
        <p:spPr>
          <a:xfrm>
            <a:off x="3428992" y="3857628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3" name="Ellipszis 32"/>
          <p:cNvSpPr/>
          <p:nvPr/>
        </p:nvSpPr>
        <p:spPr>
          <a:xfrm>
            <a:off x="1643042" y="4286256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4" name="Ellipszis 33"/>
          <p:cNvSpPr/>
          <p:nvPr/>
        </p:nvSpPr>
        <p:spPr>
          <a:xfrm>
            <a:off x="2571736" y="5143512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5" name="Ellipszis 34"/>
          <p:cNvSpPr/>
          <p:nvPr/>
        </p:nvSpPr>
        <p:spPr>
          <a:xfrm>
            <a:off x="3643306" y="5214950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6" name="Ellipszis 35"/>
          <p:cNvSpPr/>
          <p:nvPr/>
        </p:nvSpPr>
        <p:spPr>
          <a:xfrm>
            <a:off x="3214678" y="5572140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7" name="Ellipszis 36"/>
          <p:cNvSpPr/>
          <p:nvPr/>
        </p:nvSpPr>
        <p:spPr>
          <a:xfrm>
            <a:off x="3714744" y="2857496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8" name="Ellipszis 37"/>
          <p:cNvSpPr/>
          <p:nvPr/>
        </p:nvSpPr>
        <p:spPr>
          <a:xfrm>
            <a:off x="4786314" y="4214818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39" name="Ellipszis 38"/>
          <p:cNvSpPr/>
          <p:nvPr/>
        </p:nvSpPr>
        <p:spPr>
          <a:xfrm>
            <a:off x="5500694" y="3786190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40" name="Ellipszis 39"/>
          <p:cNvSpPr/>
          <p:nvPr/>
        </p:nvSpPr>
        <p:spPr>
          <a:xfrm>
            <a:off x="5000628" y="221455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41" name="Ellipszis 40"/>
          <p:cNvSpPr/>
          <p:nvPr/>
        </p:nvSpPr>
        <p:spPr>
          <a:xfrm>
            <a:off x="5572132" y="2500306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42" name="Ellipszis 41"/>
          <p:cNvSpPr/>
          <p:nvPr/>
        </p:nvSpPr>
        <p:spPr>
          <a:xfrm>
            <a:off x="5929322" y="2214554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43" name="Ellipszis 42"/>
          <p:cNvSpPr/>
          <p:nvPr/>
        </p:nvSpPr>
        <p:spPr>
          <a:xfrm>
            <a:off x="7000892" y="3214686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44" name="Ellipszis 43"/>
          <p:cNvSpPr/>
          <p:nvPr/>
        </p:nvSpPr>
        <p:spPr>
          <a:xfrm>
            <a:off x="7143768" y="2428868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45" name="Ellipszis 44"/>
          <p:cNvSpPr/>
          <p:nvPr/>
        </p:nvSpPr>
        <p:spPr>
          <a:xfrm>
            <a:off x="6357950" y="4643446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  <p:sp>
        <p:nvSpPr>
          <p:cNvPr id="46" name="Ellipszis 45"/>
          <p:cNvSpPr/>
          <p:nvPr/>
        </p:nvSpPr>
        <p:spPr>
          <a:xfrm>
            <a:off x="5429256" y="5214950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5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500"/>
                            </p:stCondLst>
                            <p:childTnLst>
                              <p:par>
                                <p:cTn id="10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5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6500"/>
                            </p:stCondLst>
                            <p:childTnLst>
                              <p:par>
                                <p:cTn id="1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7000"/>
                            </p:stCondLst>
                            <p:childTnLst>
                              <p:par>
                                <p:cTn id="1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500"/>
                            </p:stCondLst>
                            <p:childTnLst>
                              <p:par>
                                <p:cTn id="1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000"/>
                            </p:stCondLst>
                            <p:childTnLst>
                              <p:par>
                                <p:cTn id="1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8500"/>
                            </p:stCondLst>
                            <p:childTnLst>
                              <p:par>
                                <p:cTn id="19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9000"/>
                            </p:stCondLst>
                            <p:childTnLst>
                              <p:par>
                                <p:cTn id="2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adós nálunk ügyfél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3946190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Filozófiánk az, hogy az adóst ügyfélként kezeljük és segítő szándékunkat fejezzük ki a helyzet megoldása érdekében</a:t>
            </a:r>
          </a:p>
          <a:p>
            <a:endParaRPr lang="hu-HU" dirty="0"/>
          </a:p>
          <a:p>
            <a:r>
              <a:rPr lang="hu-HU" dirty="0"/>
              <a:t>Személyes felkereső kollégáink tájékoztatják az adósokat a helyileg elérhető szociális támogatásokról</a:t>
            </a:r>
          </a:p>
          <a:p>
            <a:endParaRPr lang="hu-HU" dirty="0"/>
          </a:p>
          <a:p>
            <a:r>
              <a:rPr lang="hu-HU" dirty="0"/>
              <a:t>Szükség esetén segítséget nyújtunk a támogatás igénybevételére, hogy az fedezetet nyújtson az adós tartozására</a:t>
            </a:r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40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Eredményeink I.</a:t>
            </a:r>
          </a:p>
        </p:txBody>
      </p:sp>
      <p:pic>
        <p:nvPicPr>
          <p:cNvPr id="5" name="Kép 4" descr="régió térkép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4350" y="1334594"/>
            <a:ext cx="6931479" cy="4474563"/>
          </a:xfrm>
          <a:prstGeom prst="rect">
            <a:avLst/>
          </a:prstGeom>
        </p:spPr>
      </p:pic>
      <p:pic>
        <p:nvPicPr>
          <p:cNvPr id="6" name="Kép 5" descr="Foldana_logo-path_szurke-femes_Kft_nelkul+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2627784" y="587727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prstClr val="white"/>
                </a:solidFill>
              </a:rPr>
              <a:t>A fenti összesítésben 150 000 fő adós esetét vettük alapul, és a behajtott ügyérték meghaladja a 3 Milliárd Ft-ot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714480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prstClr val="black"/>
                </a:solidFill>
              </a:rPr>
              <a:t>51%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857488" y="49291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prstClr val="black"/>
                </a:solidFill>
              </a:rPr>
              <a:t>54%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357554" y="357187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prstClr val="black"/>
                </a:solidFill>
              </a:rPr>
              <a:t>56%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5643570" y="442913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prstClr val="black"/>
                </a:solidFill>
              </a:rPr>
              <a:t>65%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357686" y="321468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prstClr val="black"/>
                </a:solidFill>
              </a:rPr>
              <a:t>72%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5214942" y="235743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prstClr val="black"/>
                </a:solidFill>
              </a:rPr>
              <a:t>65%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6286512" y="307181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prstClr val="black"/>
                </a:solidFill>
              </a:rPr>
              <a:t>52%</a:t>
            </a:r>
          </a:p>
        </p:txBody>
      </p:sp>
    </p:spTree>
    <p:extLst>
      <p:ext uri="{BB962C8B-B14F-4D97-AF65-F5344CB8AC3E}">
        <p14:creationId xmlns:p14="http://schemas.microsoft.com/office/powerpoint/2010/main" val="243377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Eredményeink II.</a:t>
            </a:r>
          </a:p>
        </p:txBody>
      </p:sp>
      <p:pic>
        <p:nvPicPr>
          <p:cNvPr id="3" name="Kép 2" descr="Foldana_logo-path_szurke-femes_Kft_nelkul+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395536" y="472514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prstClr val="white"/>
                </a:solidFill>
              </a:rPr>
              <a:t>A fenti összesítésben 150 000 fő adós esetét vettük alapul, és a behajtott ügyérték meghaladja a 3 Milliárd Ft-ot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131840" y="285293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600" dirty="0">
                <a:solidFill>
                  <a:prstClr val="white"/>
                </a:solidFill>
              </a:rPr>
              <a:t>60 %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83568" y="155679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prstClr val="white"/>
                </a:solidFill>
              </a:rPr>
              <a:t>A szinergia-elvnek megfelelően a folyamatunk minden egyes lépése kölcsönösen fokozza egymás hatását, míg végül a folyamat végére az összesített hatás megsokszorozódik, és végül a </a:t>
            </a:r>
            <a:r>
              <a:rPr lang="hu-HU" b="1" u="sng" dirty="0">
                <a:solidFill>
                  <a:prstClr val="white"/>
                </a:solidFill>
              </a:rPr>
              <a:t>sikeresség</a:t>
            </a:r>
            <a:r>
              <a:rPr lang="hu-HU" dirty="0">
                <a:solidFill>
                  <a:prstClr val="white"/>
                </a:solidFill>
              </a:rPr>
              <a:t> eléri országos szinten a </a:t>
            </a:r>
            <a:r>
              <a:rPr lang="hu-HU" b="1" u="sng" dirty="0">
                <a:solidFill>
                  <a:prstClr val="white"/>
                </a:solidFill>
              </a:rPr>
              <a:t>60%</a:t>
            </a:r>
            <a:r>
              <a:rPr lang="hu-HU" dirty="0">
                <a:solidFill>
                  <a:prstClr val="white"/>
                </a:solidFill>
              </a:rPr>
              <a:t>-ot.</a:t>
            </a:r>
          </a:p>
        </p:txBody>
      </p:sp>
    </p:spTree>
    <p:extLst>
      <p:ext uri="{BB962C8B-B14F-4D97-AF65-F5344CB8AC3E}">
        <p14:creationId xmlns:p14="http://schemas.microsoft.com/office/powerpoint/2010/main" val="212922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Követelésvásárlás</a:t>
            </a:r>
          </a:p>
        </p:txBody>
      </p:sp>
      <p:pic>
        <p:nvPicPr>
          <p:cNvPr id="3" name="Kép 2" descr="Foldana_logo-path_szurke-femes_Kft_nelkul+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683568" y="1556792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>
                <a:solidFill>
                  <a:prstClr val="white"/>
                </a:solidFill>
              </a:rPr>
              <a:t>120 napos követeléskezelési folyamatot követően a megmaradt követelésállomány kerül értékelésre és árazásra,</a:t>
            </a:r>
          </a:p>
          <a:p>
            <a:pPr marL="342900" indent="-342900">
              <a:buAutoNum type="arabicPeriod"/>
            </a:pPr>
            <a:r>
              <a:rPr lang="hu-HU" dirty="0">
                <a:solidFill>
                  <a:prstClr val="white"/>
                </a:solidFill>
              </a:rPr>
              <a:t>Követeléskezelési folyamat nélkül közvetlenül történik az árazás és kerül a követelésállomány átruházásra</a:t>
            </a:r>
          </a:p>
          <a:p>
            <a:pPr marL="342900" indent="-342900">
              <a:buAutoNum type="arabicPeriod"/>
            </a:pPr>
            <a:endParaRPr lang="hu-HU" dirty="0">
              <a:solidFill>
                <a:prstClr val="white"/>
              </a:solidFill>
            </a:endParaRPr>
          </a:p>
          <a:p>
            <a:r>
              <a:rPr lang="hu-HU" b="1" u="sng" dirty="0">
                <a:solidFill>
                  <a:prstClr val="white"/>
                </a:solidFill>
              </a:rPr>
              <a:t>Következő követelések vásárlása történik: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prstClr val="white"/>
                </a:solidFill>
              </a:rPr>
              <a:t>elévült, leírt követelések,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prstClr val="white"/>
                </a:solidFill>
              </a:rPr>
              <a:t>az adós csőd-vagy felszámolás alá került,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prstClr val="white"/>
                </a:solidFill>
              </a:rPr>
              <a:t>hulladékszállításból még megmaradt fennálló követelések,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prstClr val="white"/>
                </a:solidFill>
              </a:rPr>
              <a:t>víz-és távhő követelések,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prstClr val="white"/>
                </a:solidFill>
              </a:rPr>
              <a:t>parkolási pótdíjak,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prstClr val="white"/>
                </a:solidFill>
              </a:rPr>
              <a:t>lakbér követelések,</a:t>
            </a:r>
          </a:p>
          <a:p>
            <a:pPr marL="285750" indent="-285750">
              <a:buFontTx/>
              <a:buChar char="-"/>
            </a:pPr>
            <a:r>
              <a:rPr lang="hu-HU" dirty="0">
                <a:solidFill>
                  <a:prstClr val="white"/>
                </a:solidFill>
              </a:rPr>
              <a:t>csatorna létesítéshez kapcsolódó érdekeltségi hozzájárulások</a:t>
            </a:r>
          </a:p>
          <a:p>
            <a:pPr marL="285750" indent="-285750">
              <a:buFontTx/>
              <a:buChar char="-"/>
            </a:pPr>
            <a:endParaRPr lang="hu-HU" dirty="0">
              <a:solidFill>
                <a:prstClr val="white"/>
              </a:solidFill>
            </a:endParaRPr>
          </a:p>
          <a:p>
            <a:endParaRPr lang="hu-H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622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Követelésvásárlás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59146"/>
            <a:ext cx="8229600" cy="1468760"/>
          </a:xfrm>
        </p:spPr>
        <p:txBody>
          <a:bodyPr/>
          <a:lstStyle/>
          <a:p>
            <a:pPr marL="137160" indent="0" algn="ctr">
              <a:buNone/>
            </a:pPr>
            <a:r>
              <a:rPr lang="hu-HU" dirty="0"/>
              <a:t>A szolgáltató által a fogyasztóknak kiállított lejárt számlakövetelések csomagban történő megvásárlása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4087811" y="2745857"/>
            <a:ext cx="122413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585079" y="3429000"/>
            <a:ext cx="8229600" cy="2232248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r>
              <a:rPr lang="hu-HU" sz="1800" dirty="0"/>
              <a:t>Előnyök:</a:t>
            </a:r>
          </a:p>
          <a:p>
            <a:r>
              <a:rPr lang="hu-HU" sz="1800" dirty="0"/>
              <a:t>Kedvezőbb vételár, amennyiben a követeléseket előzetesen a Foldana  kezelte</a:t>
            </a:r>
          </a:p>
          <a:p>
            <a:r>
              <a:rPr lang="hu-HU" sz="1800" dirty="0"/>
              <a:t>A követelések és a vételár közötti különbözet veszteségként leírható</a:t>
            </a:r>
          </a:p>
          <a:p>
            <a:r>
              <a:rPr lang="hu-HU" sz="1800" dirty="0"/>
              <a:t>A követelések behajtásának gondja véglegesen megszűnik a szolgáltatónál</a:t>
            </a:r>
          </a:p>
          <a:p>
            <a:r>
              <a:rPr lang="hu-HU" sz="1800" dirty="0"/>
              <a:t>Visszkereseti jog nélkül</a:t>
            </a:r>
          </a:p>
        </p:txBody>
      </p:sp>
      <p:pic>
        <p:nvPicPr>
          <p:cNvPr id="6" name="Kép 5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814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8D592A9-577B-4058-8364-432F1523F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Követelésvásárlás előnye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BAF9F9-57F0-4E25-BD7E-6A30EB802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412875"/>
            <a:ext cx="7931150" cy="4319588"/>
          </a:xfrm>
        </p:spPr>
        <p:txBody>
          <a:bodyPr>
            <a:normAutofit fontScale="92500" lnSpcReduction="10000"/>
          </a:bodyPr>
          <a:lstStyle/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u-HU" dirty="0"/>
              <a:t>A megmaradt követelések a könyvekből azonnal kivezethetőek,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u-HU" dirty="0"/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u-HU" dirty="0"/>
              <a:t>Azonnali pénzforrás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u-HU" dirty="0"/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u-HU" dirty="0"/>
              <a:t>Nem kell tovább foglalkozni a követelések behajtásával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u-HU" dirty="0"/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u-HU" dirty="0"/>
              <a:t>Elévült követeléseket valamint a könyvekből kivezetett követeléseket is megvásárolunk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u-HU" dirty="0"/>
          </a:p>
        </p:txBody>
      </p:sp>
      <p:pic>
        <p:nvPicPr>
          <p:cNvPr id="11268" name="Kép 3" descr="Foldana_logo-path_szurke-femes_Kft_nelkul+R.png">
            <a:extLst>
              <a:ext uri="{FF2B5EF4-FFF2-40B4-BE49-F238E27FC236}">
                <a16:creationId xmlns:a16="http://schemas.microsoft.com/office/drawing/2014/main" id="{E3D94892-5372-4C1D-BE2B-F8881BCF4F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516563"/>
            <a:ext cx="21605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21EB94-6A1F-43FA-87C6-8D236EE59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Követelésvásárlás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4AEE0C-AA81-4437-B2B0-F555850AA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0" y="1412875"/>
            <a:ext cx="7931150" cy="4319588"/>
          </a:xfrm>
        </p:spPr>
        <p:txBody>
          <a:bodyPr>
            <a:normAutofit/>
          </a:bodyPr>
          <a:lstStyle/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br>
              <a:rPr lang="hu-HU" dirty="0"/>
            </a:br>
            <a:r>
              <a:rPr lang="hu-HU" dirty="0"/>
              <a:t>Tevékenységünket a Magyar Nemzeti Bank felügyeli, független pénzintézetként működünk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u-HU" dirty="0"/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u-HU" dirty="0"/>
              <a:t>Pénzintézeti engedélyünket 2017-ben szereztük meg a Magyar Nemzeti Banktól</a:t>
            </a:r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hu-HU" dirty="0"/>
          </a:p>
          <a:p>
            <a:pPr marL="13716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hu-HU" b="1" u="sng" dirty="0"/>
              <a:t>Jelenleg 25 milliárd HUF portfólióval rendelkezünk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hu-HU" dirty="0"/>
          </a:p>
        </p:txBody>
      </p:sp>
      <p:pic>
        <p:nvPicPr>
          <p:cNvPr id="10244" name="Kép 3" descr="Foldana_logo-path_szurke-femes_Kft_nelkul+R.png">
            <a:extLst>
              <a:ext uri="{FF2B5EF4-FFF2-40B4-BE49-F238E27FC236}">
                <a16:creationId xmlns:a16="http://schemas.microsoft.com/office/drawing/2014/main" id="{CCAE3A7C-0076-4C7C-8BD0-FEC0F45274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516563"/>
            <a:ext cx="21605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dirty="0"/>
              <a:t>Cégcsoportról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lnSpcReduction="10000"/>
          </a:bodyPr>
          <a:lstStyle/>
          <a:p>
            <a:endParaRPr lang="hu-HU" dirty="0"/>
          </a:p>
          <a:p>
            <a:r>
              <a:rPr lang="hu-HU" dirty="0"/>
              <a:t>2008.-tól van jelen a magyar piacon, magyar tulajdonosi körrel, befektetőkkel rendelkezik</a:t>
            </a:r>
          </a:p>
          <a:p>
            <a:r>
              <a:rPr lang="hu-HU" dirty="0"/>
              <a:t>több mint 60 fő munkavállalóval</a:t>
            </a:r>
          </a:p>
          <a:p>
            <a:r>
              <a:rPr lang="hu-HU" dirty="0"/>
              <a:t>több szervezet tagja (</a:t>
            </a:r>
            <a:r>
              <a:rPr lang="hu-HU" dirty="0" err="1"/>
              <a:t>MAKE,Köztisztasági</a:t>
            </a:r>
            <a:r>
              <a:rPr lang="hu-HU" dirty="0"/>
              <a:t> Egyesülés, MATÁSSZ, MAVÍZ)</a:t>
            </a:r>
          </a:p>
          <a:p>
            <a:r>
              <a:rPr lang="hu-HU" dirty="0"/>
              <a:t>Az év Széchenyi díja 2020 (ITM és Széchenyi Család Alapítvány)</a:t>
            </a:r>
          </a:p>
          <a:p>
            <a:r>
              <a:rPr lang="hu-HU" dirty="0"/>
              <a:t>a cégcsoporthoz 7 társaság tartozik</a:t>
            </a:r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160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63128" y="2060848"/>
            <a:ext cx="4870105" cy="956841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Faktoring szerepe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757544" y="2204864"/>
            <a:ext cx="6334735" cy="3528392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None/>
            </a:pPr>
            <a:r>
              <a:rPr lang="hu-HU" altLang="hu-HU" sz="2000" b="1" i="1" dirty="0"/>
              <a:t>Definíció</a:t>
            </a:r>
          </a:p>
          <a:p>
            <a:pPr marL="137160" indent="0">
              <a:buNone/>
            </a:pPr>
            <a:r>
              <a:rPr lang="hu-HU" altLang="hu-HU" sz="2000" dirty="0"/>
              <a:t>Faktoring és követeléskezelés</a:t>
            </a:r>
          </a:p>
          <a:p>
            <a:pPr marL="137160" indent="0">
              <a:buNone/>
            </a:pPr>
            <a:endParaRPr lang="hu-HU" altLang="hu-HU" sz="20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hu-HU" altLang="hu-HU" sz="2000" b="1" i="1" dirty="0"/>
              <a:t>Faktoring és követeléskezelés elemei</a:t>
            </a:r>
          </a:p>
          <a:p>
            <a:pPr marL="137160" indent="0">
              <a:buNone/>
            </a:pPr>
            <a:r>
              <a:rPr lang="hu-HU" altLang="hu-HU" sz="2000" dirty="0"/>
              <a:t>Finanszírozás, nyilvántartás, biztosítás, behajtás</a:t>
            </a:r>
          </a:p>
          <a:p>
            <a:pPr marL="137160" indent="0">
              <a:buNone/>
            </a:pPr>
            <a:endParaRPr lang="hu-HU" altLang="hu-HU" sz="2000" dirty="0"/>
          </a:p>
          <a:p>
            <a:pPr marL="137160" indent="0">
              <a:buNone/>
            </a:pPr>
            <a:r>
              <a:rPr lang="hu-HU" altLang="hu-HU" sz="2000" b="1" i="1" dirty="0"/>
              <a:t>Speciális előnyök</a:t>
            </a:r>
          </a:p>
          <a:p>
            <a:pPr marL="137160" indent="0">
              <a:buNone/>
            </a:pPr>
            <a:r>
              <a:rPr lang="hu-HU" altLang="hu-HU" sz="2000" dirty="0"/>
              <a:t>Árfolyamkezelés, mérlegjavítás</a:t>
            </a:r>
          </a:p>
        </p:txBody>
      </p:sp>
      <p:pic>
        <p:nvPicPr>
          <p:cNvPr id="8" name="Kép 7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25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Mi is az a faktoring?</a:t>
            </a:r>
            <a:endParaRPr lang="hu-HU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374899" y="1812691"/>
            <a:ext cx="4251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500562" y="1812691"/>
            <a:ext cx="0" cy="2112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386012" y="1895241"/>
            <a:ext cx="2030412" cy="6238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 dirty="0"/>
              <a:t>Befektetett eszközök</a:t>
            </a:r>
          </a:p>
          <a:p>
            <a:pPr eaLnBrk="1" hangingPunct="1">
              <a:spcBef>
                <a:spcPct val="50000"/>
              </a:spcBef>
            </a:pPr>
            <a:endParaRPr lang="hu-HU" altLang="hu-HU" sz="1400" b="1" dirty="0">
              <a:solidFill>
                <a:schemeClr val="bg1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387599" y="2587391"/>
            <a:ext cx="2030413" cy="3048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Készletek</a:t>
            </a:r>
            <a:endParaRPr lang="hu-HU" altLang="hu-HU" sz="1400" b="1">
              <a:solidFill>
                <a:schemeClr val="bg1"/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390774" y="2968391"/>
            <a:ext cx="2030413" cy="3048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Követelések</a:t>
            </a:r>
            <a:endParaRPr lang="hu-HU" altLang="hu-HU" sz="1400" b="1">
              <a:solidFill>
                <a:schemeClr val="bg1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389187" y="3349391"/>
            <a:ext cx="2030412" cy="3048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Pénzeszközök</a:t>
            </a:r>
            <a:endParaRPr lang="hu-HU" altLang="hu-HU" sz="1400" b="1">
              <a:solidFill>
                <a:schemeClr val="bg1"/>
              </a:solidFill>
            </a:endParaRPr>
          </a:p>
        </p:txBody>
      </p:sp>
      <p:sp>
        <p:nvSpPr>
          <p:cNvPr id="10" name="AutoShape 12"/>
          <p:cNvSpPr>
            <a:spLocks/>
          </p:cNvSpPr>
          <p:nvPr/>
        </p:nvSpPr>
        <p:spPr bwMode="auto">
          <a:xfrm>
            <a:off x="1887537" y="2619141"/>
            <a:ext cx="331787" cy="1022350"/>
          </a:xfrm>
          <a:prstGeom prst="leftBrace">
            <a:avLst>
              <a:gd name="adj1" fmla="val 256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573587" y="1909529"/>
            <a:ext cx="2030412" cy="6238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Saját tőke</a:t>
            </a:r>
          </a:p>
          <a:p>
            <a:pPr eaLnBrk="1" hangingPunct="1">
              <a:spcBef>
                <a:spcPct val="50000"/>
              </a:spcBef>
            </a:pPr>
            <a:endParaRPr lang="hu-HU" altLang="hu-HU" sz="1400" b="1">
              <a:solidFill>
                <a:schemeClr val="bg1"/>
              </a:solidFill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549774" y="3335104"/>
            <a:ext cx="2030413" cy="3048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Hitelállomány</a:t>
            </a:r>
            <a:endParaRPr lang="hu-HU" altLang="hu-HU" sz="1400" b="1">
              <a:solidFill>
                <a:schemeClr val="bg1"/>
              </a:solidFill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4560887" y="2609616"/>
            <a:ext cx="2030412" cy="6238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Szállítók</a:t>
            </a:r>
          </a:p>
          <a:p>
            <a:pPr eaLnBrk="1" hangingPunct="1">
              <a:spcBef>
                <a:spcPct val="50000"/>
              </a:spcBef>
            </a:pPr>
            <a:endParaRPr lang="hu-HU" altLang="hu-HU" sz="1400" b="1">
              <a:solidFill>
                <a:schemeClr val="bg1"/>
              </a:solidFill>
            </a:endParaRP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2378074" y="4071704"/>
            <a:ext cx="4251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4760912" y="3808179"/>
            <a:ext cx="16367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1400" b="1"/>
              <a:t>Forrás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2578099" y="3811354"/>
            <a:ext cx="16367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1400" b="1"/>
              <a:t>Eszköz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2389187" y="4154254"/>
            <a:ext cx="2030412" cy="623887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 dirty="0"/>
              <a:t>Befektetett eszközök</a:t>
            </a:r>
          </a:p>
          <a:p>
            <a:pPr eaLnBrk="1" hangingPunct="1">
              <a:spcBef>
                <a:spcPct val="50000"/>
              </a:spcBef>
            </a:pPr>
            <a:endParaRPr lang="hu-HU" altLang="hu-HU" sz="1400" b="1" dirty="0">
              <a:solidFill>
                <a:schemeClr val="bg1"/>
              </a:solidFill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2390774" y="4846404"/>
            <a:ext cx="2030413" cy="3048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 dirty="0"/>
              <a:t>Készletek</a:t>
            </a:r>
            <a:endParaRPr lang="hu-HU" altLang="hu-HU" sz="1400" b="1" dirty="0">
              <a:solidFill>
                <a:schemeClr val="bg1"/>
              </a:solidFill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2392362" y="5216291"/>
            <a:ext cx="2030412" cy="623888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Pénzeszközök</a:t>
            </a:r>
          </a:p>
          <a:p>
            <a:pPr eaLnBrk="1" hangingPunct="1">
              <a:spcBef>
                <a:spcPct val="50000"/>
              </a:spcBef>
            </a:pPr>
            <a:endParaRPr lang="hu-HU" altLang="hu-HU" sz="1400" b="1">
              <a:solidFill>
                <a:schemeClr val="bg1"/>
              </a:solidFill>
            </a:endParaRPr>
          </a:p>
        </p:txBody>
      </p:sp>
      <p:sp>
        <p:nvSpPr>
          <p:cNvPr id="20" name="AutoShape 25"/>
          <p:cNvSpPr>
            <a:spLocks/>
          </p:cNvSpPr>
          <p:nvPr/>
        </p:nvSpPr>
        <p:spPr bwMode="auto">
          <a:xfrm>
            <a:off x="1890712" y="4878154"/>
            <a:ext cx="331787" cy="1022350"/>
          </a:xfrm>
          <a:prstGeom prst="leftBrace">
            <a:avLst>
              <a:gd name="adj1" fmla="val 256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4576762" y="4168541"/>
            <a:ext cx="2030412" cy="6238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Saját tőke</a:t>
            </a:r>
          </a:p>
          <a:p>
            <a:pPr eaLnBrk="1" hangingPunct="1">
              <a:spcBef>
                <a:spcPct val="50000"/>
              </a:spcBef>
            </a:pPr>
            <a:endParaRPr lang="hu-HU" altLang="hu-HU" sz="1400" b="1">
              <a:solidFill>
                <a:schemeClr val="bg1"/>
              </a:solidFill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578349" y="5544904"/>
            <a:ext cx="2030413" cy="3048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Hitelállomány</a:t>
            </a:r>
            <a:endParaRPr lang="hu-HU" altLang="hu-HU" sz="1400" b="1">
              <a:solidFill>
                <a:schemeClr val="bg1"/>
              </a:solidFill>
            </a:endParaRP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4587874" y="4857516"/>
            <a:ext cx="2030413" cy="6238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/>
              <a:t>Szállítók</a:t>
            </a:r>
          </a:p>
          <a:p>
            <a:pPr eaLnBrk="1" hangingPunct="1">
              <a:spcBef>
                <a:spcPct val="50000"/>
              </a:spcBef>
            </a:pPr>
            <a:endParaRPr lang="hu-HU" altLang="hu-HU" sz="1400" b="1">
              <a:solidFill>
                <a:schemeClr val="bg1"/>
              </a:solidFill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6580187" y="2365141"/>
            <a:ext cx="2208212" cy="48895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None/>
            </a:pPr>
            <a:r>
              <a:rPr lang="hu-HU" alt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Mérlegszerkezet </a:t>
            </a:r>
            <a:r>
              <a:rPr lang="hu-HU" altLang="hu-H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faktorálás</a:t>
            </a:r>
            <a:r>
              <a:rPr lang="hu-HU" alt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 előtt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4723769" y="1556793"/>
            <a:ext cx="16367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1400" b="1" dirty="0"/>
              <a:t>Forrás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2578098" y="1556792"/>
            <a:ext cx="163671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1400" b="1" dirty="0"/>
              <a:t>Eszköz</a:t>
            </a: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192086" y="2977916"/>
            <a:ext cx="169545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 dirty="0"/>
              <a:t>Forgóeszközök</a:t>
            </a:r>
            <a:endParaRPr lang="hu-HU" altLang="hu-HU" sz="1400" b="1" dirty="0">
              <a:solidFill>
                <a:schemeClr val="bg1"/>
              </a:solidFill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6804247" y="4562697"/>
            <a:ext cx="19444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SzPct val="120000"/>
            </a:pPr>
            <a:r>
              <a:rPr lang="hu-HU" altLang="hu-HU" sz="1400" b="1" dirty="0"/>
              <a:t>Mérlegszerkezet </a:t>
            </a:r>
            <a:r>
              <a:rPr lang="hu-HU" altLang="hu-HU" sz="1400" b="1" dirty="0" err="1"/>
              <a:t>faktorálás</a:t>
            </a:r>
            <a:r>
              <a:rPr lang="hu-HU" altLang="hu-HU" sz="1400" b="1" dirty="0"/>
              <a:t> után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8909" y="5223435"/>
            <a:ext cx="159180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400" b="1" dirty="0"/>
              <a:t>Forgóeszközök</a:t>
            </a:r>
            <a:endParaRPr lang="hu-HU" altLang="hu-HU" sz="1400" b="1" dirty="0">
              <a:solidFill>
                <a:schemeClr val="bg1"/>
              </a:solidFill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2699791" y="6309320"/>
            <a:ext cx="6048921" cy="3365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Faktoring: Követelések értékesítése (engedményezés révén)</a:t>
            </a:r>
          </a:p>
        </p:txBody>
      </p:sp>
      <p:pic>
        <p:nvPicPr>
          <p:cNvPr id="32" name="Kép 31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8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build="p"/>
      <p:bldP spid="25" grpId="0"/>
      <p:bldP spid="26" grpId="0"/>
      <p:bldP spid="27" grpId="0"/>
      <p:bldP spid="28" grpId="0"/>
      <p:bldP spid="29" grpId="0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Mi is az a faktoring?</a:t>
            </a:r>
            <a:endParaRPr lang="hu-H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288" y="1334567"/>
            <a:ext cx="8740775" cy="1337196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Tx/>
              <a:buNone/>
            </a:pPr>
            <a:r>
              <a:rPr lang="hu-HU" altLang="hu-HU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Faktorálás</a:t>
            </a:r>
            <a:r>
              <a:rPr lang="hu-HU" altLang="hu-HU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alt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85216" lvl="1" indent="0">
              <a:buNone/>
            </a:pPr>
            <a:r>
              <a:rPr lang="hu-HU" altLang="hu-HU" dirty="0" err="1">
                <a:latin typeface="Arial" panose="020B0604020202020204" pitchFamily="34" charset="0"/>
                <a:cs typeface="Arial" panose="020B0604020202020204" pitchFamily="34" charset="0"/>
              </a:rPr>
              <a:t>Faktorálás</a:t>
            </a:r>
            <a:r>
              <a:rPr lang="hu-HU" altLang="hu-HU" dirty="0">
                <a:latin typeface="Arial" panose="020B0604020202020204" pitchFamily="34" charset="0"/>
                <a:cs typeface="Arial" panose="020B0604020202020204" pitchFamily="34" charset="0"/>
              </a:rPr>
              <a:t> során Ön eladja belföldi vevőköveteléseit, vagy a megítélt vissza nem térítendő állami támogatást a faktorcégnek, melynek révén Ön a vevője felé kiállított számla és teljesítés igazolás birtokában a számla ellenértékéhez (vagy annak döntő részéhez, jellemzően 80-90%-ához) azonnal hozzájut, nem kell megvárnia vevője fizetését.</a:t>
            </a:r>
            <a:endParaRPr lang="hu-HU" altLang="hu-H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611438" y="2748973"/>
            <a:ext cx="1181100" cy="5492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altLang="hu-HU" b="1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hu-HU" altLang="hu-HU" b="1">
              <a:solidFill>
                <a:schemeClr val="bg1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43176" y="2691823"/>
            <a:ext cx="1181100" cy="54927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b="1">
                <a:solidFill>
                  <a:schemeClr val="bg1"/>
                </a:solidFill>
              </a:rPr>
              <a:t>Eladó</a:t>
            </a:r>
          </a:p>
          <a:p>
            <a:pPr eaLnBrk="1" hangingPunct="1">
              <a:spcBef>
                <a:spcPct val="50000"/>
              </a:spcBef>
            </a:pPr>
            <a:endParaRPr lang="hu-HU" altLang="hu-HU" b="1">
              <a:solidFill>
                <a:schemeClr val="bg1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580188" y="2752148"/>
            <a:ext cx="1181100" cy="5492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altLang="hu-HU" b="1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hu-HU" altLang="hu-HU" b="1">
              <a:solidFill>
                <a:schemeClr val="bg1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11926" y="2694998"/>
            <a:ext cx="1181100" cy="54927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b="1">
                <a:solidFill>
                  <a:schemeClr val="bg1"/>
                </a:solidFill>
              </a:rPr>
              <a:t>Vevő</a:t>
            </a:r>
          </a:p>
          <a:p>
            <a:pPr eaLnBrk="1" hangingPunct="1">
              <a:spcBef>
                <a:spcPct val="50000"/>
              </a:spcBef>
            </a:pPr>
            <a:endParaRPr lang="hu-HU" altLang="hu-HU" b="1">
              <a:solidFill>
                <a:schemeClr val="bg1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3789363" y="2883911"/>
            <a:ext cx="27098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806826" y="2598161"/>
            <a:ext cx="26273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1400">
                <a:latin typeface="Bauhaus 93" pitchFamily="82" charset="0"/>
              </a:rPr>
              <a:t>Árumozgás, számla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121569" y="2695791"/>
            <a:ext cx="1319212" cy="541338"/>
          </a:xfrm>
          <a:prstGeom prst="rightArrowCallout">
            <a:avLst>
              <a:gd name="adj1" fmla="val 25519"/>
              <a:gd name="adj2" fmla="val 25000"/>
              <a:gd name="adj3" fmla="val 33091"/>
              <a:gd name="adj4" fmla="val 6142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023283" y="2710873"/>
            <a:ext cx="7858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1500" b="1" dirty="0"/>
              <a:t>Ön cége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760788" y="3049011"/>
            <a:ext cx="27098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810001" y="3026786"/>
            <a:ext cx="26273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1400">
                <a:latin typeface="Bauhaus 93" pitchFamily="82" charset="0"/>
              </a:rPr>
              <a:t>Teljesítés igazolás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530726" y="3869748"/>
            <a:ext cx="1181100" cy="5492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altLang="hu-HU" b="1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hu-HU" altLang="hu-HU" b="1">
              <a:solidFill>
                <a:schemeClr val="bg1"/>
              </a:solidFill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462463" y="3810237"/>
            <a:ext cx="1181100" cy="553998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b="1" dirty="0">
                <a:solidFill>
                  <a:schemeClr val="bg1"/>
                </a:solidFill>
              </a:rPr>
              <a:t>Foldana</a:t>
            </a:r>
          </a:p>
          <a:p>
            <a:pPr eaLnBrk="1" hangingPunct="1">
              <a:spcBef>
                <a:spcPct val="50000"/>
              </a:spcBef>
            </a:pPr>
            <a:endParaRPr lang="hu-HU" altLang="hu-HU" b="1" dirty="0">
              <a:solidFill>
                <a:schemeClr val="bg1"/>
              </a:solidFill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3394076" y="3328411"/>
            <a:ext cx="1020762" cy="692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632201" y="3433186"/>
            <a:ext cx="26273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1400">
                <a:latin typeface="Bauhaus 93" pitchFamily="82" charset="0"/>
              </a:rPr>
              <a:t>Számla, teljesítés igazolás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 flipV="1">
            <a:off x="3159126" y="3339523"/>
            <a:ext cx="1201737" cy="862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1966913" y="3712586"/>
            <a:ext cx="2627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1400">
                <a:latin typeface="Bauhaus 93" pitchFamily="82" charset="0"/>
              </a:rPr>
              <a:t>Finanszírozás</a:t>
            </a:r>
          </a:p>
        </p:txBody>
      </p:sp>
      <p:pic>
        <p:nvPicPr>
          <p:cNvPr id="24" name="Kép 2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2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5" grpId="0" animBg="1"/>
      <p:bldP spid="16" grpId="0"/>
      <p:bldP spid="19" grpId="0" animBg="1"/>
      <p:bldP spid="20" grpId="0"/>
      <p:bldP spid="21" grpId="0" animBg="1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Faktoring szolgáltatás elemei</a:t>
            </a:r>
            <a:endParaRPr lang="hu-HU" dirty="0"/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115616" y="2054426"/>
            <a:ext cx="2054225" cy="1223962"/>
          </a:xfrm>
          <a:prstGeom prst="homePlate">
            <a:avLst>
              <a:gd name="adj" fmla="val 41959"/>
            </a:avLst>
          </a:prstGeom>
          <a:solidFill>
            <a:srgbClr val="E7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hu-HU" altLang="hu-HU">
              <a:solidFill>
                <a:schemeClr val="bg1"/>
              </a:solidFill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647553" y="2056013"/>
            <a:ext cx="2008188" cy="1223963"/>
          </a:xfrm>
          <a:prstGeom prst="chevron">
            <a:avLst>
              <a:gd name="adj" fmla="val 41018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hu-HU" altLang="hu-HU">
              <a:solidFill>
                <a:schemeClr val="bg1"/>
              </a:solidFill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4157266" y="2059188"/>
            <a:ext cx="2008187" cy="1223963"/>
          </a:xfrm>
          <a:prstGeom prst="chevron">
            <a:avLst>
              <a:gd name="adj" fmla="val 41018"/>
            </a:avLst>
          </a:prstGeom>
          <a:solidFill>
            <a:srgbClr val="E7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hu-HU" altLang="hu-HU">
              <a:solidFill>
                <a:schemeClr val="bg1"/>
              </a:solidFill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666978" y="2059188"/>
            <a:ext cx="2008188" cy="1223963"/>
          </a:xfrm>
          <a:prstGeom prst="chevron">
            <a:avLst>
              <a:gd name="adj" fmla="val 41018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hu-HU" altLang="hu-HU">
              <a:solidFill>
                <a:schemeClr val="bg1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152128" y="2448126"/>
            <a:ext cx="173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800" b="1">
                <a:solidFill>
                  <a:schemeClr val="bg1"/>
                </a:solidFill>
              </a:rPr>
              <a:t>Finanszírozás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019028" y="2308426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800" b="1">
                <a:solidFill>
                  <a:schemeClr val="bg1"/>
                </a:solidFill>
              </a:rPr>
              <a:t>Követelés-nyilvántartás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623991" y="2310013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800" b="1">
                <a:solidFill>
                  <a:schemeClr val="bg1"/>
                </a:solidFill>
              </a:rPr>
              <a:t>Követelés-biztosítás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6098778" y="2322713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1800" b="1">
                <a:solidFill>
                  <a:schemeClr val="bg1"/>
                </a:solidFill>
              </a:rPr>
              <a:t>Követelés-behajtás</a:t>
            </a:r>
          </a:p>
        </p:txBody>
      </p:sp>
      <p:sp>
        <p:nvSpPr>
          <p:cNvPr id="13" name="WordArt 17"/>
          <p:cNvSpPr>
            <a:spLocks noChangeArrowheads="1" noChangeShapeType="1" noTextEdit="1"/>
          </p:cNvSpPr>
          <p:nvPr/>
        </p:nvSpPr>
        <p:spPr bwMode="auto">
          <a:xfrm>
            <a:off x="366316" y="3857826"/>
            <a:ext cx="8448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u-H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 Black"/>
              </a:rPr>
              <a:t>Együttesen = követelésmenedzsment</a:t>
            </a:r>
          </a:p>
        </p:txBody>
      </p:sp>
    </p:spTree>
    <p:extLst>
      <p:ext uri="{BB962C8B-B14F-4D97-AF65-F5344CB8AC3E}">
        <p14:creationId xmlns:p14="http://schemas.microsoft.com/office/powerpoint/2010/main" val="335012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Finanszírozás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ltGray">
          <a:xfrm>
            <a:off x="611188" y="3932262"/>
            <a:ext cx="80645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ltGray">
          <a:xfrm>
            <a:off x="-180975" y="4292625"/>
            <a:ext cx="172720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hu-HU" altLang="hu-HU" sz="1400"/>
              <a:t>T napon</a:t>
            </a:r>
          </a:p>
          <a:p>
            <a:pPr algn="r">
              <a:spcBef>
                <a:spcPct val="50000"/>
              </a:spcBef>
            </a:pPr>
            <a:r>
              <a:rPr lang="hu-HU" altLang="hu-HU" sz="1400"/>
              <a:t>áruszállítás / szolgáltatás teljesítése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ltGray">
          <a:xfrm flipV="1">
            <a:off x="1438275" y="3716362"/>
            <a:ext cx="0" cy="43180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ltGray">
          <a:xfrm>
            <a:off x="1654175" y="4292625"/>
            <a:ext cx="133350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sz="1400"/>
              <a:t>T + 1 napon</a:t>
            </a:r>
          </a:p>
          <a:p>
            <a:pPr>
              <a:spcBef>
                <a:spcPct val="50000"/>
              </a:spcBef>
            </a:pPr>
            <a:r>
              <a:rPr lang="hu-HU" altLang="hu-HU" sz="1400"/>
              <a:t>számla kiállítása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ltGray">
          <a:xfrm flipV="1">
            <a:off x="1798638" y="3716362"/>
            <a:ext cx="0" cy="43180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ltGray">
          <a:xfrm>
            <a:off x="6804025" y="4292625"/>
            <a:ext cx="165576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sz="1400"/>
              <a:t>T + 1 + 60 napon</a:t>
            </a:r>
          </a:p>
          <a:p>
            <a:pPr>
              <a:spcBef>
                <a:spcPct val="50000"/>
              </a:spcBef>
            </a:pPr>
            <a:r>
              <a:rPr lang="hu-HU" altLang="hu-HU" sz="1400"/>
              <a:t>Számla fizetési határideje 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ltGray">
          <a:xfrm flipV="1">
            <a:off x="7740650" y="3716362"/>
            <a:ext cx="0" cy="431800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ltGray">
          <a:xfrm>
            <a:off x="2603500" y="4618062"/>
            <a:ext cx="12969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sz="1400"/>
              <a:t>számla benyújtása faktorálásra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flipH="1">
            <a:off x="788988" y="2565425"/>
            <a:ext cx="7272337" cy="1079500"/>
          </a:xfrm>
          <a:prstGeom prst="curvedDownArrow">
            <a:avLst>
              <a:gd name="adj1" fmla="val 52740"/>
              <a:gd name="adj2" fmla="val 187475"/>
              <a:gd name="adj3" fmla="val 451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endParaRPr lang="hu-HU" altLang="hu-HU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ltGray">
          <a:xfrm>
            <a:off x="2481263" y="1628800"/>
            <a:ext cx="4683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hu-HU" altLang="hu-HU" sz="2000" dirty="0"/>
              <a:t>A Foldana Pénzügyi </a:t>
            </a:r>
            <a:r>
              <a:rPr lang="hu-HU" altLang="hu-HU" sz="2000" dirty="0" err="1"/>
              <a:t>Zrt</a:t>
            </a:r>
            <a:r>
              <a:rPr lang="hu-HU" altLang="hu-HU" sz="2000" dirty="0"/>
              <a:t>. 80-90%-ban megelőlegezi a követelést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ltGray">
          <a:xfrm>
            <a:off x="8243888" y="4005287"/>
            <a:ext cx="1296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100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hu-HU" altLang="hu-HU" sz="1400"/>
              <a:t>idő</a:t>
            </a:r>
          </a:p>
        </p:txBody>
      </p:sp>
      <p:pic>
        <p:nvPicPr>
          <p:cNvPr id="15" name="Kép 14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12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Finanszírozás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2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 követelések megelőlegezése által az ügyfél finanszírozáshoz jut</a:t>
            </a:r>
          </a:p>
          <a:p>
            <a:r>
              <a:rPr lang="hu-HU" dirty="0"/>
              <a:t>Hazánkban jelenleg erre a szolgáltatásra van a legnagyobb kereslet</a:t>
            </a:r>
          </a:p>
          <a:p>
            <a:r>
              <a:rPr lang="hu-HU" dirty="0"/>
              <a:t>A követeléseket mint biztosíték a faktor megoldással lehet a legmagasabb arányban finanszírozni</a:t>
            </a:r>
          </a:p>
          <a:p>
            <a:r>
              <a:rPr lang="hu-HU" dirty="0"/>
              <a:t>A finanszírozás költségei még a kisebb ügyleteknél is versenyképes</a:t>
            </a:r>
          </a:p>
          <a:p>
            <a:endParaRPr lang="hu-HU" dirty="0"/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05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Nyilvántartás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faktorcég nyomon követi az egyes követelések sorsát, ezáltal minden pillanatban képes pontos nyilvántartást biztosítani</a:t>
            </a:r>
          </a:p>
          <a:p>
            <a:r>
              <a:rPr lang="hu-HU" dirty="0"/>
              <a:t>Az ügyfél jelentős adminisztrációtól szabadulhat meg</a:t>
            </a:r>
          </a:p>
          <a:p>
            <a:r>
              <a:rPr lang="hu-HU" dirty="0"/>
              <a:t>Szükség esetén a faktorcég egyeztet a vevőkkel a követelések megfizetésével kapcsolatban</a:t>
            </a:r>
          </a:p>
          <a:p>
            <a:endParaRPr lang="hu-HU" dirty="0"/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25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Követelésbehajtás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 faktorcég a lejárt, meg nem fizetett követelésekkel kapcsolatban eljár a vevőkkel szemben</a:t>
            </a:r>
          </a:p>
          <a:p>
            <a:pPr lvl="1"/>
            <a:r>
              <a:rPr lang="hu-HU" dirty="0"/>
              <a:t>Telefonos érdeklődés, egyeztetés, felszólítás</a:t>
            </a:r>
          </a:p>
          <a:p>
            <a:pPr lvl="1"/>
            <a:r>
              <a:rPr lang="hu-HU" dirty="0"/>
              <a:t>Felszólító levelek</a:t>
            </a:r>
          </a:p>
          <a:p>
            <a:pPr lvl="1"/>
            <a:r>
              <a:rPr lang="hu-HU" dirty="0"/>
              <a:t>Külső behajtó alkalmazása</a:t>
            </a:r>
          </a:p>
          <a:p>
            <a:pPr lvl="1"/>
            <a:r>
              <a:rPr lang="hu-HU" dirty="0"/>
              <a:t>Végső esetben jogi lépéseket tesz</a:t>
            </a:r>
          </a:p>
          <a:p>
            <a:pPr lvl="1"/>
            <a:r>
              <a:rPr lang="hu-HU" dirty="0"/>
              <a:t>A jogi eljárásban képviseli az ügyfelet</a:t>
            </a:r>
          </a:p>
          <a:p>
            <a:r>
              <a:rPr lang="hu-HU" dirty="0"/>
              <a:t>Az ügyfél oldalán ezáltal jelentősen csökkenthető az adminisztráció</a:t>
            </a:r>
          </a:p>
          <a:p>
            <a:endParaRPr lang="hu-HU" dirty="0"/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07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Kockázat átvállalás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>
            <a:normAutofit lnSpcReduction="10000"/>
          </a:bodyPr>
          <a:lstStyle/>
          <a:p>
            <a:r>
              <a:rPr lang="hu-HU" dirty="0"/>
              <a:t>Visszkereset</a:t>
            </a:r>
          </a:p>
          <a:p>
            <a:pPr lvl="1"/>
            <a:r>
              <a:rPr lang="hu-HU" dirty="0"/>
              <a:t>Visszkereset esetén nincs kockázat átvállalás</a:t>
            </a:r>
          </a:p>
          <a:p>
            <a:pPr lvl="1"/>
            <a:r>
              <a:rPr lang="hu-HU" dirty="0"/>
              <a:t>Visszkereset nélküli esetben van kockázat átvállalás</a:t>
            </a:r>
          </a:p>
          <a:p>
            <a:r>
              <a:rPr lang="hu-HU" dirty="0"/>
              <a:t>Kockázat átvállalás során a faktorcég a vevő fizetésképtelensége esetére ad „biztosítást”</a:t>
            </a:r>
          </a:p>
          <a:p>
            <a:pPr lvl="1"/>
            <a:r>
              <a:rPr lang="hu-HU" dirty="0"/>
              <a:t>Történhet hitelbiztosító bevonásával</a:t>
            </a:r>
          </a:p>
          <a:p>
            <a:pPr lvl="1"/>
            <a:r>
              <a:rPr lang="hu-HU" dirty="0"/>
              <a:t>Vagy saját kockázatvállalással</a:t>
            </a:r>
          </a:p>
          <a:p>
            <a:r>
              <a:rPr lang="hu-HU" dirty="0"/>
              <a:t>Az ügyfél megteheti, hogy csak bizonyos, általa kockázatosnak vélt vevőire alkalmazza</a:t>
            </a:r>
          </a:p>
          <a:p>
            <a:endParaRPr lang="hu-HU" dirty="0"/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915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Faktoring előnyei az ügyfelek számára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>
            <a:normAutofit/>
          </a:bodyPr>
          <a:lstStyle/>
          <a:p>
            <a:r>
              <a:rPr lang="hu-HU" dirty="0"/>
              <a:t>Gyors:</a:t>
            </a:r>
          </a:p>
          <a:p>
            <a:pPr lvl="2"/>
            <a:r>
              <a:rPr lang="hu-HU" dirty="0"/>
              <a:t>A faktoring szerződés előkészítése a hitelhez képest lényegesen gyorsabb. Az igény bejelentését követő 1-2 héten belül már megindulhat a finanszírozás.</a:t>
            </a:r>
          </a:p>
          <a:p>
            <a:pPr lvl="2"/>
            <a:r>
              <a:rPr lang="hu-HU" dirty="0"/>
              <a:t>Az egyes követelések finanszírozása akár azok keletkezésének napján megtörténhet, így Ön gyakorlatilag a készpénzes értékesítés előnyeit élvezheti.</a:t>
            </a:r>
          </a:p>
          <a:p>
            <a:endParaRPr lang="hu-HU" dirty="0"/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6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dirty="0"/>
              <a:t>Cégcsoportról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/>
          </a:bodyPr>
          <a:lstStyle/>
          <a:p>
            <a:endParaRPr lang="hu-HU" dirty="0"/>
          </a:p>
          <a:p>
            <a:pPr marL="137160" indent="0">
              <a:buNone/>
            </a:pPr>
            <a:r>
              <a:rPr lang="hu-HU" b="1" u="sng" dirty="0"/>
              <a:t>Követeléskezelés:</a:t>
            </a:r>
          </a:p>
          <a:p>
            <a:pPr marL="137160" indent="0">
              <a:buNone/>
            </a:pPr>
            <a:r>
              <a:rPr lang="hu-HU" dirty="0"/>
              <a:t>	- megbízási szerződés alapján lejárt 		követelések behajtását végzi kizárólag 	sikerdíj alapján</a:t>
            </a:r>
          </a:p>
          <a:p>
            <a:pPr marL="137160" indent="0">
              <a:buNone/>
            </a:pPr>
            <a:r>
              <a:rPr lang="hu-HU" b="1" u="sng" dirty="0"/>
              <a:t>Ingatlankezelés</a:t>
            </a:r>
            <a:r>
              <a:rPr lang="hu-HU" dirty="0"/>
              <a:t>:</a:t>
            </a:r>
          </a:p>
          <a:p>
            <a:pPr marL="137160" indent="0">
              <a:buNone/>
            </a:pPr>
            <a:r>
              <a:rPr lang="hu-HU" dirty="0"/>
              <a:t>	- jelenleg Budapest területén mintegy 7000 	társasházi lakás üzemeltetését végzi</a:t>
            </a:r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28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Termékek – Közműdíj faktoring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3963574" y="2734873"/>
            <a:ext cx="122413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55576" y="1484784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Közműszolgáltató által jogi személyek, valamint állami intézmények részére kiállított szolgáltatási díjakat tartalmazó számlákra</a:t>
            </a:r>
          </a:p>
          <a:p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723214" y="3501008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Előnyök: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/>
              <a:t>a szolgáltató azonnal forráshoz jut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/>
              <a:t>a számla értékének beszedését a faktorcég végzi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400" dirty="0"/>
              <a:t>A faktorcég közbeiktatásával kiküszöbölhető „politikai” érintettség</a:t>
            </a:r>
          </a:p>
          <a:p>
            <a:endParaRPr lang="hu-HU" sz="2400" dirty="0"/>
          </a:p>
        </p:txBody>
      </p:sp>
      <p:pic>
        <p:nvPicPr>
          <p:cNvPr id="8" name="Kép 7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40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hu-HU" dirty="0"/>
              <a:t>Termékek – Vissza nem térítendő támogatások </a:t>
            </a:r>
            <a:r>
              <a:rPr lang="hu-HU" dirty="0" err="1"/>
              <a:t>faktorálása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8846" y="2348880"/>
            <a:ext cx="8229600" cy="1368152"/>
          </a:xfrm>
        </p:spPr>
        <p:txBody>
          <a:bodyPr/>
          <a:lstStyle/>
          <a:p>
            <a:pPr marL="137160" indent="0" algn="ctr">
              <a:buNone/>
            </a:pPr>
            <a:r>
              <a:rPr lang="hu-HU" dirty="0"/>
              <a:t>Vissza nem térítendő támogatások azonnali refinanszírozása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3941578" y="3861048"/>
            <a:ext cx="122413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701218" y="479715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Aláírt támogatói okiratra van szükség</a:t>
            </a:r>
          </a:p>
        </p:txBody>
      </p:sp>
      <p:pic>
        <p:nvPicPr>
          <p:cNvPr id="6" name="Kép 5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1537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Termékek - Áfa faktoring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8"/>
          </a:xfrm>
        </p:spPr>
        <p:txBody>
          <a:bodyPr/>
          <a:lstStyle/>
          <a:p>
            <a:pPr marL="137160" indent="0" algn="ctr">
              <a:buNone/>
            </a:pPr>
            <a:r>
              <a:rPr lang="hu-HU" dirty="0"/>
              <a:t>Közműberuházások kapcsán kiállított szállítói számlák áfa-tartalmának finanszírozása.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3934295" y="2852936"/>
            <a:ext cx="1224136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431563" y="4221088"/>
            <a:ext cx="8229600" cy="118072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Font typeface="Wingdings 2"/>
              <a:buNone/>
            </a:pPr>
            <a:r>
              <a:rPr lang="hu-HU" dirty="0"/>
              <a:t>Az elnyert állami támogatások a nettó beruházást finanszírozzák, így az ÁFA finanszírozásának megoldása lehet a faktoring</a:t>
            </a:r>
          </a:p>
        </p:txBody>
      </p:sp>
      <p:pic>
        <p:nvPicPr>
          <p:cNvPr id="7" name="Kép 6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812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99592" y="2348880"/>
            <a:ext cx="71287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Köszönjük figyelmüket!</a:t>
            </a:r>
          </a:p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dirty="0"/>
              <a:t>Cégcsoportról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lnSpcReduction="10000"/>
          </a:bodyPr>
          <a:lstStyle/>
          <a:p>
            <a:endParaRPr lang="hu-HU" dirty="0"/>
          </a:p>
          <a:p>
            <a:pPr marL="137160" indent="0">
              <a:buNone/>
            </a:pPr>
            <a:r>
              <a:rPr lang="hu-HU" b="1" u="sng" dirty="0"/>
              <a:t>Ingatlanfejlesztés:</a:t>
            </a:r>
          </a:p>
          <a:p>
            <a:pPr marL="137160" indent="0">
              <a:buNone/>
            </a:pPr>
            <a:r>
              <a:rPr lang="hu-HU" dirty="0"/>
              <a:t>	- Budapest területén több lakásos 	társasházak fejlesztését végzi.  2017-ben   	52 lakásos, 	2020-ban átadásra került 34 	lakásos társasház befejezése 	történt meg.</a:t>
            </a:r>
          </a:p>
          <a:p>
            <a:pPr marL="137160" indent="0">
              <a:buNone/>
            </a:pPr>
            <a:r>
              <a:rPr lang="hu-HU" dirty="0"/>
              <a:t>	- 2020.év őszén kezdődött egy újabb 50 	lakásos szálloda építése, amelynek 	üzemeltetését szintén a cégcsoport fogja 	végezni.</a:t>
            </a:r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4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dirty="0"/>
              <a:t>Cégcsoportról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>
            <a:normAutofit fontScale="77500" lnSpcReduction="20000"/>
          </a:bodyPr>
          <a:lstStyle/>
          <a:p>
            <a:endParaRPr lang="hu-HU" dirty="0"/>
          </a:p>
          <a:p>
            <a:pPr marL="137160" indent="0">
              <a:buNone/>
            </a:pPr>
            <a:r>
              <a:rPr lang="hu-HU" b="1" u="sng" dirty="0"/>
              <a:t>Pénzügyi finanszírozás:</a:t>
            </a:r>
          </a:p>
          <a:p>
            <a:pPr marL="137160" indent="0">
              <a:buNone/>
            </a:pPr>
            <a:r>
              <a:rPr lang="hu-HU" dirty="0"/>
              <a:t>	- 2016.-tól az MNB engedélyével rendelkező 	pénzügyi vállalkozás. Fő tevékenységi 		körébe tartozik a </a:t>
            </a:r>
            <a:r>
              <a:rPr lang="hu-HU" dirty="0" err="1"/>
              <a:t>visszteher</a:t>
            </a:r>
            <a:r>
              <a:rPr lang="hu-HU" dirty="0"/>
              <a:t> nélküli 	követelésvásárlás, 	elnyert állami 	támogatások 	azonnali finanszírozása 	valamint beruházások áfa tartalmának refinanszírozása</a:t>
            </a:r>
          </a:p>
          <a:p>
            <a:pPr marL="137160" indent="0">
              <a:buNone/>
            </a:pPr>
            <a:r>
              <a:rPr lang="hu-HU" dirty="0"/>
              <a:t>	-2020 július: fiók iroda nyitása Békés városában hitelezési 	tevékenység végzésére </a:t>
            </a:r>
          </a:p>
          <a:p>
            <a:pPr marL="137160" indent="0">
              <a:buNone/>
            </a:pPr>
            <a:r>
              <a:rPr lang="hu-HU" b="1" u="sng" dirty="0"/>
              <a:t>Nemzetközi szerep:</a:t>
            </a:r>
          </a:p>
          <a:p>
            <a:pPr marL="137160" indent="0">
              <a:buNone/>
            </a:pPr>
            <a:r>
              <a:rPr lang="hu-HU" dirty="0"/>
              <a:t>	- 2019.-től Montenegró fővárosában Podgoricában 	képviseleti iroda nyílt. Országos jelleggel kizárólagosan a 	montenegrói piacon követeléskezelés, követelésvásárlás 	és faktoring tevékenységgel kezdte meg működését</a:t>
            </a:r>
          </a:p>
          <a:p>
            <a:pPr marL="137160" indent="0">
              <a:buNone/>
            </a:pPr>
            <a:r>
              <a:rPr lang="hu-HU" dirty="0"/>
              <a:t>	-2021 iroda nyitás Szarajevóban</a:t>
            </a:r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99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dirty="0"/>
              <a:t>Követeléskezelés előnyei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dirty="0"/>
              <a:t>Kizárólag sikerdíjas konstrukció, csak eredményes behajtás esetén illet meg minket sikerdíj</a:t>
            </a:r>
          </a:p>
          <a:p>
            <a:pPr lvl="0"/>
            <a:r>
              <a:rPr lang="hu-HU" dirty="0"/>
              <a:t>A sikerdíjunkat az adósra behajtási költségként továbbhárítjuk és beszedjük, így az eljárásunk a megbízónknak teljesen </a:t>
            </a:r>
            <a:r>
              <a:rPr lang="hu-HU" b="1" dirty="0"/>
              <a:t>ingyenes</a:t>
            </a:r>
            <a:r>
              <a:rPr lang="hu-HU" dirty="0"/>
              <a:t>.</a:t>
            </a:r>
          </a:p>
          <a:p>
            <a:pPr lvl="0"/>
            <a:r>
              <a:rPr lang="hu-HU" dirty="0"/>
              <a:t>Nincsenek rejtett költségek</a:t>
            </a:r>
          </a:p>
          <a:p>
            <a:pPr lvl="0"/>
            <a:r>
              <a:rPr lang="hu-HU" dirty="0"/>
              <a:t>Nincsenek megelőlegezendő költségek</a:t>
            </a:r>
          </a:p>
          <a:p>
            <a:pPr lvl="0"/>
            <a:r>
              <a:rPr lang="hu-HU" dirty="0"/>
              <a:t>Nem szükséges a megbízónak az adós felé felszólító levelet küldenie, így a felszólítás költségei sem terhelik a megbízót</a:t>
            </a:r>
          </a:p>
          <a:p>
            <a:endParaRPr lang="hu-HU" dirty="0"/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dirty="0"/>
              <a:t>Követeléskezelés előnyei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dirty="0"/>
              <a:t>Heti </a:t>
            </a:r>
            <a:r>
              <a:rPr lang="hu-HU" dirty="0" err="1"/>
              <a:t>rendszerességű</a:t>
            </a:r>
            <a:r>
              <a:rPr lang="hu-HU" dirty="0"/>
              <a:t> jelentésküldés, és elszámolás az ügyek alakulásáról</a:t>
            </a:r>
          </a:p>
          <a:p>
            <a:pPr lvl="0"/>
            <a:r>
              <a:rPr lang="hu-HU" dirty="0"/>
              <a:t>A veszteségként leírandó követelések felszámolhatóvá válnak</a:t>
            </a:r>
          </a:p>
          <a:p>
            <a:pPr lvl="0"/>
            <a:r>
              <a:rPr lang="hu-HU" dirty="0"/>
              <a:t>Költséges jogi eljárás kizárólag a vagyonnal rendelkező ügyféllel szemben kerüljön megindításra</a:t>
            </a:r>
          </a:p>
          <a:p>
            <a:pPr lvl="0"/>
            <a:r>
              <a:rPr lang="hu-HU" dirty="0"/>
              <a:t>Megbízó erőforrásainak felszabadulása:</a:t>
            </a:r>
          </a:p>
          <a:p>
            <a:pPr lvl="1"/>
            <a:r>
              <a:rPr lang="hu-HU" b="1" i="1" dirty="0"/>
              <a:t>nem szükséges saját munkavállaló, és költséges infrastruktúra fenntartása a behajtási folyamatra, így költségmegtakarítás érhető el</a:t>
            </a:r>
            <a:endParaRPr lang="hu-HU" dirty="0"/>
          </a:p>
          <a:p>
            <a:endParaRPr lang="hu-HU" dirty="0"/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81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behajtási folyamat eszközei I.:</a:t>
            </a:r>
            <a:br>
              <a:rPr lang="hu-HU" dirty="0"/>
            </a:br>
            <a:r>
              <a:rPr lang="hu-HU" dirty="0"/>
              <a:t>ügyindítás és levelezés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59832" y="1600200"/>
            <a:ext cx="5626968" cy="4277072"/>
          </a:xfrm>
        </p:spPr>
        <p:txBody>
          <a:bodyPr>
            <a:normAutofit fontScale="85000" lnSpcReduction="10000"/>
          </a:bodyPr>
          <a:lstStyle/>
          <a:p>
            <a:r>
              <a:rPr lang="hu-HU" dirty="0"/>
              <a:t>Átadástól 2 munkanapon belül kiküldjük a fizetési emlékeztetőt. Ebben tájékoztatjuk az adóst arról, hogy a Foldana a megbízótól átvette az ügyét, és elindult ellene a behajtási folyamat. Továbbá közöljük a fennálló tartozását valamint, hogy milyen időszakra keletkezett. </a:t>
            </a:r>
          </a:p>
          <a:p>
            <a:r>
              <a:rPr lang="hu-HU" dirty="0"/>
              <a:t>Ezt követően további két felszólító </a:t>
            </a:r>
            <a:r>
              <a:rPr lang="hu-HU" dirty="0" err="1"/>
              <a:t>levélet</a:t>
            </a:r>
            <a:r>
              <a:rPr lang="hu-HU" dirty="0"/>
              <a:t> küldünk az adósoknak</a:t>
            </a:r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  <p:pic>
        <p:nvPicPr>
          <p:cNvPr id="5" name="Kép 4" descr="akta info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1560" y="1628800"/>
            <a:ext cx="244827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2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A behajtási folyamat eszközei II:</a:t>
            </a:r>
            <a:br>
              <a:rPr lang="hu-HU" dirty="0"/>
            </a:br>
            <a:r>
              <a:rPr lang="hu-HU" dirty="0"/>
              <a:t>kutatás és telefonos megkeresés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456384"/>
          </a:xfrm>
        </p:spPr>
        <p:txBody>
          <a:bodyPr/>
          <a:lstStyle/>
          <a:p>
            <a:r>
              <a:rPr lang="hu-HU" dirty="0"/>
              <a:t>A személyadat és lakcímnyilvántartáson keresztül lakcímkutatás történik, ha az adós holléte ismeretlen</a:t>
            </a:r>
          </a:p>
          <a:p>
            <a:r>
              <a:rPr lang="hu-HU" dirty="0"/>
              <a:t>Az adós telefonon való megkereséséhez az adós és/vagy családtagjainak telefonos elérhetőségét felkutatjuk.</a:t>
            </a:r>
          </a:p>
        </p:txBody>
      </p:sp>
      <p:pic>
        <p:nvPicPr>
          <p:cNvPr id="4" name="Kép 3" descr="Foldana_logo-path_szurke-femes_Kft_nelkul+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517232"/>
            <a:ext cx="216024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08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Egyéni 7. séma">
      <a:dk1>
        <a:sysClr val="windowText" lastClr="000000"/>
      </a:dk1>
      <a:lt1>
        <a:sysClr val="window" lastClr="FFFFFF"/>
      </a:lt1>
      <a:dk2>
        <a:srgbClr val="0F6FC6"/>
      </a:dk2>
      <a:lt2>
        <a:srgbClr val="DBF5F9"/>
      </a:lt2>
      <a:accent1>
        <a:srgbClr val="FFFF0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egycsúcs">
  <a:themeElements>
    <a:clrScheme name="Egyéni 7. séma">
      <a:dk1>
        <a:sysClr val="windowText" lastClr="000000"/>
      </a:dk1>
      <a:lt1>
        <a:sysClr val="window" lastClr="FFFFFF"/>
      </a:lt1>
      <a:dk2>
        <a:srgbClr val="0F6FC6"/>
      </a:dk2>
      <a:lt2>
        <a:srgbClr val="DBF5F9"/>
      </a:lt2>
      <a:accent1>
        <a:srgbClr val="FFFF0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1180</TotalTime>
  <Words>1398</Words>
  <Application>Microsoft Office PowerPoint</Application>
  <PresentationFormat>Diavetítés a képernyőre (4:3 oldalarány)</PresentationFormat>
  <Paragraphs>240</Paragraphs>
  <Slides>33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2</vt:i4>
      </vt:variant>
      <vt:variant>
        <vt:lpstr>Diacímek</vt:lpstr>
      </vt:variant>
      <vt:variant>
        <vt:i4>33</vt:i4>
      </vt:variant>
    </vt:vector>
  </HeadingPairs>
  <TitlesOfParts>
    <vt:vector size="45" baseType="lpstr">
      <vt:lpstr>ＭＳ Ｐゴシック</vt:lpstr>
      <vt:lpstr>Arial</vt:lpstr>
      <vt:lpstr>Arial Black</vt:lpstr>
      <vt:lpstr>Bauhaus 93</vt:lpstr>
      <vt:lpstr>Book Antiqua</vt:lpstr>
      <vt:lpstr>Calibri</vt:lpstr>
      <vt:lpstr>Lucida Sans</vt:lpstr>
      <vt:lpstr>Wingdings</vt:lpstr>
      <vt:lpstr>Wingdings 2</vt:lpstr>
      <vt:lpstr>Wingdings 3</vt:lpstr>
      <vt:lpstr>Hegycsúcs</vt:lpstr>
      <vt:lpstr>1_Hegycsúcs</vt:lpstr>
      <vt:lpstr>Követelések érvényesítése és a faktoring szerepe a finanszírozásban</vt:lpstr>
      <vt:lpstr>Cégcsoportról</vt:lpstr>
      <vt:lpstr>Cégcsoportról</vt:lpstr>
      <vt:lpstr>Cégcsoportról</vt:lpstr>
      <vt:lpstr>Cégcsoportról</vt:lpstr>
      <vt:lpstr>Követeléskezelés előnyei</vt:lpstr>
      <vt:lpstr>Követeléskezelés előnyei</vt:lpstr>
      <vt:lpstr>A behajtási folyamat eszközei I.: ügyindítás és levelezés</vt:lpstr>
      <vt:lpstr>A behajtási folyamat eszközei II: kutatás és telefonos megkeresés</vt:lpstr>
      <vt:lpstr>A behajtási folyamat eszközei III: ügyvédi levél</vt:lpstr>
      <vt:lpstr>A behajtási folyamat eszközei IV: személyes felkeresés</vt:lpstr>
      <vt:lpstr>Személyes felkeresés – országos hálózat</vt:lpstr>
      <vt:lpstr>Az adós nálunk ügyfél</vt:lpstr>
      <vt:lpstr>Eredményeink I.</vt:lpstr>
      <vt:lpstr>Eredményeink II.</vt:lpstr>
      <vt:lpstr>Követelésvásárlás</vt:lpstr>
      <vt:lpstr>Követelésvásárlás</vt:lpstr>
      <vt:lpstr>Követelésvásárlás előnye </vt:lpstr>
      <vt:lpstr>Követelésvásárlás </vt:lpstr>
      <vt:lpstr>Faktoring szerepe</vt:lpstr>
      <vt:lpstr>Mi is az a faktoring?</vt:lpstr>
      <vt:lpstr>Mi is az a faktoring?</vt:lpstr>
      <vt:lpstr>Faktoring szolgáltatás elemei</vt:lpstr>
      <vt:lpstr>Finanszírozás</vt:lpstr>
      <vt:lpstr>Finanszírozás</vt:lpstr>
      <vt:lpstr>Nyilvántartás</vt:lpstr>
      <vt:lpstr>Követelésbehajtás</vt:lpstr>
      <vt:lpstr>Kockázat átvállalás</vt:lpstr>
      <vt:lpstr>Faktoring előnyei az ügyfelek számára</vt:lpstr>
      <vt:lpstr>Termékek – Közműdíj faktoring</vt:lpstr>
      <vt:lpstr>Termékek – Vissza nem térítendő támogatások faktorálása </vt:lpstr>
      <vt:lpstr>Termékek - Áfa faktoring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Követelésbehajtás kockázat nélkül</dc:title>
  <dc:creator>Tom</dc:creator>
  <cp:lastModifiedBy>Dr. Balla Róbert - Foldana</cp:lastModifiedBy>
  <cp:revision>129</cp:revision>
  <cp:lastPrinted>2018-06-05T14:39:16Z</cp:lastPrinted>
  <dcterms:created xsi:type="dcterms:W3CDTF">2014-04-21T13:56:54Z</dcterms:created>
  <dcterms:modified xsi:type="dcterms:W3CDTF">2021-09-28T03:28:41Z</dcterms:modified>
</cp:coreProperties>
</file>