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33"/>
  </p:notesMasterIdLst>
  <p:handoutMasterIdLst>
    <p:handoutMasterId r:id="rId34"/>
  </p:handoutMasterIdLst>
  <p:sldIdLst>
    <p:sldId id="256" r:id="rId5"/>
    <p:sldId id="435" r:id="rId6"/>
    <p:sldId id="436" r:id="rId7"/>
    <p:sldId id="438" r:id="rId8"/>
    <p:sldId id="437" r:id="rId9"/>
    <p:sldId id="439" r:id="rId10"/>
    <p:sldId id="440" r:id="rId11"/>
    <p:sldId id="441" r:id="rId12"/>
    <p:sldId id="442" r:id="rId13"/>
    <p:sldId id="407" r:id="rId14"/>
    <p:sldId id="409" r:id="rId15"/>
    <p:sldId id="410" r:id="rId16"/>
    <p:sldId id="432" r:id="rId17"/>
    <p:sldId id="415" r:id="rId18"/>
    <p:sldId id="452" r:id="rId19"/>
    <p:sldId id="450" r:id="rId20"/>
    <p:sldId id="451" r:id="rId21"/>
    <p:sldId id="448" r:id="rId22"/>
    <p:sldId id="449" r:id="rId23"/>
    <p:sldId id="454" r:id="rId24"/>
    <p:sldId id="446" r:id="rId25"/>
    <p:sldId id="447" r:id="rId26"/>
    <p:sldId id="455" r:id="rId27"/>
    <p:sldId id="456" r:id="rId28"/>
    <p:sldId id="457" r:id="rId29"/>
    <p:sldId id="434" r:id="rId30"/>
    <p:sldId id="433" r:id="rId31"/>
    <p:sldId id="303" r:id="rId32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3B14-BFE8-45AA-9FD4-89B618E96C58}" type="datetimeFigureOut">
              <a:rPr lang="hu-HU" smtClean="0"/>
              <a:t>2021.09.24.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796CA-EE89-4011-A631-09B2DC743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45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8B67-5D08-408A-872D-0E1E8B63356E}" type="datetimeFigureOut">
              <a:rPr lang="hu-HU" smtClean="0"/>
              <a:t>2021.09.24.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101" y="4686299"/>
            <a:ext cx="5389563" cy="4440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4EE5E-60AE-4727-9F9D-7BD496F159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17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CAEC-8BA3-42B8-ABC7-98641CB21F3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555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CAEC-8BA3-42B8-ABC7-98641CB21F3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80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CAEC-8BA3-42B8-ABC7-98641CB21F3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22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CAEC-8BA3-42B8-ABC7-98641CB21F3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07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CAEC-8BA3-42B8-ABC7-98641CB21F3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22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630D-3C9A-4A24-A768-CAC66677A4A2}" type="datetime1">
              <a:rPr lang="hu-HU" smtClean="0"/>
              <a:t>2021.09.24.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94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3FB6-0F64-4BD0-9C54-5BCE7039BD89}" type="datetime1">
              <a:rPr lang="hu-HU" smtClean="0"/>
              <a:t>2021.09.24.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77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C53A-7559-4A56-BBC6-91FDD95D323B}" type="datetime1">
              <a:rPr lang="hu-HU" smtClean="0"/>
              <a:t>2021.09.24.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14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630D-3C9A-4A24-A768-CAC66677A4A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7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CE3F-7751-425E-B9B6-92F5D0580E7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A12-58D9-41CC-B748-6FB28BEB5CB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2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D5AE-4D6A-405B-8357-CE74039E7F0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53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FAEC-3092-4DBB-B200-FBA003204A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83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1C96-16DC-48B8-972E-27F2334C1B9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0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B47D-7152-4FBE-A15E-E6F4F4AE98F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79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4CE-0581-4001-B3DE-DDA0333983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CE3F-7751-425E-B9B6-92F5D0580E71}" type="datetime1">
              <a:rPr lang="hu-HU" smtClean="0"/>
              <a:t>2021.09.24.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940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F15F-1B40-494E-B693-50A618F48A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48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3FB6-0F64-4BD0-9C54-5BCE7039BD8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9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C53A-7559-4A56-BBC6-91FDD95D323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69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630D-3C9A-4A24-A768-CAC66677A4A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57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CE3F-7751-425E-B9B6-92F5D0580E7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19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A12-58D9-41CC-B748-6FB28BEB5CB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39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D5AE-4D6A-405B-8357-CE74039E7F0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44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FAEC-3092-4DBB-B200-FBA003204A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03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1C96-16DC-48B8-972E-27F2334C1B9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0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B47D-7152-4FBE-A15E-E6F4F4AE98F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A12-58D9-41CC-B748-6FB28BEB5CB7}" type="datetime1">
              <a:rPr lang="hu-HU" smtClean="0"/>
              <a:t>2021.09.24.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250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4CE-0581-4001-B3DE-DDA0333983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8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F15F-1B40-494E-B693-50A618F48A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2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3FB6-0F64-4BD0-9C54-5BCE7039BD8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80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C53A-7559-4A56-BBC6-91FDD95D323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630D-3C9A-4A24-A768-CAC66677A4A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79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CE3F-7751-425E-B9B6-92F5D0580E7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01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A12-58D9-41CC-B748-6FB28BEB5CB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9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D5AE-4D6A-405B-8357-CE74039E7F0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60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FAEC-3092-4DBB-B200-FBA003204A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17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1C96-16DC-48B8-972E-27F2334C1B9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6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D5AE-4D6A-405B-8357-CE74039E7F07}" type="datetime1">
              <a:rPr lang="hu-HU" smtClean="0"/>
              <a:t>2021.09.24.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118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B47D-7152-4FBE-A15E-E6F4F4AE98F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8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4CE-0581-4001-B3DE-DDA0333983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0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F15F-1B40-494E-B693-50A618F48A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83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3FB6-0F64-4BD0-9C54-5BCE7039BD8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08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C53A-7559-4A56-BBC6-91FDD95D323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FAEC-3092-4DBB-B200-FBA003204AD1}" type="datetime1">
              <a:rPr lang="hu-HU" smtClean="0"/>
              <a:t>2021.09.24.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62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1C96-16DC-48B8-972E-27F2334C1B9F}" type="datetime1">
              <a:rPr lang="hu-HU" smtClean="0"/>
              <a:t>2021.09.24.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61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B47D-7152-4FBE-A15E-E6F4F4AE98F9}" type="datetime1">
              <a:rPr lang="hu-HU" smtClean="0"/>
              <a:t>2021.09.24.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8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4CE-0581-4001-B3DE-DDA0333983E8}" type="datetime1">
              <a:rPr lang="hu-HU" smtClean="0"/>
              <a:t>2021.09.24.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53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F15F-1B40-494E-B693-50A618F48AD1}" type="datetime1">
              <a:rPr lang="hu-HU" smtClean="0"/>
              <a:t>2021.09.24.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17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20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FA34-FF79-47CC-B35F-3BCE7E8062C0}" type="datetime1">
              <a:rPr lang="hu-HU" smtClean="0"/>
              <a:t>2021.09.24.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0F28-8A2C-429C-A44A-478F33CF7B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0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20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FA34-FF79-47CC-B35F-3BCE7E8062C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20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FA34-FF79-47CC-B35F-3BCE7E8062C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4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20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FA34-FF79-47CC-B35F-3BCE7E8062C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8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palyazat.gov.hu/terulet_es_telepulesfejlesztesi_operativ_program_plusz_felhivasok_tarsadalmi_egyeztetse" TargetMode="Externa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ormany.hu/dokumentumtar/hirdetmenyek-kozlemenyek" TargetMode="External"/><Relationship Id="rId2" Type="http://schemas.openxmlformats.org/officeDocument/2006/relationships/hyperlink" Target="https://kormany.hu/dokumentumtar/onkormanyzatok-elektronikus-hataskori-jegyzeke-2021-ii-negyedev" TargetMode="External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2819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latin typeface="Cambria" panose="02040503050406030204" pitchFamily="18" charset="0"/>
                <a:ea typeface="Calibri"/>
                <a:cs typeface="Times New Roman"/>
              </a:rPr>
              <a:t>Kormányzati kép az önkormányzatok helyzetéről</a:t>
            </a:r>
            <a:endParaRPr lang="hu-HU" sz="4000" dirty="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9592" y="3717032"/>
            <a:ext cx="6728792" cy="12709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TÖOSZ Küldöttgyűlés</a:t>
            </a:r>
          </a:p>
          <a:p>
            <a:pPr>
              <a:spcAft>
                <a:spcPts val="1200"/>
              </a:spcAft>
            </a:pPr>
            <a:r>
              <a:rPr lang="hu-H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Siófok</a:t>
            </a:r>
            <a:r>
              <a:rPr lang="hu-H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2021. szeptember </a:t>
            </a:r>
            <a:r>
              <a:rPr lang="hu-H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28.</a:t>
            </a:r>
            <a:endParaRPr lang="hu-HU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765377" y="1700808"/>
            <a:ext cx="7632848" cy="0"/>
          </a:xfrm>
          <a:prstGeom prst="line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703831" y="6453336"/>
            <a:ext cx="76328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087724" y="5283205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mbria" panose="02040503050406030204" pitchFamily="18" charset="0"/>
              </a:rPr>
              <a:t>Pogácsás Tibor</a:t>
            </a:r>
            <a:endParaRPr lang="hu-HU" sz="3200" b="1" dirty="0" smtClean="0">
              <a:latin typeface="Cambria" panose="02040503050406030204" pitchFamily="18" charset="0"/>
            </a:endParaRPr>
          </a:p>
          <a:p>
            <a:pPr algn="ctr"/>
            <a:r>
              <a:rPr lang="hu-HU" sz="2400" dirty="0">
                <a:latin typeface="Cambria" panose="02040503050406030204" pitchFamily="18" charset="0"/>
              </a:rPr>
              <a:t>ö</a:t>
            </a:r>
            <a:r>
              <a:rPr lang="hu-HU" sz="2400" dirty="0" smtClean="0">
                <a:latin typeface="Cambria" panose="02040503050406030204" pitchFamily="18" charset="0"/>
              </a:rPr>
              <a:t>nkormányzati </a:t>
            </a:r>
            <a:r>
              <a:rPr lang="hu-HU" sz="2400" dirty="0" smtClean="0">
                <a:latin typeface="Cambria" panose="02040503050406030204" pitchFamily="18" charset="0"/>
              </a:rPr>
              <a:t>államtitkár</a:t>
            </a:r>
            <a:endParaRPr lang="hu-HU" sz="2400" dirty="0">
              <a:latin typeface="Cambria" panose="020405030504060302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52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505231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Gazdálkodás - Rendkívüli </a:t>
            </a:r>
            <a:r>
              <a:rPr lang="hu-HU" sz="2800" b="1" dirty="0">
                <a:latin typeface="Cambria" panose="02040503050406030204" pitchFamily="18" charset="0"/>
              </a:rPr>
              <a:t>önkormányzati </a:t>
            </a:r>
            <a:r>
              <a:rPr lang="hu-HU" sz="2800" b="1" dirty="0" smtClean="0">
                <a:latin typeface="Cambria" panose="02040503050406030204" pitchFamily="18" charset="0"/>
              </a:rPr>
              <a:t>támogatás (REKI)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444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hu-HU" sz="2200" dirty="0">
                <a:latin typeface="Cambria" panose="02040503050406030204" pitchFamily="18" charset="0"/>
              </a:rPr>
              <a:t>A 2021. évi költségvetési törvény </a:t>
            </a:r>
            <a:r>
              <a:rPr lang="hu-HU" sz="2200" b="1" dirty="0">
                <a:latin typeface="Cambria" panose="02040503050406030204" pitchFamily="18" charset="0"/>
              </a:rPr>
              <a:t>6 milliárd </a:t>
            </a:r>
            <a:r>
              <a:rPr lang="hu-HU" sz="2200" b="1" dirty="0" smtClean="0">
                <a:latin typeface="Cambria" panose="02040503050406030204" pitchFamily="18" charset="0"/>
              </a:rPr>
              <a:t>Ft</a:t>
            </a:r>
            <a:r>
              <a:rPr lang="hu-HU" sz="2200" dirty="0" smtClean="0">
                <a:latin typeface="Cambria" panose="02040503050406030204" pitchFamily="18" charset="0"/>
              </a:rPr>
              <a:t> </a:t>
            </a:r>
            <a:r>
              <a:rPr lang="hu-HU" sz="2200" dirty="0">
                <a:latin typeface="Cambria" panose="02040503050406030204" pitchFamily="18" charset="0"/>
              </a:rPr>
              <a:t>előirányzatot tartalmaz.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hu-HU" sz="2200" dirty="0" smtClean="0">
                <a:latin typeface="Cambria" panose="02040503050406030204" pitchFamily="18" charset="0"/>
              </a:rPr>
              <a:t>A </a:t>
            </a:r>
            <a:r>
              <a:rPr lang="hu-HU" sz="2200" dirty="0">
                <a:latin typeface="Cambria" panose="02040503050406030204" pitchFamily="18" charset="0"/>
              </a:rPr>
              <a:t>pályázati kiírás megjelent.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hu-HU" sz="2200" dirty="0" smtClean="0">
                <a:latin typeface="Cambria" panose="02040503050406030204" pitchFamily="18" charset="0"/>
              </a:rPr>
              <a:t>2021.  május - </a:t>
            </a:r>
            <a:r>
              <a:rPr lang="hu-HU" sz="2200" dirty="0">
                <a:latin typeface="Cambria" panose="02040503050406030204" pitchFamily="18" charset="0"/>
              </a:rPr>
              <a:t>67 önkormányzat </a:t>
            </a:r>
            <a:r>
              <a:rPr lang="hu-HU" sz="2200" b="1" dirty="0">
                <a:latin typeface="Cambria" panose="02040503050406030204" pitchFamily="18" charset="0"/>
              </a:rPr>
              <a:t>525,7 millió </a:t>
            </a:r>
            <a:r>
              <a:rPr lang="hu-HU" sz="2200" b="1" dirty="0" smtClean="0">
                <a:latin typeface="Cambria" panose="02040503050406030204" pitchFamily="18" charset="0"/>
              </a:rPr>
              <a:t>Ft </a:t>
            </a:r>
            <a:r>
              <a:rPr lang="hu-HU" sz="2200" dirty="0" smtClean="0">
                <a:latin typeface="Cambria" panose="02040503050406030204" pitchFamily="18" charset="0"/>
              </a:rPr>
              <a:t>támogatás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hu-HU" sz="2200" dirty="0" smtClean="0">
                <a:latin typeface="Cambria" panose="02040503050406030204" pitchFamily="18" charset="0"/>
              </a:rPr>
              <a:t>2021. augusztus - 220 </a:t>
            </a:r>
            <a:r>
              <a:rPr lang="hu-HU" sz="2200" dirty="0">
                <a:latin typeface="Cambria" panose="02040503050406030204" pitchFamily="18" charset="0"/>
              </a:rPr>
              <a:t>önkormányzat </a:t>
            </a:r>
            <a:r>
              <a:rPr lang="hu-HU" sz="2200" b="1" dirty="0" smtClean="0">
                <a:latin typeface="Cambria" panose="02040503050406030204" pitchFamily="18" charset="0"/>
              </a:rPr>
              <a:t>2133,2 </a:t>
            </a:r>
            <a:r>
              <a:rPr lang="hu-HU" sz="2200" b="1" dirty="0">
                <a:latin typeface="Cambria" panose="02040503050406030204" pitchFamily="18" charset="0"/>
              </a:rPr>
              <a:t>millió </a:t>
            </a:r>
            <a:r>
              <a:rPr lang="hu-HU" sz="2200" b="1" dirty="0" smtClean="0">
                <a:latin typeface="Cambria" panose="02040503050406030204" pitchFamily="18" charset="0"/>
              </a:rPr>
              <a:t>Ft </a:t>
            </a:r>
            <a:r>
              <a:rPr lang="hu-HU" sz="2200" dirty="0" smtClean="0">
                <a:latin typeface="Cambria" panose="02040503050406030204" pitchFamily="18" charset="0"/>
              </a:rPr>
              <a:t>támogatás</a:t>
            </a:r>
            <a:endParaRPr lang="hu-HU" sz="22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hu-HU" sz="2200" dirty="0" smtClean="0">
                <a:latin typeface="Cambria" panose="02040503050406030204" pitchFamily="18" charset="0"/>
              </a:rPr>
              <a:t>A </a:t>
            </a:r>
            <a:r>
              <a:rPr lang="hu-HU" sz="2200" dirty="0">
                <a:latin typeface="Cambria" panose="02040503050406030204" pitchFamily="18" charset="0"/>
              </a:rPr>
              <a:t>beérkezett pályázatok feldolgozása folyamatos, a következő döntés </a:t>
            </a:r>
            <a:r>
              <a:rPr lang="hu-HU" sz="2200" dirty="0" smtClean="0">
                <a:latin typeface="Cambria" panose="02040503050406030204" pitchFamily="18" charset="0"/>
              </a:rPr>
              <a:t>októberben várható.</a:t>
            </a:r>
            <a:endParaRPr lang="hu-HU" b="1" dirty="0">
              <a:latin typeface="Cambria" panose="020405030504060302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69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323" y="1340768"/>
            <a:ext cx="8229600" cy="79208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Gazdálkodás - Vis </a:t>
            </a:r>
            <a:r>
              <a:rPr lang="hu-HU" sz="2800" b="1" dirty="0">
                <a:latin typeface="Cambria" panose="02040503050406030204" pitchFamily="18" charset="0"/>
              </a:rPr>
              <a:t>maior </a:t>
            </a:r>
            <a:r>
              <a:rPr lang="hu-HU" sz="2800" b="1" dirty="0" smtClean="0">
                <a:latin typeface="Cambria" panose="02040503050406030204" pitchFamily="18" charset="0"/>
              </a:rPr>
              <a:t>támogatás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4460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hu-HU" sz="2000" dirty="0">
                <a:latin typeface="Cambria" panose="02040503050406030204" pitchFamily="18" charset="0"/>
              </a:rPr>
              <a:t>A költségvetési törvény </a:t>
            </a:r>
            <a:r>
              <a:rPr lang="hu-HU" sz="2000" b="1" dirty="0" smtClean="0">
                <a:latin typeface="Cambria" panose="02040503050406030204" pitchFamily="18" charset="0"/>
              </a:rPr>
              <a:t>5 </a:t>
            </a:r>
            <a:r>
              <a:rPr lang="hu-HU" sz="2000" b="1" dirty="0">
                <a:latin typeface="Cambria" panose="02040503050406030204" pitchFamily="18" charset="0"/>
              </a:rPr>
              <a:t>milliárd forintot</a:t>
            </a:r>
            <a:r>
              <a:rPr lang="hu-HU" sz="2000" dirty="0">
                <a:latin typeface="Cambria" panose="02040503050406030204" pitchFamily="18" charset="0"/>
              </a:rPr>
              <a:t> biztosít a vis maior támogatásra.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hu-HU" sz="2000" dirty="0" smtClean="0">
                <a:latin typeface="Cambria" panose="02040503050406030204" pitchFamily="18" charset="0"/>
              </a:rPr>
              <a:t>A </a:t>
            </a:r>
            <a:r>
              <a:rPr lang="hu-HU" sz="2000" dirty="0">
                <a:latin typeface="Cambria" panose="02040503050406030204" pitchFamily="18" charset="0"/>
              </a:rPr>
              <a:t>beérkezett pályázatok feldolgozása folyamatos.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hu-HU" sz="2000" dirty="0" smtClean="0">
                <a:latin typeface="Cambria" panose="02040503050406030204" pitchFamily="18" charset="0"/>
              </a:rPr>
              <a:t>Az </a:t>
            </a:r>
            <a:r>
              <a:rPr lang="hu-HU" sz="2000" dirty="0">
                <a:latin typeface="Cambria" panose="02040503050406030204" pitchFamily="18" charset="0"/>
              </a:rPr>
              <a:t>önkormányzat a kár bekövetkezésétől számított 7 napon belül tehet bejelentést</a:t>
            </a:r>
            <a:r>
              <a:rPr lang="hu-HU" sz="2000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hu-HU" sz="2000" dirty="0" smtClean="0">
                <a:latin typeface="Cambria" panose="02040503050406030204" pitchFamily="18" charset="0"/>
              </a:rPr>
              <a:t>2021. évben eddig 5 ütemben született döntés</a:t>
            </a:r>
          </a:p>
          <a:p>
            <a:pPr algn="just"/>
            <a:endParaRPr lang="hu-HU" sz="2000" dirty="0" smtClean="0">
              <a:latin typeface="Cambria" panose="02040503050406030204" pitchFamily="18" charset="0"/>
            </a:endParaRPr>
          </a:p>
          <a:p>
            <a:pPr algn="just"/>
            <a:endParaRPr lang="hu-HU" sz="2000" dirty="0" smtClean="0">
              <a:latin typeface="Cambria" panose="02040503050406030204" pitchFamily="18" charset="0"/>
            </a:endParaRPr>
          </a:p>
          <a:p>
            <a:pPr algn="just"/>
            <a:endParaRPr lang="hu-HU" sz="2000" dirty="0" smtClean="0">
              <a:latin typeface="Cambria" panose="02040503050406030204" pitchFamily="18" charset="0"/>
            </a:endParaRPr>
          </a:p>
          <a:p>
            <a:pPr algn="just"/>
            <a:endParaRPr lang="hu-HU" sz="2000" dirty="0">
              <a:latin typeface="Cambria" panose="020405030504060302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65667"/>
              </p:ext>
            </p:extLst>
          </p:nvPr>
        </p:nvGraphicFramePr>
        <p:xfrm>
          <a:off x="2915816" y="4725142"/>
          <a:ext cx="4896544" cy="1996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2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6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477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</a:rPr>
                        <a:t>Ütemek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</a:rPr>
                        <a:t>Támogatott pályázatok száma (db)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</a:rPr>
                        <a:t>Jóváhagyott támogatás (</a:t>
                      </a:r>
                      <a:r>
                        <a:rPr lang="hu-HU" sz="1100" b="1" u="none" strike="noStrike" dirty="0" err="1">
                          <a:effectLst/>
                        </a:rPr>
                        <a:t>mFt</a:t>
                      </a:r>
                      <a:r>
                        <a:rPr lang="hu-HU" sz="1100" b="1" u="none" strike="noStrike" dirty="0">
                          <a:effectLst/>
                        </a:rPr>
                        <a:t>)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9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I. ütem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64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673,6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9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II. ütem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67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583,6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9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III. ütem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50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370,7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9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IV. ütem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37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532,5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9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V. ütem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611,1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9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>
                          <a:effectLst/>
                        </a:rPr>
                        <a:t>Összesen: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>
                          <a:effectLst/>
                        </a:rPr>
                        <a:t>251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</a:rPr>
                        <a:t>2771,5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3288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78296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Gazdálkodás - Adósságot </a:t>
            </a:r>
            <a:r>
              <a:rPr lang="hu-HU" sz="2800" b="1" dirty="0">
                <a:latin typeface="Cambria" panose="02040503050406030204" pitchFamily="18" charset="0"/>
              </a:rPr>
              <a:t>keletkeztető ügyletek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96044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000" dirty="0" smtClean="0">
                <a:latin typeface="Cambria" panose="02040503050406030204" pitchFamily="18" charset="0"/>
              </a:rPr>
              <a:t>Az önkormányzatok adósságot </a:t>
            </a:r>
            <a:r>
              <a:rPr lang="hu-HU" sz="2000" dirty="0">
                <a:latin typeface="Cambria" panose="02040503050406030204" pitchFamily="18" charset="0"/>
              </a:rPr>
              <a:t>keletkeztető </a:t>
            </a:r>
            <a:r>
              <a:rPr lang="hu-HU" sz="2000" dirty="0" smtClean="0">
                <a:latin typeface="Cambria" panose="02040503050406030204" pitchFamily="18" charset="0"/>
              </a:rPr>
              <a:t>ügyletei a Kormány előzetes hozzájárulásához kötöttek</a:t>
            </a:r>
          </a:p>
          <a:p>
            <a:pPr algn="just"/>
            <a:r>
              <a:rPr lang="hu-HU" sz="2000" dirty="0" smtClean="0">
                <a:latin typeface="Cambria" panose="02040503050406030204" pitchFamily="18" charset="0"/>
              </a:rPr>
              <a:t>A helyi </a:t>
            </a:r>
            <a:r>
              <a:rPr lang="hu-HU" sz="2000" dirty="0">
                <a:latin typeface="Cambria" panose="02040503050406030204" pitchFamily="18" charset="0"/>
              </a:rPr>
              <a:t>önkormányzatokért felelős miniszter </a:t>
            </a:r>
            <a:r>
              <a:rPr lang="hu-HU" sz="2000" b="1" dirty="0" smtClean="0">
                <a:latin typeface="Cambria" panose="02040503050406030204" pitchFamily="18" charset="0"/>
              </a:rPr>
              <a:t>előterjesztést </a:t>
            </a:r>
            <a:r>
              <a:rPr lang="hu-HU" sz="2000" b="1" dirty="0">
                <a:latin typeface="Cambria" panose="02040503050406030204" pitchFamily="18" charset="0"/>
              </a:rPr>
              <a:t>készít </a:t>
            </a:r>
            <a:r>
              <a:rPr lang="hu-HU" sz="2000" dirty="0">
                <a:latin typeface="Cambria" panose="02040503050406030204" pitchFamily="18" charset="0"/>
              </a:rPr>
              <a:t>a tárgyhót megelőző időszakban a minisztériumhoz hiánytalanul beérkezett kérelmekről</a:t>
            </a:r>
            <a:r>
              <a:rPr lang="hu-HU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hu-HU" sz="2000" dirty="0" smtClean="0">
                <a:latin typeface="Cambria" panose="02040503050406030204" pitchFamily="18" charset="0"/>
              </a:rPr>
              <a:t>A kérelmek benyújtási határideje 2021-ben: </a:t>
            </a:r>
            <a:r>
              <a:rPr lang="hu-HU" sz="2000" b="1" u="sng" dirty="0" smtClean="0">
                <a:latin typeface="Cambria" panose="02040503050406030204" pitchFamily="18" charset="0"/>
              </a:rPr>
              <a:t>november 5.</a:t>
            </a:r>
            <a:r>
              <a:rPr lang="hu-HU" sz="2000" b="1" dirty="0" smtClean="0">
                <a:latin typeface="Cambria" panose="02040503050406030204" pitchFamily="18" charset="0"/>
              </a:rPr>
              <a:t>, </a:t>
            </a:r>
            <a:r>
              <a:rPr lang="hu-HU" sz="2000" dirty="0" smtClean="0">
                <a:latin typeface="Cambria" panose="02040503050406030204" pitchFamily="18" charset="0"/>
              </a:rPr>
              <a:t>rendkívüli esetben</a:t>
            </a:r>
            <a:r>
              <a:rPr lang="hu-HU" sz="2000" b="1" dirty="0" smtClean="0">
                <a:latin typeface="Cambria" panose="02040503050406030204" pitchFamily="18" charset="0"/>
              </a:rPr>
              <a:t> </a:t>
            </a:r>
            <a:r>
              <a:rPr lang="hu-HU" sz="2000" b="1" u="sng" dirty="0" smtClean="0">
                <a:latin typeface="Cambria" panose="02040503050406030204" pitchFamily="18" charset="0"/>
              </a:rPr>
              <a:t>november </a:t>
            </a:r>
            <a:r>
              <a:rPr lang="hu-HU" sz="2000" b="1" u="sng" dirty="0">
                <a:latin typeface="Cambria" panose="02040503050406030204" pitchFamily="18" charset="0"/>
              </a:rPr>
              <a:t>15</a:t>
            </a:r>
            <a:r>
              <a:rPr lang="hu-HU" sz="2000" b="1" u="sng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hu-HU" sz="2000" dirty="0">
                <a:latin typeface="Cambria" panose="02040503050406030204" pitchFamily="18" charset="0"/>
              </a:rPr>
              <a:t>Amennyiben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 ügylet megkötéséhez</a:t>
            </a:r>
            <a:r>
              <a:rPr lang="hu-HU" sz="2000" dirty="0">
                <a:latin typeface="Cambria" panose="02040503050406030204" pitchFamily="18" charset="0"/>
              </a:rPr>
              <a:t> a Kormány hozzájárul, </a:t>
            </a:r>
            <a:r>
              <a:rPr lang="hu-HU" sz="2000" b="1" dirty="0">
                <a:latin typeface="Cambria" panose="02040503050406030204" pitchFamily="18" charset="0"/>
              </a:rPr>
              <a:t>azt adott tárgyévben meg kell kötni</a:t>
            </a:r>
            <a:r>
              <a:rPr lang="hu-HU" sz="2000" b="1" dirty="0" smtClean="0">
                <a:latin typeface="Cambria" panose="02040503050406030204" pitchFamily="18" charset="0"/>
              </a:rPr>
              <a:t>!</a:t>
            </a:r>
          </a:p>
          <a:p>
            <a:pPr algn="just"/>
            <a:r>
              <a:rPr lang="hu-HU" sz="2000" dirty="0" smtClean="0">
                <a:latin typeface="Cambria" panose="02040503050406030204" pitchFamily="18" charset="0"/>
              </a:rPr>
              <a:t>A 2021. évi első és második ütemről szóló döntések megjelentek </a:t>
            </a:r>
            <a:r>
              <a:rPr lang="hu-HU" sz="2000" dirty="0">
                <a:latin typeface="Cambria" panose="02040503050406030204" pitchFamily="18" charset="0"/>
              </a:rPr>
              <a:t>(</a:t>
            </a:r>
            <a:r>
              <a:rPr lang="hu-HU" sz="2000" dirty="0" smtClean="0">
                <a:latin typeface="Cambria" panose="02040503050406030204" pitchFamily="18" charset="0"/>
              </a:rPr>
              <a:t>1378/2021</a:t>
            </a:r>
            <a:r>
              <a:rPr lang="hu-HU" sz="2000" dirty="0">
                <a:latin typeface="Cambria" panose="02040503050406030204" pitchFamily="18" charset="0"/>
              </a:rPr>
              <a:t>. (VI. 14.), 1379/2021. (VI. 14.), 1576/2021. (VIII. 11.) </a:t>
            </a:r>
            <a:r>
              <a:rPr lang="hu-HU" sz="2000" dirty="0" smtClean="0">
                <a:latin typeface="Cambria" panose="02040503050406030204" pitchFamily="18" charset="0"/>
              </a:rPr>
              <a:t>Korm. határozatok)</a:t>
            </a:r>
            <a:endParaRPr lang="hu-HU" sz="2000" dirty="0">
              <a:latin typeface="Cambria" panose="02040503050406030204" pitchFamily="18" charset="0"/>
            </a:endParaRPr>
          </a:p>
          <a:p>
            <a:pPr algn="just"/>
            <a:endParaRPr lang="hu-HU" sz="2000" b="1" u="sng" dirty="0">
              <a:latin typeface="Cambria" panose="02040503050406030204" pitchFamily="18" charset="0"/>
            </a:endParaRPr>
          </a:p>
          <a:p>
            <a:pPr algn="just"/>
            <a:endParaRPr lang="hu-HU" sz="2000" b="1" dirty="0">
              <a:latin typeface="Cambria" panose="02040503050406030204" pitchFamily="18" charset="0"/>
            </a:endParaRPr>
          </a:p>
          <a:p>
            <a:pPr algn="just"/>
            <a:endParaRPr lang="hu-HU" sz="2000" b="1" dirty="0" smtClean="0">
              <a:latin typeface="Cambria" panose="02040503050406030204" pitchFamily="18" charset="0"/>
            </a:endParaRPr>
          </a:p>
          <a:p>
            <a:pPr algn="just"/>
            <a:endParaRPr lang="hu-HU" b="1" dirty="0">
              <a:latin typeface="Cambria" panose="020405030504060302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70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738" y="1340768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Gazdálkodás - A </a:t>
            </a:r>
            <a:r>
              <a:rPr lang="hu-HU" sz="2800" b="1" dirty="0">
                <a:latin typeface="Cambria" panose="02040503050406030204" pitchFamily="18" charset="0"/>
              </a:rPr>
              <a:t>2022. évi költségvetés</a:t>
            </a:r>
            <a:br>
              <a:rPr lang="hu-HU" sz="2800" b="1" dirty="0">
                <a:latin typeface="Cambria" panose="02040503050406030204" pitchFamily="18" charset="0"/>
              </a:rPr>
            </a:br>
            <a:r>
              <a:rPr lang="hu-HU" sz="2800" b="1" dirty="0" smtClean="0">
                <a:latin typeface="Cambria" panose="02040503050406030204" pitchFamily="18" charset="0"/>
              </a:rPr>
              <a:t>prioritási </a:t>
            </a:r>
            <a:r>
              <a:rPr lang="hu-HU" sz="2800" b="1" dirty="0">
                <a:latin typeface="Cambria" panose="02040503050406030204" pitchFamily="18" charset="0"/>
              </a:rPr>
              <a:t>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634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000" dirty="0">
                <a:latin typeface="Cambria" panose="02040503050406030204" pitchFamily="18" charset="0"/>
              </a:rPr>
              <a:t>A családok és a nyugdíjasok védelme, otthonteremtés és  -felújítás </a:t>
            </a:r>
            <a:r>
              <a:rPr lang="hu-HU" sz="2000" dirty="0" smtClean="0">
                <a:latin typeface="Cambria" panose="02040503050406030204" pitchFamily="18" charset="0"/>
              </a:rPr>
              <a:t>támogatása</a:t>
            </a:r>
            <a:endParaRPr lang="hu-HU" sz="200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2000" dirty="0">
                <a:latin typeface="Cambria" panose="02040503050406030204" pitchFamily="18" charset="0"/>
              </a:rPr>
              <a:t>Gazdaság újraindítása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hu-HU" sz="2000" dirty="0">
                <a:latin typeface="Cambria" panose="02040503050406030204" pitchFamily="18" charset="0"/>
              </a:rPr>
              <a:t>Munkahelyteremtés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hu-HU" sz="2000" dirty="0">
                <a:latin typeface="Cambria" panose="02040503050406030204" pitchFamily="18" charset="0"/>
              </a:rPr>
              <a:t>Adó és járulékintézkedések 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hu-HU" sz="2000" dirty="0">
                <a:latin typeface="Cambria" panose="02040503050406030204" pitchFamily="18" charset="0"/>
              </a:rPr>
              <a:t>A magyar vállalkozások támogatása, likviditási helyzetük javítása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hu-HU" sz="2000" dirty="0">
                <a:latin typeface="Cambria" panose="02040503050406030204" pitchFamily="18" charset="0"/>
              </a:rPr>
              <a:t>Hazai beruházások felfutása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hu-HU" sz="2000" dirty="0" err="1">
                <a:latin typeface="Cambria" panose="02040503050406030204" pitchFamily="18" charset="0"/>
              </a:rPr>
              <a:t>Digitalizáció</a:t>
            </a:r>
            <a:endParaRPr lang="hu-HU" sz="2000" dirty="0">
              <a:latin typeface="Cambria" panose="02040503050406030204" pitchFamily="18" charset="0"/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hu-HU" sz="2000" dirty="0">
                <a:latin typeface="Cambria" panose="02040503050406030204" pitchFamily="18" charset="0"/>
              </a:rPr>
              <a:t>Agrár és vidékfejlesztés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hu-HU" sz="2000" dirty="0">
                <a:latin typeface="Cambria" panose="02040503050406030204" pitchFamily="18" charset="0"/>
              </a:rPr>
              <a:t>Környezet- és </a:t>
            </a:r>
            <a:r>
              <a:rPr lang="hu-HU" sz="2000" dirty="0" smtClean="0">
                <a:latin typeface="Cambria" panose="02040503050406030204" pitchFamily="18" charset="0"/>
              </a:rPr>
              <a:t>klímavédelem</a:t>
            </a:r>
            <a:endParaRPr lang="hu-HU" sz="200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2000" dirty="0">
                <a:latin typeface="Cambria" panose="02040503050406030204" pitchFamily="18" charset="0"/>
              </a:rPr>
              <a:t>Egészségügy </a:t>
            </a:r>
            <a:r>
              <a:rPr lang="hu-HU" sz="2000" dirty="0" smtClean="0">
                <a:latin typeface="Cambria" panose="02040503050406030204" pitchFamily="18" charset="0"/>
              </a:rPr>
              <a:t>fejlesztése</a:t>
            </a:r>
            <a:endParaRPr lang="hu-HU" sz="200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2000" dirty="0">
                <a:latin typeface="Cambria" panose="02040503050406030204" pitchFamily="18" charset="0"/>
              </a:rPr>
              <a:t>Fejlesztések a </a:t>
            </a:r>
            <a:r>
              <a:rPr lang="hu-HU" sz="2000" dirty="0" smtClean="0">
                <a:latin typeface="Cambria" panose="02040503050406030204" pitchFamily="18" charset="0"/>
              </a:rPr>
              <a:t>felsőoktatásban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4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724942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Gazdálkodás - 2022. </a:t>
            </a:r>
            <a:r>
              <a:rPr lang="hu-HU" sz="2800" b="1" dirty="0">
                <a:latin typeface="Cambria" panose="02040503050406030204" pitchFamily="18" charset="0"/>
              </a:rPr>
              <a:t>évi </a:t>
            </a:r>
            <a:r>
              <a:rPr lang="hu-HU" sz="2800" b="1" dirty="0" smtClean="0">
                <a:latin typeface="Cambria" panose="02040503050406030204" pitchFamily="18" charset="0"/>
              </a:rPr>
              <a:t>finanszírozás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7484" y="2492896"/>
            <a:ext cx="8229600" cy="4260073"/>
          </a:xfrm>
        </p:spPr>
        <p:txBody>
          <a:bodyPr>
            <a:normAutofit fontScale="32500" lnSpcReduction="20000"/>
          </a:bodyPr>
          <a:lstStyle/>
          <a:p>
            <a:r>
              <a:rPr lang="hu-HU" sz="5200" dirty="0" smtClean="0">
                <a:latin typeface="Cambria" panose="02040503050406030204" pitchFamily="18" charset="0"/>
              </a:rPr>
              <a:t>Magyarország </a:t>
            </a:r>
            <a:r>
              <a:rPr lang="hu-HU" sz="5200" dirty="0">
                <a:latin typeface="Cambria" panose="02040503050406030204" pitchFamily="18" charset="0"/>
              </a:rPr>
              <a:t>2022. </a:t>
            </a:r>
            <a:r>
              <a:rPr lang="hu-HU" sz="5200" dirty="0" smtClean="0">
                <a:latin typeface="Cambria" panose="02040503050406030204" pitchFamily="18" charset="0"/>
              </a:rPr>
              <a:t>évi központi költségvetéséről szóló 2021. évi XC. törvény</a:t>
            </a:r>
          </a:p>
          <a:p>
            <a:pPr marL="0" indent="0">
              <a:buNone/>
            </a:pPr>
            <a:endParaRPr lang="hu-HU" sz="5200" dirty="0" smtClean="0">
              <a:latin typeface="Cambria" panose="02040503050406030204" pitchFamily="18" charset="0"/>
            </a:endParaRPr>
          </a:p>
          <a:p>
            <a:pPr marL="742950" lvl="3" indent="-285750" algn="just">
              <a:spcBef>
                <a:spcPts val="600"/>
              </a:spcBef>
            </a:pPr>
            <a:r>
              <a:rPr lang="hu-HU" sz="4800" dirty="0">
                <a:latin typeface="Cambria" panose="02040503050406030204" pitchFamily="18" charset="0"/>
              </a:rPr>
              <a:t>A helyi </a:t>
            </a:r>
            <a:r>
              <a:rPr lang="hu-HU" sz="4800" dirty="0" smtClean="0">
                <a:latin typeface="Cambria" panose="02040503050406030204" pitchFamily="18" charset="0"/>
              </a:rPr>
              <a:t>önkormányzatok 2022-ben </a:t>
            </a:r>
            <a:r>
              <a:rPr lang="hu-HU" sz="4800" b="1" dirty="0" smtClean="0">
                <a:latin typeface="Cambria" panose="02040503050406030204" pitchFamily="18" charset="0"/>
              </a:rPr>
              <a:t>3220,8</a:t>
            </a:r>
            <a:r>
              <a:rPr lang="hu-HU" sz="4800" b="1" dirty="0">
                <a:latin typeface="Cambria" panose="02040503050406030204" pitchFamily="18" charset="0"/>
              </a:rPr>
              <a:t> milliárd </a:t>
            </a:r>
            <a:r>
              <a:rPr lang="hu-HU" sz="4800" b="1" dirty="0" smtClean="0">
                <a:latin typeface="Cambria" panose="02040503050406030204" pitchFamily="18" charset="0"/>
              </a:rPr>
              <a:t> Ft-tal </a:t>
            </a:r>
            <a:r>
              <a:rPr lang="hu-HU" sz="4800" dirty="0" smtClean="0">
                <a:latin typeface="Cambria" panose="02040503050406030204" pitchFamily="18" charset="0"/>
              </a:rPr>
              <a:t>gazdálkodhatnak</a:t>
            </a:r>
            <a:r>
              <a:rPr lang="hu-HU" sz="4800" dirty="0">
                <a:latin typeface="Cambria" panose="02040503050406030204" pitchFamily="18" charset="0"/>
              </a:rPr>
              <a:t>, </a:t>
            </a:r>
            <a:r>
              <a:rPr lang="hu-HU" sz="4800" dirty="0" smtClean="0">
                <a:latin typeface="Cambria" panose="02040503050406030204" pitchFamily="18" charset="0"/>
              </a:rPr>
              <a:t>a IX</a:t>
            </a:r>
            <a:r>
              <a:rPr lang="hu-HU" sz="4800" dirty="0">
                <a:latin typeface="Cambria" panose="02040503050406030204" pitchFamily="18" charset="0"/>
              </a:rPr>
              <a:t>. Helyi önkormányzatok támogatásai fejezetben </a:t>
            </a:r>
            <a:r>
              <a:rPr lang="hu-HU" sz="4800" b="1" dirty="0" smtClean="0">
                <a:latin typeface="Cambria" panose="02040503050406030204" pitchFamily="18" charset="0"/>
              </a:rPr>
              <a:t>873,4 </a:t>
            </a:r>
            <a:r>
              <a:rPr lang="hu-HU" sz="4800" b="1" dirty="0">
                <a:latin typeface="Cambria" panose="02040503050406030204" pitchFamily="18" charset="0"/>
              </a:rPr>
              <a:t>milliárd </a:t>
            </a:r>
            <a:r>
              <a:rPr lang="hu-HU" sz="4800" b="1" dirty="0" smtClean="0">
                <a:latin typeface="Cambria" panose="02040503050406030204" pitchFamily="18" charset="0"/>
              </a:rPr>
              <a:t>Ft</a:t>
            </a:r>
          </a:p>
          <a:p>
            <a:pPr marL="285750" lvl="2" indent="-285750" algn="just">
              <a:spcBef>
                <a:spcPts val="600"/>
              </a:spcBef>
            </a:pPr>
            <a:endParaRPr lang="hu-HU" sz="5200" b="1" dirty="0">
              <a:latin typeface="Cambria" panose="02040503050406030204" pitchFamily="18" charset="0"/>
            </a:endParaRPr>
          </a:p>
          <a:p>
            <a:pPr marL="342900" lvl="2" indent="-342900" algn="just"/>
            <a:r>
              <a:rPr lang="hu-HU" sz="5200" dirty="0" smtClean="0">
                <a:latin typeface="Cambria" panose="02040503050406030204" pitchFamily="18" charset="0"/>
              </a:rPr>
              <a:t>Célkitűzés: új </a:t>
            </a:r>
            <a:r>
              <a:rPr lang="hu-HU" sz="5200" b="1" dirty="0">
                <a:latin typeface="Cambria" panose="02040503050406030204" pitchFamily="18" charset="0"/>
              </a:rPr>
              <a:t>bölcsődei férőhelyek </a:t>
            </a:r>
            <a:r>
              <a:rPr lang="hu-HU" sz="5200" b="1" dirty="0" smtClean="0">
                <a:latin typeface="Cambria" panose="02040503050406030204" pitchFamily="18" charset="0"/>
              </a:rPr>
              <a:t>kialakítása</a:t>
            </a:r>
            <a:r>
              <a:rPr lang="hu-HU" sz="5200" dirty="0" smtClean="0">
                <a:latin typeface="Cambria" panose="02040503050406030204" pitchFamily="18" charset="0"/>
              </a:rPr>
              <a:t>, anyagi elismerés, működési </a:t>
            </a:r>
            <a:r>
              <a:rPr lang="hu-HU" sz="5200" dirty="0">
                <a:latin typeface="Cambria" panose="02040503050406030204" pitchFamily="18" charset="0"/>
              </a:rPr>
              <a:t>támogatás fajlagos összegének </a:t>
            </a:r>
            <a:r>
              <a:rPr lang="hu-HU" sz="5200" dirty="0" smtClean="0">
                <a:latin typeface="Cambria" panose="02040503050406030204" pitchFamily="18" charset="0"/>
              </a:rPr>
              <a:t>emelése</a:t>
            </a:r>
            <a:endParaRPr lang="hu-HU" sz="5200" dirty="0">
              <a:latin typeface="Cambria" panose="02040503050406030204" pitchFamily="18" charset="0"/>
            </a:endParaRPr>
          </a:p>
          <a:p>
            <a:pPr marL="342900" lvl="2" indent="-342900"/>
            <a:endParaRPr lang="hu-HU" sz="5200" b="1" dirty="0" smtClean="0">
              <a:latin typeface="Cambria" panose="02040503050406030204" pitchFamily="18" charset="0"/>
            </a:endParaRPr>
          </a:p>
          <a:p>
            <a:pPr marL="342900" lvl="2" indent="-342900" algn="just"/>
            <a:r>
              <a:rPr lang="hu-HU" sz="5200" dirty="0" smtClean="0">
                <a:latin typeface="Cambria" panose="02040503050406030204" pitchFamily="18" charset="0"/>
              </a:rPr>
              <a:t>Kiemelt: </a:t>
            </a:r>
            <a:r>
              <a:rPr lang="hu-HU" sz="5200" b="1" dirty="0" smtClean="0">
                <a:latin typeface="Cambria" panose="02040503050406030204" pitchFamily="18" charset="0"/>
              </a:rPr>
              <a:t>intézményi </a:t>
            </a:r>
            <a:r>
              <a:rPr lang="hu-HU" sz="5200" b="1" dirty="0">
                <a:latin typeface="Cambria" panose="02040503050406030204" pitchFamily="18" charset="0"/>
              </a:rPr>
              <a:t>gyermekétkeztetés</a:t>
            </a:r>
            <a:r>
              <a:rPr lang="hu-HU" sz="5200" dirty="0">
                <a:latin typeface="Cambria" panose="02040503050406030204" pitchFamily="18" charset="0"/>
              </a:rPr>
              <a:t> és a szünidei étkeztetés </a:t>
            </a:r>
            <a:r>
              <a:rPr lang="hu-HU" sz="5200" dirty="0" smtClean="0">
                <a:latin typeface="Cambria" panose="02040503050406030204" pitchFamily="18" charset="0"/>
              </a:rPr>
              <a:t>biztosításra</a:t>
            </a:r>
          </a:p>
          <a:p>
            <a:pPr marL="342900" lvl="2" indent="-342900" algn="just"/>
            <a:endParaRPr lang="hu-HU" sz="5200" dirty="0" smtClean="0">
              <a:latin typeface="Cambria" panose="02040503050406030204" pitchFamily="18" charset="0"/>
            </a:endParaRPr>
          </a:p>
          <a:p>
            <a:pPr marL="342900" lvl="2" indent="-342900" algn="just"/>
            <a:r>
              <a:rPr lang="hu-HU" sz="5200" dirty="0" smtClean="0">
                <a:latin typeface="Cambria" panose="02040503050406030204" pitchFamily="18" charset="0"/>
              </a:rPr>
              <a:t>Legfőbb célkitűzés: </a:t>
            </a:r>
            <a:r>
              <a:rPr lang="hu-HU" sz="5200" dirty="0">
                <a:latin typeface="Cambria" panose="02040503050406030204" pitchFamily="18" charset="0"/>
              </a:rPr>
              <a:t>a kiszámíthatóság és a stabilitás megtartása, a működési hiány nélküli gazdálkodás fiskális feltételeinek erősítése.</a:t>
            </a:r>
          </a:p>
          <a:p>
            <a:pPr marL="342900" lvl="2" indent="-342900" algn="just"/>
            <a:endParaRPr lang="hu-HU" sz="2800" dirty="0">
              <a:latin typeface="Cambria" panose="02040503050406030204" pitchFamily="18" charset="0"/>
            </a:endParaRPr>
          </a:p>
          <a:p>
            <a:pPr marL="342900" lvl="2" indent="-342900"/>
            <a:endParaRPr lang="hu-HU" sz="2800" b="1" dirty="0">
              <a:latin typeface="Cambria" panose="020405030504060302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46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lipszis 37"/>
          <p:cNvSpPr/>
          <p:nvPr/>
        </p:nvSpPr>
        <p:spPr>
          <a:xfrm>
            <a:off x="328087" y="-11108"/>
            <a:ext cx="7488832" cy="67413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3563888" y="2420889"/>
            <a:ext cx="2304256" cy="2088232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Önkormányzat</a:t>
            </a:r>
          </a:p>
        </p:txBody>
      </p:sp>
      <p:sp>
        <p:nvSpPr>
          <p:cNvPr id="5" name="Ellipszis 4"/>
          <p:cNvSpPr/>
          <p:nvPr/>
        </p:nvSpPr>
        <p:spPr>
          <a:xfrm>
            <a:off x="2109557" y="3090232"/>
            <a:ext cx="1613000" cy="15629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Európai Területi Együttműködési programok</a:t>
            </a:r>
          </a:p>
        </p:txBody>
      </p:sp>
      <p:sp>
        <p:nvSpPr>
          <p:cNvPr id="6" name="Ellipszis 5"/>
          <p:cNvSpPr/>
          <p:nvPr/>
        </p:nvSpPr>
        <p:spPr>
          <a:xfrm>
            <a:off x="1136961" y="2847322"/>
            <a:ext cx="1191747" cy="123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/>
              <a:t>Interregio-nális</a:t>
            </a:r>
            <a:endParaRPr lang="hu-HU" sz="1200" dirty="0"/>
          </a:p>
        </p:txBody>
      </p:sp>
      <p:sp>
        <p:nvSpPr>
          <p:cNvPr id="7" name="Ellipszis 6"/>
          <p:cNvSpPr/>
          <p:nvPr/>
        </p:nvSpPr>
        <p:spPr>
          <a:xfrm>
            <a:off x="2605080" y="4498859"/>
            <a:ext cx="1211125" cy="12626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/>
              <a:t>Transznaci-onális</a:t>
            </a:r>
            <a:endParaRPr lang="hu-HU" sz="1100" dirty="0"/>
          </a:p>
        </p:txBody>
      </p:sp>
      <p:sp>
        <p:nvSpPr>
          <p:cNvPr id="8" name="Ellipszis 7"/>
          <p:cNvSpPr/>
          <p:nvPr/>
        </p:nvSpPr>
        <p:spPr>
          <a:xfrm>
            <a:off x="1317195" y="4077401"/>
            <a:ext cx="1203839" cy="11881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/>
              <a:t>Határmenti</a:t>
            </a:r>
            <a:endParaRPr lang="hu-HU" sz="1100" dirty="0"/>
          </a:p>
        </p:txBody>
      </p:sp>
      <p:sp>
        <p:nvSpPr>
          <p:cNvPr id="9" name="Ellipszis 8"/>
          <p:cNvSpPr/>
          <p:nvPr/>
        </p:nvSpPr>
        <p:spPr>
          <a:xfrm>
            <a:off x="2872634" y="1402908"/>
            <a:ext cx="1382511" cy="13921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Nemzeti Operatív programok</a:t>
            </a:r>
          </a:p>
        </p:txBody>
      </p:sp>
      <p:sp>
        <p:nvSpPr>
          <p:cNvPr id="10" name="Ellipszis 9"/>
          <p:cNvSpPr/>
          <p:nvPr/>
        </p:nvSpPr>
        <p:spPr>
          <a:xfrm>
            <a:off x="2220363" y="1451992"/>
            <a:ext cx="788199" cy="7565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/>
              <a:t>IKOP+</a:t>
            </a:r>
          </a:p>
        </p:txBody>
      </p:sp>
      <p:sp>
        <p:nvSpPr>
          <p:cNvPr id="11" name="Ellipszis 10"/>
          <p:cNvSpPr/>
          <p:nvPr/>
        </p:nvSpPr>
        <p:spPr>
          <a:xfrm>
            <a:off x="2676798" y="815506"/>
            <a:ext cx="806057" cy="80109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/>
              <a:t>EFOP+</a:t>
            </a:r>
          </a:p>
        </p:txBody>
      </p:sp>
      <p:sp>
        <p:nvSpPr>
          <p:cNvPr id="12" name="Ellipszis 11"/>
          <p:cNvSpPr/>
          <p:nvPr/>
        </p:nvSpPr>
        <p:spPr>
          <a:xfrm>
            <a:off x="3422106" y="695598"/>
            <a:ext cx="788199" cy="7565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/>
              <a:t>VOP+</a:t>
            </a:r>
          </a:p>
        </p:txBody>
      </p:sp>
      <p:sp>
        <p:nvSpPr>
          <p:cNvPr id="13" name="Ellipszis 12"/>
          <p:cNvSpPr/>
          <p:nvPr/>
        </p:nvSpPr>
        <p:spPr>
          <a:xfrm>
            <a:off x="4146653" y="244156"/>
            <a:ext cx="806057" cy="80109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/>
              <a:t>DIMOP+</a:t>
            </a:r>
          </a:p>
        </p:txBody>
      </p:sp>
      <p:sp>
        <p:nvSpPr>
          <p:cNvPr id="14" name="Ellipszis 13"/>
          <p:cNvSpPr/>
          <p:nvPr/>
        </p:nvSpPr>
        <p:spPr>
          <a:xfrm>
            <a:off x="4039331" y="1096875"/>
            <a:ext cx="788199" cy="7565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/>
              <a:t>MAHOP+</a:t>
            </a:r>
          </a:p>
        </p:txBody>
      </p:sp>
      <p:sp>
        <p:nvSpPr>
          <p:cNvPr id="15" name="Ellipszis 14"/>
          <p:cNvSpPr/>
          <p:nvPr/>
        </p:nvSpPr>
        <p:spPr>
          <a:xfrm>
            <a:off x="4673222" y="772838"/>
            <a:ext cx="806057" cy="80109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/>
              <a:t>KEHOP+</a:t>
            </a:r>
          </a:p>
        </p:txBody>
      </p:sp>
      <p:sp>
        <p:nvSpPr>
          <p:cNvPr id="16" name="Ellipszis 15"/>
          <p:cNvSpPr/>
          <p:nvPr/>
        </p:nvSpPr>
        <p:spPr>
          <a:xfrm>
            <a:off x="1574166" y="1038882"/>
            <a:ext cx="788199" cy="7565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/>
              <a:t>TOP+</a:t>
            </a:r>
          </a:p>
        </p:txBody>
      </p:sp>
      <p:sp>
        <p:nvSpPr>
          <p:cNvPr id="17" name="Ellipszis 16"/>
          <p:cNvSpPr/>
          <p:nvPr/>
        </p:nvSpPr>
        <p:spPr>
          <a:xfrm>
            <a:off x="2028726" y="408630"/>
            <a:ext cx="806057" cy="80109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/>
              <a:t>GINOP+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597829" y="2166217"/>
            <a:ext cx="1188609" cy="11933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Közvetlen EU program-ok</a:t>
            </a:r>
          </a:p>
        </p:txBody>
      </p:sp>
      <p:sp>
        <p:nvSpPr>
          <p:cNvPr id="19" name="Ellipszis 18"/>
          <p:cNvSpPr/>
          <p:nvPr/>
        </p:nvSpPr>
        <p:spPr>
          <a:xfrm>
            <a:off x="6138367" y="1688417"/>
            <a:ext cx="648072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/>
              <a:t>life</a:t>
            </a:r>
          </a:p>
        </p:txBody>
      </p:sp>
      <p:sp>
        <p:nvSpPr>
          <p:cNvPr id="20" name="Ellipszis 19"/>
          <p:cNvSpPr/>
          <p:nvPr/>
        </p:nvSpPr>
        <p:spPr>
          <a:xfrm>
            <a:off x="6569936" y="2120345"/>
            <a:ext cx="648072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err="1"/>
              <a:t>Hori-zon</a:t>
            </a:r>
            <a:endParaRPr lang="hu-HU" sz="1000" dirty="0"/>
          </a:p>
        </p:txBody>
      </p:sp>
      <p:sp>
        <p:nvSpPr>
          <p:cNvPr id="21" name="Ellipszis 20"/>
          <p:cNvSpPr/>
          <p:nvPr/>
        </p:nvSpPr>
        <p:spPr>
          <a:xfrm>
            <a:off x="6454037" y="2659664"/>
            <a:ext cx="747811" cy="7042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/>
              <a:t>Egyéb…</a:t>
            </a:r>
          </a:p>
        </p:txBody>
      </p:sp>
      <p:sp>
        <p:nvSpPr>
          <p:cNvPr id="22" name="Ellipszis 21"/>
          <p:cNvSpPr/>
          <p:nvPr/>
        </p:nvSpPr>
        <p:spPr>
          <a:xfrm>
            <a:off x="5293515" y="3933057"/>
            <a:ext cx="1511211" cy="14426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Hazai forrás</a:t>
            </a:r>
          </a:p>
        </p:txBody>
      </p:sp>
      <p:sp>
        <p:nvSpPr>
          <p:cNvPr id="23" name="Ellipszis 22"/>
          <p:cNvSpPr/>
          <p:nvPr/>
        </p:nvSpPr>
        <p:spPr>
          <a:xfrm>
            <a:off x="1293185" y="2550570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24" name="Ellipszis 23"/>
          <p:cNvSpPr/>
          <p:nvPr/>
        </p:nvSpPr>
        <p:spPr>
          <a:xfrm>
            <a:off x="1096134" y="2770020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25" name="Ellipszis 24"/>
          <p:cNvSpPr/>
          <p:nvPr/>
        </p:nvSpPr>
        <p:spPr>
          <a:xfrm>
            <a:off x="939912" y="3122130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26" name="Ellipszis 25"/>
          <p:cNvSpPr/>
          <p:nvPr/>
        </p:nvSpPr>
        <p:spPr>
          <a:xfrm>
            <a:off x="939912" y="3487049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27" name="Ellipszis 26"/>
          <p:cNvSpPr/>
          <p:nvPr/>
        </p:nvSpPr>
        <p:spPr>
          <a:xfrm>
            <a:off x="1136961" y="4132412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28" name="Ellipszis 27"/>
          <p:cNvSpPr/>
          <p:nvPr/>
        </p:nvSpPr>
        <p:spPr>
          <a:xfrm>
            <a:off x="1072125" y="4509121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29" name="Ellipszis 28"/>
          <p:cNvSpPr/>
          <p:nvPr/>
        </p:nvSpPr>
        <p:spPr>
          <a:xfrm>
            <a:off x="1129595" y="4782025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30" name="Ellipszis 29"/>
          <p:cNvSpPr/>
          <p:nvPr/>
        </p:nvSpPr>
        <p:spPr>
          <a:xfrm>
            <a:off x="1306680" y="4990688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31" name="Ellipszis 30"/>
          <p:cNvSpPr/>
          <p:nvPr/>
        </p:nvSpPr>
        <p:spPr>
          <a:xfrm>
            <a:off x="1574165" y="5133935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32" name="Ellipszis 31"/>
          <p:cNvSpPr/>
          <p:nvPr/>
        </p:nvSpPr>
        <p:spPr>
          <a:xfrm>
            <a:off x="1912508" y="5133935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33" name="Ellipszis 32"/>
          <p:cNvSpPr/>
          <p:nvPr/>
        </p:nvSpPr>
        <p:spPr>
          <a:xfrm>
            <a:off x="2109556" y="4992630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36" name="Ellipszis 35"/>
          <p:cNvSpPr/>
          <p:nvPr/>
        </p:nvSpPr>
        <p:spPr>
          <a:xfrm>
            <a:off x="2811512" y="5519717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37" name="Ellipszis 36"/>
          <p:cNvSpPr/>
          <p:nvPr/>
        </p:nvSpPr>
        <p:spPr>
          <a:xfrm>
            <a:off x="3225056" y="5474197"/>
            <a:ext cx="394099" cy="483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35" name="Cím 1"/>
          <p:cNvSpPr>
            <a:spLocks noGrp="1"/>
          </p:cNvSpPr>
          <p:nvPr>
            <p:ph type="title"/>
          </p:nvPr>
        </p:nvSpPr>
        <p:spPr>
          <a:xfrm>
            <a:off x="5554492" y="174786"/>
            <a:ext cx="3549275" cy="998598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2000" b="1" dirty="0">
                <a:latin typeface="Cambria" panose="02040503050406030204" pitchFamily="18" charset="0"/>
              </a:rPr>
              <a:t>Lehetséges források az önkormányzati fejlesztések </a:t>
            </a:r>
            <a:r>
              <a:rPr lang="hu-HU" sz="2000" b="1" dirty="0" smtClean="0">
                <a:latin typeface="Cambria" panose="02040503050406030204" pitchFamily="18" charset="0"/>
              </a:rPr>
              <a:t>finanszírozásához</a:t>
            </a:r>
            <a:endParaRPr lang="hu-HU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5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431" y="1340768"/>
            <a:ext cx="8229600" cy="868958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Cambria" panose="02040503050406030204" pitchFamily="18" charset="0"/>
              </a:rPr>
              <a:t>Operatív Programok 2021-2027 </a:t>
            </a:r>
            <a:endParaRPr lang="hu-HU" sz="280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36257" r="12868" b="9134"/>
          <a:stretch/>
        </p:blipFill>
        <p:spPr bwMode="auto">
          <a:xfrm>
            <a:off x="470431" y="2209726"/>
            <a:ext cx="8329323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145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204" y="1191889"/>
            <a:ext cx="8229600" cy="1012974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Cambria" panose="02040503050406030204" pitchFamily="18" charset="0"/>
              </a:rPr>
              <a:t>OP </a:t>
            </a:r>
            <a:r>
              <a:rPr lang="hu-HU" sz="2800" b="1" dirty="0" smtClean="0">
                <a:latin typeface="Cambria" panose="02040503050406030204" pitchFamily="18" charset="0"/>
              </a:rPr>
              <a:t>Keretek</a:t>
            </a:r>
            <a:endParaRPr lang="hu-HU" sz="2800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43412"/>
              </p:ext>
            </p:extLst>
          </p:nvPr>
        </p:nvGraphicFramePr>
        <p:xfrm>
          <a:off x="611560" y="2204863"/>
          <a:ext cx="7992888" cy="37976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0889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Összeg </a:t>
                      </a:r>
                      <a:r>
                        <a:rPr lang="hu-HU" sz="1800" dirty="0" err="1"/>
                        <a:t>mrd</a:t>
                      </a:r>
                      <a:r>
                        <a:rPr lang="hu-HU" sz="1800" dirty="0"/>
                        <a:t> </a:t>
                      </a:r>
                      <a:r>
                        <a:rPr lang="hu-HU" sz="1800" dirty="0" err="1"/>
                        <a:t>ft</a:t>
                      </a:r>
                      <a:endParaRPr lang="hu-H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153">
                <a:tc>
                  <a:txBody>
                    <a:bodyPr/>
                    <a:lstStyle/>
                    <a:p>
                      <a:r>
                        <a:rPr lang="hu-HU" sz="1800" dirty="0"/>
                        <a:t>GINOP+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2474,3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146">
                <a:tc>
                  <a:txBody>
                    <a:bodyPr/>
                    <a:lstStyle/>
                    <a:p>
                      <a:r>
                        <a:rPr lang="hu-HU" sz="1800" dirty="0"/>
                        <a:t>KEHOP+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1509,5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651">
                <a:tc>
                  <a:txBody>
                    <a:bodyPr/>
                    <a:lstStyle/>
                    <a:p>
                      <a:r>
                        <a:rPr lang="hu-HU" sz="1800" dirty="0"/>
                        <a:t>IKOP+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1720,9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651">
                <a:tc>
                  <a:txBody>
                    <a:bodyPr/>
                    <a:lstStyle/>
                    <a:p>
                      <a:r>
                        <a:rPr lang="hu-HU" sz="1800" dirty="0"/>
                        <a:t>TOP+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1737,1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889">
                <a:tc>
                  <a:txBody>
                    <a:bodyPr/>
                    <a:lstStyle/>
                    <a:p>
                      <a:r>
                        <a:rPr lang="hu-HU" sz="1800" dirty="0"/>
                        <a:t>DIMOP+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716,2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889">
                <a:tc>
                  <a:txBody>
                    <a:bodyPr/>
                    <a:lstStyle/>
                    <a:p>
                      <a:r>
                        <a:rPr lang="hu-HU" sz="1800" dirty="0"/>
                        <a:t>EFOP+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680,4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889">
                <a:tc>
                  <a:txBody>
                    <a:bodyPr/>
                    <a:lstStyle/>
                    <a:p>
                      <a:r>
                        <a:rPr lang="hu-HU" sz="1800" dirty="0"/>
                        <a:t>VOP+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318,3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889">
                <a:tc>
                  <a:txBody>
                    <a:bodyPr/>
                    <a:lstStyle/>
                    <a:p>
                      <a:r>
                        <a:rPr lang="hu-HU" sz="1800" dirty="0"/>
                        <a:t>MAHOP+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90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531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latin typeface="Cambria" panose="02040503050406030204" pitchFamily="18" charset="0"/>
              </a:rPr>
              <a:t>2021-27 EU támogatási időszak tervezési folyamata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5338936" cy="4281340"/>
          </a:xfrm>
        </p:spPr>
        <p:txBody>
          <a:bodyPr>
            <a:normAutofit fontScale="92500" lnSpcReduction="20000"/>
          </a:bodyPr>
          <a:lstStyle/>
          <a:p>
            <a:endParaRPr lang="hu-HU" dirty="0"/>
          </a:p>
          <a:p>
            <a:pPr marL="0" indent="0">
              <a:buNone/>
            </a:pPr>
            <a:r>
              <a:rPr lang="hu-HU" dirty="0"/>
              <a:t>•</a:t>
            </a:r>
            <a:r>
              <a:rPr lang="hu-HU" sz="2400" dirty="0">
                <a:latin typeface="Cambria" panose="02040503050406030204" pitchFamily="18" charset="0"/>
              </a:rPr>
              <a:t>Partnerségi Megállapodás(PM), Operatív Programok(OP) tartalmának véglegesítése, hazai egyeztetési folyamatok</a:t>
            </a:r>
          </a:p>
          <a:p>
            <a:pPr marL="0" indent="0">
              <a:buNone/>
            </a:pPr>
            <a:r>
              <a:rPr lang="hu-HU" sz="2400" u="sng" dirty="0">
                <a:latin typeface="Cambria" panose="02040503050406030204" pitchFamily="18" charset="0"/>
              </a:rPr>
              <a:t>•Egyeztetések az Európai Bizottsággal a PM, OP tartalmakról  </a:t>
            </a:r>
          </a:p>
          <a:p>
            <a:pPr marL="0" indent="0">
              <a:buNone/>
            </a:pPr>
            <a:r>
              <a:rPr lang="hu-HU" sz="2400" u="sng" dirty="0">
                <a:latin typeface="Cambria" panose="02040503050406030204" pitchFamily="18" charset="0"/>
              </a:rPr>
              <a:t>•OP társadalmi egyeztetése</a:t>
            </a:r>
          </a:p>
          <a:p>
            <a:pPr marL="0" indent="0">
              <a:buNone/>
            </a:pPr>
            <a:r>
              <a:rPr lang="hu-HU" sz="2400" dirty="0">
                <a:latin typeface="Cambria" panose="02040503050406030204" pitchFamily="18" charset="0"/>
              </a:rPr>
              <a:t>•Közös rendelkezésekről szóló rendelet elfogadása (</a:t>
            </a:r>
            <a:r>
              <a:rPr lang="hu-HU" sz="2400" dirty="0" err="1">
                <a:latin typeface="Cambria" panose="02040503050406030204" pitchFamily="18" charset="0"/>
              </a:rPr>
              <a:t>Common</a:t>
            </a:r>
            <a:r>
              <a:rPr lang="hu-HU" sz="2400" dirty="0">
                <a:latin typeface="Cambria" panose="02040503050406030204" pitchFamily="18" charset="0"/>
              </a:rPr>
              <a:t> </a:t>
            </a:r>
            <a:r>
              <a:rPr lang="hu-HU" sz="2400" dirty="0" err="1">
                <a:latin typeface="Cambria" panose="02040503050406030204" pitchFamily="18" charset="0"/>
              </a:rPr>
              <a:t>Provision</a:t>
            </a:r>
            <a:r>
              <a:rPr lang="hu-HU" sz="2400" dirty="0">
                <a:latin typeface="Cambria" panose="02040503050406030204" pitchFamily="18" charset="0"/>
              </a:rPr>
              <a:t> </a:t>
            </a:r>
            <a:r>
              <a:rPr lang="hu-HU" sz="2400" dirty="0" err="1">
                <a:latin typeface="Cambria" panose="02040503050406030204" pitchFamily="18" charset="0"/>
              </a:rPr>
              <a:t>Regulations-CPR</a:t>
            </a:r>
            <a:r>
              <a:rPr lang="hu-HU" sz="2400" dirty="0">
                <a:latin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r>
              <a:rPr lang="hu-HU" sz="2400" dirty="0">
                <a:latin typeface="Cambria" panose="02040503050406030204" pitchFamily="18" charset="0"/>
              </a:rPr>
              <a:t>•PM, OP benyújtása az Európai Bizottságnak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5724128" y="2195736"/>
            <a:ext cx="936104" cy="3681535"/>
          </a:xfrm>
          <a:prstGeom prst="downArrow">
            <a:avLst>
              <a:gd name="adj1" fmla="val 50000"/>
              <a:gd name="adj2" fmla="val 8200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804248" y="2244641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Stratégiai Környezeti    Vizsgálatok(SKV)</a:t>
            </a:r>
          </a:p>
        </p:txBody>
      </p:sp>
      <p:sp>
        <p:nvSpPr>
          <p:cNvPr id="6" name="Téglalap 5"/>
          <p:cNvSpPr/>
          <p:nvPr/>
        </p:nvSpPr>
        <p:spPr>
          <a:xfrm>
            <a:off x="6876256" y="5085184"/>
            <a:ext cx="2123728" cy="12961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SKV minden </a:t>
            </a:r>
            <a:r>
              <a:rPr lang="hu-HU" dirty="0"/>
              <a:t>OP-ra készül, amelynek egyeztetésein mi is részt vettünk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03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738" y="1412776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Cambria" panose="02040503050406030204" pitchFamily="18" charset="0"/>
              </a:rPr>
              <a:t>Fő célkitűzések 2021-27 támogatási időszakban illetve az célokhoz kapcsolható magyar fő fejlesztési elképzelések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80928"/>
            <a:ext cx="8291264" cy="38884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C00000"/>
                </a:solidFill>
                <a:latin typeface="Cambria" panose="02040503050406030204" pitchFamily="18" charset="0"/>
              </a:rPr>
              <a:t>1. Versenyképesebb és intelligensebb Európa </a:t>
            </a:r>
          </a:p>
          <a:p>
            <a:pPr marL="0" indent="0">
              <a:buNone/>
            </a:pPr>
            <a:r>
              <a:rPr lang="hu-HU" dirty="0">
                <a:latin typeface="Cambria" panose="02040503050406030204" pitchFamily="18" charset="0"/>
              </a:rPr>
              <a:t>gazdaság versenyképessége, termelés hatékonyságának javítása, K+F+I, vállalkozásfejlesztés, a vállalkozások és a közszolgáltatások digitalizálása</a:t>
            </a:r>
          </a:p>
          <a:p>
            <a:pPr marL="0" indent="0">
              <a:buNone/>
            </a:pPr>
            <a:r>
              <a:rPr lang="hu-HU" b="1" dirty="0">
                <a:solidFill>
                  <a:srgbClr val="C00000"/>
                </a:solidFill>
                <a:latin typeface="Cambria" panose="02040503050406030204" pitchFamily="18" charset="0"/>
              </a:rPr>
              <a:t>2. Zöldebb, alacsony szén-dioxid-kibocsátású –és a nulla nettó szén-dioxid-kibocsátásra átálló –, </a:t>
            </a:r>
            <a:r>
              <a:rPr lang="hu-HU" b="1" dirty="0" err="1">
                <a:solidFill>
                  <a:srgbClr val="C00000"/>
                </a:solidFill>
                <a:latin typeface="Cambria" panose="02040503050406030204" pitchFamily="18" charset="0"/>
              </a:rPr>
              <a:t>reziliens</a:t>
            </a:r>
            <a:r>
              <a:rPr lang="hu-HU" b="1" dirty="0">
                <a:solidFill>
                  <a:srgbClr val="C00000"/>
                </a:solidFill>
                <a:latin typeface="Cambria" panose="02040503050406030204" pitchFamily="18" charset="0"/>
              </a:rPr>
              <a:t> Európa </a:t>
            </a:r>
            <a:endParaRPr lang="hu-HU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Cambria" panose="02040503050406030204" pitchFamily="18" charset="0"/>
              </a:rPr>
              <a:t>gazdaságos és környezetileg is fenntartható energiatermelés, biztonságos hálózatok, tisztább üzemű városi közlekedés, megújuló és bővülő kapacitású közművek, katasztrófakockázatok csökkentése</a:t>
            </a:r>
          </a:p>
          <a:p>
            <a:pPr marL="0" indent="0">
              <a:buNone/>
            </a:pPr>
            <a:r>
              <a:rPr lang="hu-HU" b="1" dirty="0">
                <a:solidFill>
                  <a:srgbClr val="C00000"/>
                </a:solidFill>
                <a:latin typeface="Cambria" panose="02040503050406030204" pitchFamily="18" charset="0"/>
              </a:rPr>
              <a:t>3. Jobban összekapcsolt Európa</a:t>
            </a:r>
            <a:endParaRPr lang="hu-HU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Cambria" panose="02040503050406030204" pitchFamily="18" charset="0"/>
              </a:rPr>
              <a:t>gyors és kényelmes közúti, kerékpáros és vasúti közlekedés összekapcsolt, új generációs infrastruktúrája</a:t>
            </a:r>
          </a:p>
          <a:p>
            <a:pPr marL="0" indent="0">
              <a:buNone/>
            </a:pPr>
            <a:r>
              <a:rPr lang="hu-HU" b="1" dirty="0">
                <a:solidFill>
                  <a:srgbClr val="C00000"/>
                </a:solidFill>
                <a:latin typeface="Cambria" panose="02040503050406030204" pitchFamily="18" charset="0"/>
              </a:rPr>
              <a:t>4. Szociálisabb és befogadóbb Európa</a:t>
            </a:r>
            <a:endParaRPr lang="hu-HU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Cambria" panose="02040503050406030204" pitchFamily="18" charset="0"/>
              </a:rPr>
              <a:t>egészséges és munkaerőpiacon versenyképes társadalom, </a:t>
            </a:r>
            <a:r>
              <a:rPr lang="hu-HU" dirty="0" err="1">
                <a:latin typeface="Cambria" panose="02040503050406030204" pitchFamily="18" charset="0"/>
              </a:rPr>
              <a:t>munkaerőpiaci</a:t>
            </a:r>
            <a:r>
              <a:rPr lang="hu-HU" dirty="0">
                <a:latin typeface="Cambria" panose="02040503050406030204" pitchFamily="18" charset="0"/>
              </a:rPr>
              <a:t> beavatkozások, egészségügy, köznevelés, szakképzés, felsőoktatás és a szociális intézményrendszer</a:t>
            </a:r>
          </a:p>
          <a:p>
            <a:pPr marL="0" indent="0">
              <a:buNone/>
            </a:pPr>
            <a:r>
              <a:rPr lang="hu-HU" b="1" dirty="0">
                <a:solidFill>
                  <a:srgbClr val="C00000"/>
                </a:solidFill>
                <a:latin typeface="Cambria" panose="02040503050406030204" pitchFamily="18" charset="0"/>
              </a:rPr>
              <a:t>5. Polgárokhoz közelebb álló Európa</a:t>
            </a:r>
            <a:endParaRPr lang="hu-HU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Cambria" panose="02040503050406030204" pitchFamily="18" charset="0"/>
              </a:rPr>
              <a:t> területfejlesztés, települések élhetőségének javítása</a:t>
            </a:r>
          </a:p>
        </p:txBody>
      </p:sp>
      <p:sp>
        <p:nvSpPr>
          <p:cNvPr id="4" name="Téglalap 3"/>
          <p:cNvSpPr/>
          <p:nvPr/>
        </p:nvSpPr>
        <p:spPr>
          <a:xfrm>
            <a:off x="6561328" y="5993904"/>
            <a:ext cx="2582454" cy="8640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Ezekhez a </a:t>
            </a:r>
            <a:r>
              <a:rPr lang="hu-HU" dirty="0" smtClean="0"/>
              <a:t>célkitűzésekhez </a:t>
            </a:r>
            <a:r>
              <a:rPr lang="hu-HU" dirty="0"/>
              <a:t>kell minden további tervezést </a:t>
            </a:r>
            <a:r>
              <a:rPr lang="hu-HU" dirty="0" smtClean="0"/>
              <a:t>igazítani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4801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03177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hu-HU" sz="2800" b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hu-HU" sz="2800" b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hu-HU" sz="3100" b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Az </a:t>
            </a:r>
            <a:r>
              <a:rPr lang="hu-HU" sz="3100" b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önkormányzati rendszer értékelése</a:t>
            </a:r>
            <a:br>
              <a:rPr lang="hu-HU" sz="3100" b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9"/>
          </a:xfrm>
        </p:spPr>
        <p:txBody>
          <a:bodyPr/>
          <a:lstStyle/>
          <a:p>
            <a:pPr marL="774700" algn="just">
              <a:spcBef>
                <a:spcPts val="600"/>
              </a:spcBef>
              <a:spcAft>
                <a:spcPts val="600"/>
              </a:spcAft>
              <a:buFont typeface="Cambria" panose="02040503050406030204" pitchFamily="18" charset="0"/>
              <a:buChar char="⁻"/>
            </a:pP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Mötv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hatályosulásának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tapasztalatai kedvezőek,</a:t>
            </a:r>
          </a:p>
          <a:p>
            <a:pPr marL="774700" algn="just">
              <a:spcBef>
                <a:spcPts val="600"/>
              </a:spcBef>
              <a:spcAft>
                <a:spcPts val="600"/>
              </a:spcAft>
              <a:buFont typeface="Cambria" panose="02040503050406030204" pitchFamily="18" charset="0"/>
              <a:buChar char="⁻"/>
            </a:pPr>
            <a:r>
              <a:rPr lang="hu-HU" sz="2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Rendszerszintű 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átalakulások lezajlottak,</a:t>
            </a:r>
          </a:p>
          <a:p>
            <a:pPr marL="774700" algn="just">
              <a:spcBef>
                <a:spcPts val="600"/>
              </a:spcBef>
              <a:spcAft>
                <a:spcPts val="600"/>
              </a:spcAft>
              <a:buFont typeface="Cambria" panose="02040503050406030204" pitchFamily="18" charset="0"/>
              <a:buChar char="⁻"/>
            </a:pP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lapvető 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strukturális, koncepcionális változtatásra nincs szükség,</a:t>
            </a:r>
          </a:p>
          <a:p>
            <a:pPr marL="774700" algn="just">
              <a:spcBef>
                <a:spcPts val="600"/>
              </a:spcBef>
              <a:spcAft>
                <a:spcPts val="600"/>
              </a:spcAft>
              <a:buFont typeface="Cambria" panose="02040503050406030204" pitchFamily="18" charset="0"/>
              <a:buChar char="⁻"/>
            </a:pPr>
            <a:r>
              <a:rPr lang="hu-HU" sz="2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 finomhangolás 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folyamatos,</a:t>
            </a:r>
          </a:p>
          <a:p>
            <a:pPr marL="774700" algn="just">
              <a:spcBef>
                <a:spcPts val="600"/>
              </a:spcBef>
              <a:spcAft>
                <a:spcPts val="600"/>
              </a:spcAft>
              <a:buFont typeface="Cambria" panose="02040503050406030204" pitchFamily="18" charset="0"/>
              <a:buChar char="⁻"/>
            </a:pPr>
            <a:r>
              <a:rPr lang="hu-HU" sz="2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 szabályozás </a:t>
            </a:r>
            <a:r>
              <a:rPr lang="hu-HU" sz="20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hatályosulásának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folyamatos követése.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1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E4AB788-CC07-4A5C-B2DC-04D32BA88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9512" y="2420888"/>
            <a:ext cx="7067313" cy="432048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70000"/>
              </a:lnSpc>
            </a:pPr>
            <a:endParaRPr lang="hu-HU" sz="1800" dirty="0"/>
          </a:p>
          <a:p>
            <a:pPr lvl="0">
              <a:lnSpc>
                <a:spcPct val="70000"/>
              </a:lnSpc>
            </a:pPr>
            <a:r>
              <a:rPr lang="hu-HU" sz="2000" b="1" dirty="0" smtClean="0">
                <a:latin typeface="Cambria" panose="02040503050406030204" pitchFamily="18" charset="0"/>
              </a:rPr>
              <a:t>Időtartam: </a:t>
            </a:r>
            <a:r>
              <a:rPr lang="hu-HU" sz="2000" dirty="0">
                <a:latin typeface="Cambria" panose="02040503050406030204" pitchFamily="18" charset="0"/>
              </a:rPr>
              <a:t>2017.09.01</a:t>
            </a:r>
            <a:r>
              <a:rPr lang="hu-HU" sz="2000" dirty="0" smtClean="0">
                <a:latin typeface="Cambria" panose="02040503050406030204" pitchFamily="18" charset="0"/>
              </a:rPr>
              <a:t>.-2021.08.31. (2021.11.30.)</a:t>
            </a:r>
          </a:p>
          <a:p>
            <a:pPr marL="0" lvl="0" indent="0">
              <a:lnSpc>
                <a:spcPct val="70000"/>
              </a:lnSpc>
              <a:buNone/>
            </a:pPr>
            <a:endParaRPr lang="hu-HU" sz="2400" dirty="0">
              <a:latin typeface="Cambria" panose="02040503050406030204" pitchFamily="18" charset="0"/>
            </a:endParaRPr>
          </a:p>
          <a:p>
            <a:pPr lvl="0">
              <a:lnSpc>
                <a:spcPct val="70000"/>
              </a:lnSpc>
            </a:pPr>
            <a:r>
              <a:rPr lang="hu-HU" sz="2000" b="1" dirty="0" smtClean="0">
                <a:latin typeface="Cambria" panose="02040503050406030204" pitchFamily="18" charset="0"/>
              </a:rPr>
              <a:t>Megvalósítók:</a:t>
            </a:r>
            <a:endParaRPr lang="hu-HU" sz="2000" b="1" dirty="0">
              <a:latin typeface="Cambria" panose="02040503050406030204" pitchFamily="18" charset="0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hu-HU" sz="2000" u="sng" dirty="0">
                <a:latin typeface="Cambria" panose="02040503050406030204" pitchFamily="18" charset="0"/>
              </a:rPr>
              <a:t>Koordináló Kedvezményezett</a:t>
            </a:r>
            <a:r>
              <a:rPr lang="hu-HU" sz="2000" dirty="0">
                <a:latin typeface="Cambria" panose="02040503050406030204" pitchFamily="18" charset="0"/>
              </a:rPr>
              <a:t>: Belügyminisztérium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sz="2000" u="sng" dirty="0">
                <a:latin typeface="Cambria" panose="02040503050406030204" pitchFamily="18" charset="0"/>
              </a:rPr>
              <a:t>Társult Kedvezményezettek</a:t>
            </a:r>
            <a:r>
              <a:rPr lang="hu-HU" sz="2000" dirty="0">
                <a:latin typeface="Cambria" panose="02040503050406030204" pitchFamily="18" charset="0"/>
              </a:rPr>
              <a:t>: Bátya/Püspökszilágy/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sz="2000" dirty="0">
                <a:latin typeface="Cambria" panose="02040503050406030204" pitchFamily="18" charset="0"/>
              </a:rPr>
              <a:t>Rákócziújfalu/Ruzsa/Tiszatarján Község Önkormányzata,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sz="2000" dirty="0">
                <a:latin typeface="Cambria" panose="02040503050406030204" pitchFamily="18" charset="0"/>
              </a:rPr>
              <a:t>Klímabarát Települések Szövetsége,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sz="2000" dirty="0">
                <a:latin typeface="Cambria" panose="02040503050406030204" pitchFamily="18" charset="0"/>
              </a:rPr>
              <a:t>Országos Vízügyi Főigazgatóság,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sz="2000" dirty="0">
                <a:latin typeface="Cambria" panose="02040503050406030204" pitchFamily="18" charset="0"/>
              </a:rPr>
              <a:t>Pannon Pro Innovációs Szolgáltató Kft.,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sz="2000" dirty="0">
                <a:latin typeface="Cambria" panose="02040503050406030204" pitchFamily="18" charset="0"/>
              </a:rPr>
              <a:t>WWF Magyarország </a:t>
            </a:r>
            <a:r>
              <a:rPr lang="hu-HU" sz="2000" dirty="0" smtClean="0">
                <a:latin typeface="Cambria" panose="02040503050406030204" pitchFamily="18" charset="0"/>
              </a:rPr>
              <a:t>Alapítvány</a:t>
            </a:r>
          </a:p>
          <a:p>
            <a:pPr marL="0" lvl="0" indent="0">
              <a:lnSpc>
                <a:spcPct val="70000"/>
              </a:lnSpc>
              <a:buNone/>
            </a:pPr>
            <a:endParaRPr lang="hu-HU" sz="2000" dirty="0">
              <a:latin typeface="Cambria" panose="02040503050406030204" pitchFamily="18" charset="0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hu-HU" sz="2000" dirty="0">
                <a:latin typeface="Cambria" panose="02040503050406030204" pitchFamily="18" charset="0"/>
              </a:rPr>
              <a:t>+ 24 együttműködő </a:t>
            </a:r>
            <a:r>
              <a:rPr lang="hu-HU" sz="2000" dirty="0" smtClean="0">
                <a:latin typeface="Cambria" panose="02040503050406030204" pitchFamily="18" charset="0"/>
              </a:rPr>
              <a:t>önkormányzat</a:t>
            </a:r>
          </a:p>
          <a:p>
            <a:pPr marL="0" lvl="0" indent="0">
              <a:lnSpc>
                <a:spcPct val="70000"/>
              </a:lnSpc>
              <a:buNone/>
            </a:pPr>
            <a:endParaRPr lang="hu-HU" sz="2000" dirty="0">
              <a:latin typeface="Cambria" panose="02040503050406030204" pitchFamily="18" charset="0"/>
            </a:endParaRPr>
          </a:p>
          <a:p>
            <a:pPr lvl="0">
              <a:lnSpc>
                <a:spcPct val="70000"/>
              </a:lnSpc>
            </a:pPr>
            <a:r>
              <a:rPr lang="hu-HU" sz="2000" b="1" dirty="0" smtClean="0">
                <a:latin typeface="Cambria" panose="02040503050406030204" pitchFamily="18" charset="0"/>
              </a:rPr>
              <a:t>Célcsoport: </a:t>
            </a:r>
            <a:r>
              <a:rPr lang="hu-HU" sz="2000" dirty="0">
                <a:latin typeface="Cambria" panose="02040503050406030204" pitchFamily="18" charset="0"/>
              </a:rPr>
              <a:t>önkormányzati döntéshozók és </a:t>
            </a:r>
            <a:r>
              <a:rPr lang="hu-HU" sz="2000" dirty="0" smtClean="0">
                <a:latin typeface="Cambria" panose="02040503050406030204" pitchFamily="18" charset="0"/>
              </a:rPr>
              <a:t>szakértők</a:t>
            </a:r>
          </a:p>
          <a:p>
            <a:pPr marL="0" lvl="0" indent="0">
              <a:lnSpc>
                <a:spcPct val="70000"/>
              </a:lnSpc>
              <a:buNone/>
            </a:pPr>
            <a:endParaRPr lang="hu-HU" sz="2000" dirty="0">
              <a:latin typeface="Cambria" panose="02040503050406030204" pitchFamily="18" charset="0"/>
            </a:endParaRPr>
          </a:p>
          <a:p>
            <a:pPr lvl="0">
              <a:lnSpc>
                <a:spcPct val="70000"/>
              </a:lnSpc>
            </a:pPr>
            <a:r>
              <a:rPr lang="hu-HU" sz="2000" b="1" dirty="0" smtClean="0">
                <a:latin typeface="Cambria" panose="02040503050406030204" pitchFamily="18" charset="0"/>
              </a:rPr>
              <a:t>Költségvetés: </a:t>
            </a:r>
            <a:r>
              <a:rPr lang="hu-HU" sz="2000" dirty="0">
                <a:latin typeface="Cambria" panose="02040503050406030204" pitchFamily="18" charset="0"/>
              </a:rPr>
              <a:t>2.564.783 Euró (kb. 800 millió Ft)</a:t>
            </a:r>
          </a:p>
          <a:p>
            <a:pPr marL="0" lvl="0" indent="0">
              <a:lnSpc>
                <a:spcPct val="70000"/>
              </a:lnSpc>
              <a:buNone/>
            </a:pPr>
            <a:endParaRPr lang="hu-HU" sz="15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947325C5-252A-4808-8509-20EEE9F3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825" y="1772816"/>
            <a:ext cx="1861679" cy="4565279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-20924" y="138892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Cambria" panose="02040503050406030204" pitchFamily="18" charset="0"/>
              </a:rPr>
              <a:t>LIFE – MICACC Projekt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xmlns="" id="{85032033-ED91-432B-B416-CFD2C5DAD5C5}"/>
              </a:ext>
            </a:extLst>
          </p:cNvPr>
          <p:cNvSpPr txBox="1">
            <a:spLocks/>
          </p:cNvSpPr>
          <p:nvPr/>
        </p:nvSpPr>
        <p:spPr>
          <a:xfrm>
            <a:off x="539552" y="1556791"/>
            <a:ext cx="6552728" cy="7875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72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530" y="1412776"/>
            <a:ext cx="8229600" cy="1143000"/>
          </a:xfrm>
        </p:spPr>
        <p:txBody>
          <a:bodyPr/>
          <a:lstStyle/>
          <a:p>
            <a:r>
              <a:rPr lang="hu-H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Helyi Közszolgáltatás Információs Rendszer - IKIR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algn="just"/>
            <a:r>
              <a:rPr lang="hu-HU" sz="2200" b="1" u="sng" dirty="0">
                <a:latin typeface="Cambria" panose="02040503050406030204" pitchFamily="18" charset="0"/>
              </a:rPr>
              <a:t>IKIR</a:t>
            </a:r>
            <a:r>
              <a:rPr lang="hu-HU" sz="2200" dirty="0">
                <a:latin typeface="Cambria" panose="02040503050406030204" pitchFamily="18" charset="0"/>
              </a:rPr>
              <a:t> kialakítása: az első szakasz zárása még folyamatban van</a:t>
            </a:r>
          </a:p>
          <a:p>
            <a:pPr marL="0" indent="0" algn="just">
              <a:buNone/>
            </a:pPr>
            <a:endParaRPr lang="hu-HU" sz="2200" dirty="0">
              <a:latin typeface="Cambria" panose="02040503050406030204" pitchFamily="18" charset="0"/>
            </a:endParaRPr>
          </a:p>
          <a:p>
            <a:pPr algn="just"/>
            <a:r>
              <a:rPr lang="hu-HU" sz="2200" b="1" u="sng" dirty="0">
                <a:latin typeface="Cambria" panose="02040503050406030204" pitchFamily="18" charset="0"/>
              </a:rPr>
              <a:t>IKIR továbbfejlesztése</a:t>
            </a:r>
            <a:r>
              <a:rPr lang="hu-HU" sz="2200" dirty="0">
                <a:latin typeface="Cambria" panose="02040503050406030204" pitchFamily="18" charset="0"/>
              </a:rPr>
              <a:t>: az RMT készítése folyamatban van (május 31.), majd ezek alapján a beszerzés előkészítését is megkezdjük (október végéig a beszerzési dokumentációt be kell nyújtani az IH felé), a tervezett befejezés </a:t>
            </a:r>
            <a:r>
              <a:rPr lang="hu-HU" sz="2200" u="sng" dirty="0">
                <a:latin typeface="Cambria" panose="02040503050406030204" pitchFamily="18" charset="0"/>
              </a:rPr>
              <a:t>2023. május 31. </a:t>
            </a:r>
            <a:endParaRPr lang="hu-HU" sz="2200" u="sng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hu-HU" sz="2200" u="sng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hu-HU" sz="2200" dirty="0">
                <a:latin typeface="Cambria" panose="02040503050406030204" pitchFamily="18" charset="0"/>
              </a:rPr>
              <a:t>Tervezett továbbfejlesztés: 4 új szakrendszer, funkcionális fejlesztések, KAK költözés</a:t>
            </a: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9298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latin typeface="Cambria" panose="02040503050406030204" pitchFamily="18" charset="0"/>
              </a:rPr>
              <a:t>„Innovatív vízgazdálkodási módszerek integrált gyakorlati alkalmazása vízgyűjtő szinten önkormányzati koordinációval” </a:t>
            </a:r>
            <a:r>
              <a:rPr lang="hu-HU" sz="2800" b="1" dirty="0" smtClean="0">
                <a:latin typeface="Cambria" panose="02040503050406030204" pitchFamily="18" charset="0"/>
              </a:rPr>
              <a:t>- </a:t>
            </a:r>
            <a:r>
              <a:rPr lang="hu-H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LIFE </a:t>
            </a:r>
            <a:r>
              <a:rPr lang="hu-H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LOGOS 4 WATERS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924943"/>
            <a:ext cx="8229600" cy="3796531"/>
          </a:xfrm>
        </p:spPr>
        <p:txBody>
          <a:bodyPr>
            <a:normAutofit/>
          </a:bodyPr>
          <a:lstStyle/>
          <a:p>
            <a:r>
              <a:rPr lang="hu-HU" sz="2200" b="1" dirty="0">
                <a:latin typeface="Cambria" panose="02040503050406030204" pitchFamily="18" charset="0"/>
              </a:rPr>
              <a:t>Új </a:t>
            </a:r>
            <a:r>
              <a:rPr lang="hu-HU" sz="2200" b="1" dirty="0" smtClean="0">
                <a:latin typeface="Cambria" panose="02040503050406030204" pitchFamily="18" charset="0"/>
              </a:rPr>
              <a:t>projekt</a:t>
            </a:r>
            <a:endParaRPr lang="hu-HU" sz="2200" b="1" dirty="0">
              <a:latin typeface="Cambria" panose="02040503050406030204" pitchFamily="18" charset="0"/>
            </a:endParaRPr>
          </a:p>
          <a:p>
            <a:r>
              <a:rPr lang="hu-HU" sz="2200" dirty="0" smtClean="0">
                <a:latin typeface="Cambria" panose="02040503050406030204" pitchFamily="18" charset="0"/>
              </a:rPr>
              <a:t>2021</a:t>
            </a:r>
            <a:r>
              <a:rPr lang="hu-HU" sz="2200" dirty="0">
                <a:latin typeface="Cambria" panose="02040503050406030204" pitchFamily="18" charset="0"/>
              </a:rPr>
              <a:t>. október 1. és 2025. szeptember 30.,</a:t>
            </a:r>
          </a:p>
          <a:p>
            <a:r>
              <a:rPr lang="hu-HU" sz="2200" b="1" dirty="0" smtClean="0">
                <a:latin typeface="Cambria" panose="02040503050406030204" pitchFamily="18" charset="0"/>
              </a:rPr>
              <a:t>Koordináló </a:t>
            </a:r>
            <a:r>
              <a:rPr lang="hu-HU" sz="2200" b="1" dirty="0">
                <a:latin typeface="Cambria" panose="02040503050406030204" pitchFamily="18" charset="0"/>
              </a:rPr>
              <a:t>Kedvezményezett:</a:t>
            </a:r>
            <a:r>
              <a:rPr lang="hu-HU" sz="2200" dirty="0">
                <a:latin typeface="Cambria" panose="02040503050406030204" pitchFamily="18" charset="0"/>
              </a:rPr>
              <a:t> </a:t>
            </a:r>
            <a:r>
              <a:rPr lang="hu-HU" sz="2200" dirty="0" smtClean="0">
                <a:latin typeface="Cambria" panose="02040503050406030204" pitchFamily="18" charset="0"/>
              </a:rPr>
              <a:t>Belügyminisztérium</a:t>
            </a:r>
          </a:p>
          <a:p>
            <a:r>
              <a:rPr lang="hu-HU" sz="2200" b="1" dirty="0" smtClean="0">
                <a:latin typeface="Cambria" panose="02040503050406030204" pitchFamily="18" charset="0"/>
              </a:rPr>
              <a:t>Társult </a:t>
            </a:r>
            <a:r>
              <a:rPr lang="hu-HU" sz="2200" b="1" dirty="0">
                <a:latin typeface="Cambria" panose="02040503050406030204" pitchFamily="18" charset="0"/>
              </a:rPr>
              <a:t>Kedvezményezettek: </a:t>
            </a:r>
            <a:r>
              <a:rPr lang="hu-HU" sz="2200" dirty="0">
                <a:latin typeface="Cambria" panose="02040503050406030204" pitchFamily="18" charset="0"/>
              </a:rPr>
              <a:t>Bátya Község Önkormányzata, Püspökszilágy Község Önkormányzata, Klímabarát Települések Szövetsége, Magyar Mérnöki Kamara, Nemzeti Közszolgálati Egyetem (Víztudományi Kar), Országos Vízügyi Főigazgatóság, WWF Magyarország Alapítvány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59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Társadalmi </a:t>
            </a:r>
            <a:r>
              <a:rPr lang="hu-HU" sz="2800" b="1" dirty="0">
                <a:latin typeface="Cambria" panose="02040503050406030204" pitchFamily="18" charset="0"/>
              </a:rPr>
              <a:t>Felzárkózásért Felelős Helyettes </a:t>
            </a:r>
            <a:r>
              <a:rPr lang="hu-HU" sz="2800" b="1" dirty="0" smtClean="0">
                <a:latin typeface="Cambria" panose="02040503050406030204" pitchFamily="18" charset="0"/>
              </a:rPr>
              <a:t>Államtitkárság programjai</a:t>
            </a:r>
            <a:endParaRPr lang="hu-HU" sz="2800" b="1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endParaRPr lang="hu-HU" sz="2200" dirty="0" smtClean="0">
              <a:latin typeface="Cambria" panose="02040503050406030204" pitchFamily="18" charset="0"/>
            </a:endParaRPr>
          </a:p>
          <a:p>
            <a:endParaRPr lang="hu-HU" sz="2200" dirty="0">
              <a:latin typeface="Cambria" panose="02040503050406030204" pitchFamily="18" charset="0"/>
            </a:endParaRPr>
          </a:p>
          <a:p>
            <a:r>
              <a:rPr lang="hu-HU" sz="2200" dirty="0" smtClean="0">
                <a:latin typeface="Cambria" panose="02040503050406030204" pitchFamily="18" charset="0"/>
              </a:rPr>
              <a:t>Szociális földprogram</a:t>
            </a:r>
          </a:p>
          <a:p>
            <a:r>
              <a:rPr lang="hu-HU" sz="2200" dirty="0" smtClean="0">
                <a:latin typeface="Cambria" panose="02040503050406030204" pitchFamily="18" charset="0"/>
              </a:rPr>
              <a:t>Legjobb Önkormányzati Gyakorlatok Program</a:t>
            </a:r>
          </a:p>
          <a:p>
            <a:r>
              <a:rPr lang="hu-HU" sz="2200" dirty="0" smtClean="0">
                <a:latin typeface="Cambria" panose="02040503050406030204" pitchFamily="18" charset="0"/>
              </a:rPr>
              <a:t>ROM-RKT pályázat</a:t>
            </a:r>
          </a:p>
          <a:p>
            <a:r>
              <a:rPr lang="hu-HU" sz="2200" dirty="0" smtClean="0">
                <a:latin typeface="Cambria" panose="02040503050406030204" pitchFamily="18" charset="0"/>
              </a:rPr>
              <a:t>Biztos Kezdet gyerekházak</a:t>
            </a:r>
            <a:endParaRPr lang="hu-HU" sz="2200" dirty="0">
              <a:latin typeface="Cambria" panose="020405030504060302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75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Közfoglalkoztatási </a:t>
            </a:r>
            <a:r>
              <a:rPr lang="hu-HU" sz="2800" b="1" dirty="0">
                <a:latin typeface="Cambria" panose="02040503050406030204" pitchFamily="18" charset="0"/>
              </a:rPr>
              <a:t>és Vízügyi Helyettes </a:t>
            </a:r>
            <a:r>
              <a:rPr lang="hu-HU" sz="2800" b="1" dirty="0" smtClean="0">
                <a:latin typeface="Cambria" panose="02040503050406030204" pitchFamily="18" charset="0"/>
              </a:rPr>
              <a:t>Államtitkárság programjai</a:t>
            </a:r>
            <a:endParaRPr lang="hu-HU" sz="2800" b="1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>
                <a:latin typeface="Cambria" panose="02040503050406030204" pitchFamily="18" charset="0"/>
              </a:rPr>
              <a:t>Kedvezményezett Települések Gazdaságélénkítő </a:t>
            </a:r>
            <a:r>
              <a:rPr lang="hu-HU" sz="2200" dirty="0" smtClean="0">
                <a:latin typeface="Cambria" panose="02040503050406030204" pitchFamily="18" charset="0"/>
              </a:rPr>
              <a:t>Programja</a:t>
            </a:r>
          </a:p>
          <a:p>
            <a:pPr lvl="1"/>
            <a:r>
              <a:rPr lang="hu-HU" sz="1800" dirty="0" smtClean="0">
                <a:latin typeface="Cambria" panose="02040503050406030204" pitchFamily="18" charset="0"/>
              </a:rPr>
              <a:t>BVOP - együttműködés</a:t>
            </a:r>
          </a:p>
          <a:p>
            <a:pPr lvl="1"/>
            <a:r>
              <a:rPr lang="hu-HU" sz="1800" dirty="0" smtClean="0">
                <a:latin typeface="Cambria" panose="02040503050406030204" pitchFamily="18" charset="0"/>
              </a:rPr>
              <a:t>MLSZ - együttműködés</a:t>
            </a:r>
            <a:endParaRPr lang="hu-HU" sz="1800" dirty="0">
              <a:latin typeface="Cambria" panose="02040503050406030204" pitchFamily="18" charset="0"/>
            </a:endParaRPr>
          </a:p>
          <a:p>
            <a:r>
              <a:rPr lang="hu-HU" sz="2200" dirty="0" smtClean="0">
                <a:latin typeface="Cambria" panose="02040503050406030204" pitchFamily="18" charset="0"/>
              </a:rPr>
              <a:t>Közfoglalkoztatás </a:t>
            </a:r>
          </a:p>
          <a:p>
            <a:pPr lvl="1"/>
            <a:r>
              <a:rPr lang="hu-HU" sz="1800" dirty="0">
                <a:latin typeface="Cambria" panose="02040503050406030204" pitchFamily="18" charset="0"/>
              </a:rPr>
              <a:t>1.	Értékteremtő programok: </a:t>
            </a:r>
          </a:p>
          <a:p>
            <a:pPr lvl="2"/>
            <a:r>
              <a:rPr lang="hu-HU" sz="1400" dirty="0">
                <a:latin typeface="Cambria" panose="02040503050406030204" pitchFamily="18" charset="0"/>
              </a:rPr>
              <a:t>	mezőgazdasági programok, </a:t>
            </a:r>
          </a:p>
          <a:p>
            <a:pPr lvl="2"/>
            <a:r>
              <a:rPr lang="hu-HU" sz="1400" dirty="0">
                <a:latin typeface="Cambria" panose="02040503050406030204" pitchFamily="18" charset="0"/>
              </a:rPr>
              <a:t>	helyi sajátosságokra épülő programok</a:t>
            </a:r>
          </a:p>
          <a:p>
            <a:pPr lvl="1"/>
            <a:r>
              <a:rPr lang="hu-HU" sz="1800" dirty="0">
                <a:latin typeface="Cambria" panose="02040503050406030204" pitchFamily="18" charset="0"/>
              </a:rPr>
              <a:t>2.	Szociális programelemek: </a:t>
            </a:r>
          </a:p>
          <a:p>
            <a:pPr lvl="2"/>
            <a:r>
              <a:rPr lang="hu-HU" sz="1400" dirty="0">
                <a:latin typeface="Cambria" panose="02040503050406030204" pitchFamily="18" charset="0"/>
              </a:rPr>
              <a:t>	belvízlevezetés,</a:t>
            </a:r>
          </a:p>
          <a:p>
            <a:pPr lvl="2"/>
            <a:r>
              <a:rPr lang="hu-HU" sz="1400" dirty="0">
                <a:latin typeface="Cambria" panose="02040503050406030204" pitchFamily="18" charset="0"/>
              </a:rPr>
              <a:t>	mezőgazdasági utak karbantartása,</a:t>
            </a:r>
          </a:p>
          <a:p>
            <a:pPr lvl="2"/>
            <a:r>
              <a:rPr lang="hu-HU" sz="1400" dirty="0">
                <a:latin typeface="Cambria" panose="02040503050406030204" pitchFamily="18" charset="0"/>
              </a:rPr>
              <a:t>	belterületi úthálózat karbantartása,</a:t>
            </a:r>
          </a:p>
          <a:p>
            <a:pPr lvl="2"/>
            <a:r>
              <a:rPr lang="hu-HU" sz="1400" dirty="0">
                <a:latin typeface="Cambria" panose="02040503050406030204" pitchFamily="18" charset="0"/>
              </a:rPr>
              <a:t>	illegális hulladéklerakó-helyek felszámolása, </a:t>
            </a:r>
          </a:p>
          <a:p>
            <a:pPr lvl="2"/>
            <a:r>
              <a:rPr lang="hu-HU" sz="1400" dirty="0">
                <a:latin typeface="Cambria" panose="02040503050406030204" pitchFamily="18" charset="0"/>
              </a:rPr>
              <a:t>	</a:t>
            </a:r>
            <a:r>
              <a:rPr lang="hu-HU" sz="1400" dirty="0" err="1">
                <a:latin typeface="Cambria" panose="02040503050406030204" pitchFamily="18" charset="0"/>
              </a:rPr>
              <a:t>bio-</a:t>
            </a:r>
            <a:r>
              <a:rPr lang="hu-HU" sz="1400" dirty="0">
                <a:latin typeface="Cambria" panose="02040503050406030204" pitchFamily="18" charset="0"/>
              </a:rPr>
              <a:t> és megújuló energia </a:t>
            </a:r>
            <a:r>
              <a:rPr lang="hu-HU" sz="1400" dirty="0" smtClean="0">
                <a:latin typeface="Cambria" panose="02040503050406030204" pitchFamily="18" charset="0"/>
              </a:rPr>
              <a:t>felhasználás</a:t>
            </a:r>
            <a:endParaRPr lang="hu-HU" sz="2200" dirty="0">
              <a:latin typeface="Cambria" panose="02040503050406030204" pitchFamily="18" charset="0"/>
            </a:endParaRPr>
          </a:p>
          <a:p>
            <a:r>
              <a:rPr lang="hu-HU" sz="2200" dirty="0" smtClean="0">
                <a:latin typeface="Cambria" panose="02040503050406030204" pitchFamily="18" charset="0"/>
              </a:rPr>
              <a:t>Start Plusz elismerés</a:t>
            </a:r>
            <a:endParaRPr lang="hu-HU" sz="2200" dirty="0">
              <a:latin typeface="Cambria" panose="020405030504060302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9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Cambria" panose="02040503050406030204" pitchFamily="18" charset="0"/>
              </a:rPr>
              <a:t>Terület- és Településfejlesztési Operatív Program Plusz (TOP PLUSZ)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11760"/>
            <a:ext cx="8229600" cy="4309715"/>
          </a:xfrm>
        </p:spPr>
        <p:txBody>
          <a:bodyPr>
            <a:normAutofit fontScale="55000" lnSpcReduction="20000"/>
          </a:bodyPr>
          <a:lstStyle/>
          <a:p>
            <a:r>
              <a:rPr lang="hu-HU" dirty="0">
                <a:latin typeface="Cambria" panose="02040503050406030204" pitchFamily="18" charset="0"/>
              </a:rPr>
              <a:t>A TOP Plusz keretein belül az alábbi tizenkettő felhívás lesz elérhető a közeljövőben: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1.	TOP_Plusz-3.3.1-21 Gyermeknevelést támogató humán infrastruktúra </a:t>
            </a:r>
            <a:r>
              <a:rPr lang="hu-HU" dirty="0" smtClean="0">
                <a:latin typeface="Cambria" panose="02040503050406030204" pitchFamily="18" charset="0"/>
              </a:rPr>
              <a:t>fejlesztés</a:t>
            </a:r>
            <a:endParaRPr lang="hu-HU" dirty="0">
              <a:latin typeface="Cambria" panose="02040503050406030204" pitchFamily="18" charset="0"/>
            </a:endParaRPr>
          </a:p>
          <a:p>
            <a:pPr lvl="1"/>
            <a:r>
              <a:rPr lang="hu-HU" dirty="0">
                <a:latin typeface="Cambria" panose="02040503050406030204" pitchFamily="18" charset="0"/>
              </a:rPr>
              <a:t>2.	TOP_Plusz-1.1.1-21 Helyi gazdaságfejlesztés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3.	TOP_Plusz-1.2.2-21 Szociális célú </a:t>
            </a:r>
            <a:r>
              <a:rPr lang="hu-HU" dirty="0" err="1">
                <a:latin typeface="Cambria" panose="02040503050406030204" pitchFamily="18" charset="0"/>
              </a:rPr>
              <a:t>városrehabilitáció</a:t>
            </a:r>
            <a:endParaRPr lang="hu-HU" dirty="0">
              <a:latin typeface="Cambria" panose="02040503050406030204" pitchFamily="18" charset="0"/>
            </a:endParaRPr>
          </a:p>
          <a:p>
            <a:pPr lvl="1"/>
            <a:r>
              <a:rPr lang="hu-HU" dirty="0">
                <a:latin typeface="Cambria" panose="02040503050406030204" pitchFamily="18" charset="0"/>
              </a:rPr>
              <a:t>4.	TOP_Plusz-1.2.3-21 Belterületi utak fejlesztése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5.	TOP_Plusz-2.1.1-21 - Önkormányzati épületek energetikai korszerűsítése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6.	TOP_Plusz-3.3.2-21 Helyi egészségügyi és szociális infrastruktúra fejlesztése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7.	TOP_Plusz-1.1.2-21 4 és 5 számjegyű utak fejlesztése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8.	TOP_Plusz-1.1.3-21 Helyi és térségi turizmusfejlesztés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9.	TOP_Plusz-3.1.2-21 Szociális célú </a:t>
            </a:r>
            <a:r>
              <a:rPr lang="hu-HU" dirty="0" err="1">
                <a:latin typeface="Cambria" panose="02040503050406030204" pitchFamily="18" charset="0"/>
              </a:rPr>
              <a:t>városrehabilitáció</a:t>
            </a:r>
            <a:r>
              <a:rPr lang="hu-HU" dirty="0">
                <a:latin typeface="Cambria" panose="02040503050406030204" pitchFamily="18" charset="0"/>
              </a:rPr>
              <a:t> (ESZA)</a:t>
            </a:r>
          </a:p>
          <a:p>
            <a:pPr lvl="1"/>
            <a:r>
              <a:rPr lang="hu-HU" b="1" dirty="0" smtClean="0">
                <a:latin typeface="Cambria" panose="02040503050406030204" pitchFamily="18" charset="0"/>
              </a:rPr>
              <a:t>10.TOP </a:t>
            </a:r>
            <a:r>
              <a:rPr lang="hu-HU" b="1" dirty="0">
                <a:latin typeface="Cambria" panose="02040503050406030204" pitchFamily="18" charset="0"/>
              </a:rPr>
              <a:t>Plusz-1.2.1-21 Élhető települések</a:t>
            </a:r>
          </a:p>
          <a:p>
            <a:pPr lvl="1"/>
            <a:r>
              <a:rPr lang="hu-HU" dirty="0" smtClean="0">
                <a:latin typeface="Cambria" panose="02040503050406030204" pitchFamily="18" charset="0"/>
              </a:rPr>
              <a:t>11.TOP_Plusz-1.3.1-21 </a:t>
            </a:r>
            <a:r>
              <a:rPr lang="hu-HU" dirty="0">
                <a:latin typeface="Cambria" panose="02040503050406030204" pitchFamily="18" charset="0"/>
              </a:rPr>
              <a:t>Fenntartható városfejlesztési stratégiák támogatása</a:t>
            </a:r>
          </a:p>
          <a:p>
            <a:pPr lvl="1"/>
            <a:r>
              <a:rPr lang="hu-HU" dirty="0" smtClean="0">
                <a:latin typeface="Cambria" panose="02040503050406030204" pitchFamily="18" charset="0"/>
              </a:rPr>
              <a:t>12.TOP_Plusz-3.1.1-21 </a:t>
            </a:r>
            <a:r>
              <a:rPr lang="hu-HU" dirty="0">
                <a:latin typeface="Cambria" panose="02040503050406030204" pitchFamily="18" charset="0"/>
              </a:rPr>
              <a:t>Megyei foglalkoztatási-gazdaságfejlesztési együttműködése</a:t>
            </a:r>
          </a:p>
          <a:p>
            <a:r>
              <a:rPr lang="hu-HU" dirty="0">
                <a:latin typeface="Cambria" panose="02040503050406030204" pitchFamily="18" charset="0"/>
              </a:rPr>
              <a:t>Részletesebb </a:t>
            </a:r>
            <a:r>
              <a:rPr lang="hu-HU" dirty="0" smtClean="0">
                <a:latin typeface="Cambria" panose="02040503050406030204" pitchFamily="18" charset="0"/>
              </a:rPr>
              <a:t>információk:</a:t>
            </a:r>
            <a:endParaRPr lang="hu-HU" dirty="0">
              <a:latin typeface="Cambria" panose="02040503050406030204" pitchFamily="18" charset="0"/>
            </a:endParaRPr>
          </a:p>
          <a:p>
            <a:r>
              <a:rPr lang="hu-HU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hu-HU" dirty="0" smtClean="0">
                <a:latin typeface="Cambria" panose="02040503050406030204" pitchFamily="18" charset="0"/>
                <a:hlinkClick r:id="rId2"/>
              </a:rPr>
              <a:t>www.palyazat.gov.hu/terulet_es_telepulesfejlesztesi_operativ_program_plusz_felhivasok_tarsadalmi_egyeztetse</a:t>
            </a:r>
            <a:endParaRPr lang="hu-HU" dirty="0" smtClean="0">
              <a:latin typeface="Cambria" panose="02040503050406030204" pitchFamily="18" charset="0"/>
            </a:endParaRPr>
          </a:p>
          <a:p>
            <a:endParaRPr lang="hu-HU" dirty="0">
              <a:latin typeface="Cambria" panose="020405030504060302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5946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539555" y="1340768"/>
            <a:ext cx="8136903" cy="4968552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u-HU" sz="2800" b="1" dirty="0">
                <a:latin typeface="Cambria" panose="02040503050406030204" pitchFamily="18" charset="0"/>
                <a:ea typeface="+mj-ea"/>
                <a:cs typeface="+mj-cs"/>
              </a:rPr>
              <a:t>Az önkormányzati munka segítése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u-HU" sz="1600" dirty="0">
              <a:latin typeface="Cambria" panose="02040503050406030204" pitchFamily="18" charset="0"/>
            </a:endParaRPr>
          </a:p>
        </p:txBody>
      </p:sp>
      <p:sp>
        <p:nvSpPr>
          <p:cNvPr id="7" name="Tartalom helye 5"/>
          <p:cNvSpPr txBox="1">
            <a:spLocks/>
          </p:cNvSpPr>
          <p:nvPr/>
        </p:nvSpPr>
        <p:spPr>
          <a:xfrm>
            <a:off x="395536" y="2132856"/>
            <a:ext cx="8280922" cy="403244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lnSpc>
                <a:spcPct val="115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hu-HU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Hatásköri jegyzék – negyedéves frissítés   </a:t>
            </a:r>
          </a:p>
          <a:p>
            <a:pPr marL="360363" indent="0">
              <a:lnSpc>
                <a:spcPct val="115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  <a:hlinkClick r:id="rId2"/>
              </a:rPr>
              <a:t>https://</a:t>
            </a:r>
            <a:r>
              <a:rPr lang="hu-HU" sz="1600" b="1" dirty="0" smtClean="0">
                <a:solidFill>
                  <a:prstClr val="black"/>
                </a:solidFill>
                <a:latin typeface="Cambria" panose="02040503050406030204" pitchFamily="18" charset="0"/>
                <a:hlinkClick r:id="rId2"/>
              </a:rPr>
              <a:t>kormany.hu/dokumentumtar/onkormanyzatok-elektronikus-hataskori-jegyzeke-2021-ii-negyedev</a:t>
            </a:r>
            <a:endParaRPr lang="hu-HU" sz="16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60363" indent="0">
              <a:lnSpc>
                <a:spcPct val="115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hu-HU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Hírlevél, Tudástár elektronikusan </a:t>
            </a:r>
            <a:r>
              <a:rPr lang="hu-HU" sz="1600" b="1" u="sng" dirty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hlinkClick r:id="rId3"/>
              </a:rPr>
              <a:t>https://</a:t>
            </a:r>
            <a:r>
              <a:rPr lang="hu-HU" sz="1600" b="1" u="sng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hlinkClick r:id="rId3"/>
              </a:rPr>
              <a:t>kormany.hu/dokumentumtar/hirdetmenyek-kozlemenyek</a:t>
            </a:r>
            <a:endParaRPr lang="hu-HU" sz="1600" b="1" u="sng" dirty="0" smtClean="0">
              <a:solidFill>
                <a:prstClr val="black"/>
              </a:solidFill>
              <a:latin typeface="Cambria" panose="02040503050406030204" pitchFamily="18" charset="0"/>
              <a:ea typeface="Times New Roman"/>
            </a:endParaRPr>
          </a:p>
          <a:p>
            <a:pPr marL="360363" indent="0">
              <a:lnSpc>
                <a:spcPct val="115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hu-HU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Módszertani segédanyagok, útmutatók</a:t>
            </a:r>
          </a:p>
          <a:p>
            <a:pPr marL="625475" lvl="1" indent="-179388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Alkotmánybírósági döntések,</a:t>
            </a:r>
          </a:p>
          <a:p>
            <a:pPr marL="625475" lvl="1" indent="-179388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Kúria Önkormányzati Tanácsának döntései,</a:t>
            </a:r>
          </a:p>
          <a:p>
            <a:pPr marL="625475" lvl="1" indent="-179388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Alapvető Jogok Biztosának jelentései,</a:t>
            </a:r>
          </a:p>
          <a:p>
            <a:pPr marL="625475" lvl="1" indent="-1793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Önkormányzati adattár</a:t>
            </a:r>
            <a:endParaRPr lang="hu-HU" sz="16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60363" indent="0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Forródrót</a:t>
            </a: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  <a:p>
            <a:pPr marL="360363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06 1 441 1102</a:t>
            </a: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81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115" y="1322138"/>
            <a:ext cx="8229600" cy="580926"/>
          </a:xfrm>
        </p:spPr>
        <p:txBody>
          <a:bodyPr>
            <a:normAutofit/>
          </a:bodyPr>
          <a:lstStyle/>
          <a:p>
            <a:r>
              <a:rPr lang="hu-HU" sz="2500" b="1" dirty="0" smtClean="0">
                <a:latin typeface="Cambria" panose="02040503050406030204" pitchFamily="18" charset="0"/>
              </a:rPr>
              <a:t>Figyelmükbe ajánljuk</a:t>
            </a:r>
            <a:endParaRPr lang="hu-HU" sz="2500" b="1" dirty="0">
              <a:latin typeface="Cambria" panose="020405030504060302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bbanás 2 4"/>
          <p:cNvSpPr/>
          <p:nvPr/>
        </p:nvSpPr>
        <p:spPr>
          <a:xfrm>
            <a:off x="107504" y="1775246"/>
            <a:ext cx="6120680" cy="4946234"/>
          </a:xfrm>
          <a:prstGeom prst="irregularSeal2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kern="0" dirty="0" smtClean="0">
              <a:solidFill>
                <a:prstClr val="white"/>
              </a:solidFill>
              <a:latin typeface="Arial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2000" kern="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2000" kern="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2000" kern="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600" kern="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600" kern="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sz="15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Kúria</a:t>
            </a:r>
            <a:r>
              <a:rPr lang="hu-HU" sz="1500" kern="0" dirty="0">
                <a:solidFill>
                  <a:prstClr val="black"/>
                </a:solidFill>
                <a:latin typeface="Cambria" panose="02040503050406030204" pitchFamily="18" charset="0"/>
              </a:rPr>
              <a:t> Önkormányzati Tanácsának 2012-2020. évi önkormányzati tárgyú </a:t>
            </a:r>
            <a:r>
              <a:rPr lang="hu-HU" sz="15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döntései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(2021. évi 5. szám)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Önkormányzati címtár </a:t>
            </a:r>
            <a:r>
              <a:rPr lang="hu-HU" sz="1500" kern="0" dirty="0">
                <a:solidFill>
                  <a:prstClr val="black"/>
                </a:solidFill>
                <a:latin typeface="Cambria" panose="02040503050406030204" pitchFamily="18" charset="0"/>
              </a:rPr>
              <a:t>és </a:t>
            </a:r>
            <a:r>
              <a:rPr lang="hu-HU" sz="15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alapadatok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(2020. évi 14. szám)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30 éves </a:t>
            </a:r>
            <a:r>
              <a:rPr lang="hu-HU" sz="1500" kern="0" dirty="0">
                <a:solidFill>
                  <a:prstClr val="black"/>
                </a:solidFill>
                <a:latin typeface="Cambria" panose="02040503050406030204" pitchFamily="18" charset="0"/>
              </a:rPr>
              <a:t>az önkormányzati rendszer</a:t>
            </a:r>
            <a:r>
              <a:rPr lang="hu-HU" sz="1500" kern="0" dirty="0">
                <a:solidFill>
                  <a:prstClr val="white"/>
                </a:solidFill>
                <a:latin typeface="Arial"/>
              </a:rPr>
              <a:t>	</a:t>
            </a:r>
            <a:endParaRPr lang="hu-HU" sz="1500" kern="0" dirty="0" smtClean="0">
              <a:solidFill>
                <a:prstClr val="white"/>
              </a:solidFill>
              <a:latin typeface="Arial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     (</a:t>
            </a:r>
            <a:r>
              <a:rPr lang="hu-HU" sz="1500" kern="0" dirty="0">
                <a:solidFill>
                  <a:prstClr val="black"/>
                </a:solidFill>
                <a:latin typeface="Cambria" panose="02040503050406030204" pitchFamily="18" charset="0"/>
              </a:rPr>
              <a:t>2020. évi 20. szám)</a:t>
            </a:r>
            <a:r>
              <a:rPr lang="hu-HU" sz="1400" kern="0" dirty="0">
                <a:solidFill>
                  <a:prstClr val="white"/>
                </a:solidFill>
                <a:latin typeface="Arial"/>
              </a:rPr>
              <a:t>	</a:t>
            </a:r>
            <a:r>
              <a:rPr lang="hu-HU" kern="0" dirty="0">
                <a:solidFill>
                  <a:prstClr val="white"/>
                </a:solidFill>
                <a:latin typeface="Arial"/>
              </a:rPr>
              <a:t>							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kern="0" dirty="0">
                <a:solidFill>
                  <a:prstClr val="white"/>
                </a:solidFill>
                <a:latin typeface="Arial"/>
              </a:rPr>
              <a:t>									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kern="0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Átellenes sarkain kerekített téglalap 5"/>
          <p:cNvSpPr/>
          <p:nvPr/>
        </p:nvSpPr>
        <p:spPr>
          <a:xfrm>
            <a:off x="6228184" y="4214036"/>
            <a:ext cx="3434186" cy="2160240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Hírlevél rendes, rendkívüli és különszámai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55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/>
          <p:cNvCxnSpPr/>
          <p:nvPr/>
        </p:nvCxnSpPr>
        <p:spPr>
          <a:xfrm>
            <a:off x="467544" y="6453336"/>
            <a:ext cx="82089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 noGrp="1"/>
          </p:cNvSpPr>
          <p:nvPr>
            <p:ph idx="1"/>
          </p:nvPr>
        </p:nvSpPr>
        <p:spPr>
          <a:xfrm>
            <a:off x="467544" y="1916832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latin typeface="Cambria" panose="02040503050406030204" pitchFamily="18" charset="0"/>
              </a:rPr>
              <a:t>Köszönöm megtisztelő figyelmüket!</a:t>
            </a:r>
            <a:endParaRPr lang="hu-HU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41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852" y="1484784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Változások a közszolgáltatásokban - hulladékgazdálkodás</a:t>
            </a:r>
            <a:endParaRPr lang="hu-HU" sz="2800" b="1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3861" y="2420888"/>
            <a:ext cx="8229600" cy="4525963"/>
          </a:xfrm>
        </p:spPr>
        <p:txBody>
          <a:bodyPr>
            <a:normAutofit/>
          </a:bodyPr>
          <a:lstStyle/>
          <a:p>
            <a:endParaRPr lang="hu-HU" sz="2000" dirty="0" smtClean="0">
              <a:latin typeface="Cambria" panose="02040503050406030204" pitchFamily="18" charset="0"/>
            </a:endParaRPr>
          </a:p>
          <a:p>
            <a:endParaRPr lang="hu-HU" sz="2000" dirty="0">
              <a:latin typeface="Cambria" panose="02040503050406030204" pitchFamily="18" charset="0"/>
            </a:endParaRPr>
          </a:p>
          <a:p>
            <a:r>
              <a:rPr lang="hu-HU" sz="2000" dirty="0">
                <a:latin typeface="Cambria" panose="02040503050406030204" pitchFamily="18" charset="0"/>
              </a:rPr>
              <a:t>N</a:t>
            </a:r>
            <a:r>
              <a:rPr lang="hu-HU" sz="2000" dirty="0" smtClean="0">
                <a:latin typeface="Cambria" panose="02040503050406030204" pitchFamily="18" charset="0"/>
              </a:rPr>
              <a:t>agyobb állami szerepvállalás</a:t>
            </a:r>
          </a:p>
          <a:p>
            <a:r>
              <a:rPr lang="hu-HU" sz="2000" dirty="0">
                <a:latin typeface="Cambria" panose="02040503050406030204" pitchFamily="18" charset="0"/>
              </a:rPr>
              <a:t>2023. július 1-jétől az </a:t>
            </a:r>
            <a:r>
              <a:rPr lang="hu-HU" sz="2000" dirty="0" err="1">
                <a:latin typeface="Cambria" panose="02040503050406030204" pitchFamily="18" charset="0"/>
              </a:rPr>
              <a:t>Mötv</a:t>
            </a:r>
            <a:r>
              <a:rPr lang="hu-HU" sz="2000" dirty="0" err="1" smtClean="0">
                <a:latin typeface="Cambria" panose="02040503050406030204" pitchFamily="18" charset="0"/>
              </a:rPr>
              <a:t>.-ből</a:t>
            </a:r>
            <a:r>
              <a:rPr lang="hu-HU" sz="2000" dirty="0" smtClean="0">
                <a:latin typeface="Cambria" panose="02040503050406030204" pitchFamily="18" charset="0"/>
              </a:rPr>
              <a:t> </a:t>
            </a:r>
            <a:r>
              <a:rPr lang="hu-HU" sz="2000" b="1" dirty="0" smtClean="0">
                <a:latin typeface="Cambria" panose="02040503050406030204" pitchFamily="18" charset="0"/>
              </a:rPr>
              <a:t>kikerül</a:t>
            </a:r>
            <a:r>
              <a:rPr lang="hu-HU" sz="2000" dirty="0" smtClean="0">
                <a:latin typeface="Cambria" panose="02040503050406030204" pitchFamily="18" charset="0"/>
              </a:rPr>
              <a:t> a hulladékgazdálkodás</a:t>
            </a:r>
          </a:p>
          <a:p>
            <a:r>
              <a:rPr lang="hu-HU" sz="2000" dirty="0">
                <a:latin typeface="Cambria" panose="02040503050406030204" pitchFamily="18" charset="0"/>
              </a:rPr>
              <a:t>I</a:t>
            </a:r>
            <a:r>
              <a:rPr lang="hu-HU" sz="2000" dirty="0" smtClean="0">
                <a:latin typeface="Cambria" panose="02040503050406030204" pitchFamily="18" charset="0"/>
              </a:rPr>
              <a:t>llegális hulladék felszámolásában mögöttes felelősség</a:t>
            </a:r>
          </a:p>
          <a:p>
            <a:r>
              <a:rPr lang="hu-HU" sz="2000" dirty="0" smtClean="0">
                <a:latin typeface="Cambria" panose="02040503050406030204" pitchFamily="18" charset="0"/>
              </a:rPr>
              <a:t>2021. márciustól </a:t>
            </a:r>
            <a:r>
              <a:rPr lang="hu-HU" sz="2000" b="1" dirty="0" smtClean="0">
                <a:latin typeface="Cambria" panose="02040503050406030204" pitchFamily="18" charset="0"/>
              </a:rPr>
              <a:t>hulladékgazdálkodási hatóság </a:t>
            </a:r>
            <a:r>
              <a:rPr lang="hu-HU" sz="2000" dirty="0" smtClean="0">
                <a:latin typeface="Cambria" panose="02040503050406030204" pitchFamily="18" charset="0"/>
              </a:rPr>
              <a:t>a megyei kormányhivatal</a:t>
            </a:r>
          </a:p>
          <a:p>
            <a:r>
              <a:rPr lang="hu-HU" sz="2000" b="1" dirty="0">
                <a:latin typeface="Cambria" panose="02040503050406030204" pitchFamily="18" charset="0"/>
              </a:rPr>
              <a:t>J</a:t>
            </a:r>
            <a:r>
              <a:rPr lang="hu-HU" sz="2000" b="1" dirty="0" smtClean="0">
                <a:latin typeface="Cambria" panose="02040503050406030204" pitchFamily="18" charset="0"/>
              </a:rPr>
              <a:t>egyző</a:t>
            </a:r>
            <a:r>
              <a:rPr lang="hu-HU" sz="2000" dirty="0" smtClean="0">
                <a:latin typeface="Cambria" panose="02040503050406030204" pitchFamily="18" charset="0"/>
              </a:rPr>
              <a:t> – hulladékgazdálkodási bírság</a:t>
            </a:r>
            <a:endParaRPr lang="hu-HU" sz="2000" dirty="0">
              <a:latin typeface="Cambria" panose="020405030504060302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9156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/>
          <a:lstStyle/>
          <a:p>
            <a:r>
              <a:rPr lang="hu-H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Változások a közszolgáltatásokban </a:t>
            </a:r>
            <a:r>
              <a:rPr lang="hu-H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– víziközmű-szolgáltatás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2935"/>
            <a:ext cx="8229600" cy="2520281"/>
          </a:xfrm>
        </p:spPr>
        <p:txBody>
          <a:bodyPr>
            <a:normAutofit/>
          </a:bodyPr>
          <a:lstStyle/>
          <a:p>
            <a:endParaRPr lang="hu-HU" sz="2000" dirty="0" smtClean="0">
              <a:latin typeface="Cambria" panose="02040503050406030204" pitchFamily="18" charset="0"/>
            </a:endParaRPr>
          </a:p>
          <a:p>
            <a:r>
              <a:rPr lang="hu-HU" sz="2000" dirty="0" smtClean="0">
                <a:latin typeface="Cambria" panose="02040503050406030204" pitchFamily="18" charset="0"/>
              </a:rPr>
              <a:t>A </a:t>
            </a:r>
            <a:r>
              <a:rPr lang="hu-HU" sz="2000" dirty="0">
                <a:latin typeface="Cambria" panose="02040503050406030204" pitchFamily="18" charset="0"/>
              </a:rPr>
              <a:t>víziközmű-szolgáltatásról szóló </a:t>
            </a:r>
            <a:r>
              <a:rPr lang="hu-HU" sz="2000" dirty="0" smtClean="0">
                <a:latin typeface="Cambria" panose="02040503050406030204" pitchFamily="18" charset="0"/>
              </a:rPr>
              <a:t>törvény módosítása – önkormányzat </a:t>
            </a:r>
            <a:r>
              <a:rPr lang="hu-HU" sz="2000" b="1" dirty="0" smtClean="0">
                <a:latin typeface="Cambria" panose="02040503050406030204" pitchFamily="18" charset="0"/>
              </a:rPr>
              <a:t>átadhatja</a:t>
            </a:r>
            <a:r>
              <a:rPr lang="hu-HU" sz="2000" dirty="0" smtClean="0">
                <a:latin typeface="Cambria" panose="02040503050406030204" pitchFamily="18" charset="0"/>
              </a:rPr>
              <a:t> a víziközmű – vagyon az államnak</a:t>
            </a:r>
          </a:p>
          <a:p>
            <a:r>
              <a:rPr lang="hu-HU" sz="2000" b="1" dirty="0" smtClean="0">
                <a:latin typeface="Cambria" panose="02040503050406030204" pitchFamily="18" charset="0"/>
              </a:rPr>
              <a:t>Cél</a:t>
            </a:r>
            <a:r>
              <a:rPr lang="hu-HU" sz="2000" dirty="0" smtClean="0">
                <a:latin typeface="Cambria" panose="02040503050406030204" pitchFamily="18" charset="0"/>
              </a:rPr>
              <a:t>: önkormányzati terhek ne növekedjenek</a:t>
            </a:r>
          </a:p>
          <a:p>
            <a:endParaRPr lang="hu-HU" sz="2000" dirty="0" smtClean="0">
              <a:latin typeface="Cambria" panose="02040503050406030204" pitchFamily="18" charset="0"/>
            </a:endParaRPr>
          </a:p>
          <a:p>
            <a:endParaRPr lang="hu-HU" sz="2000" dirty="0">
              <a:latin typeface="Cambria" panose="020405030504060302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5186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346775"/>
            <a:ext cx="8229600" cy="1143000"/>
          </a:xfrm>
        </p:spPr>
        <p:txBody>
          <a:bodyPr/>
          <a:lstStyle/>
          <a:p>
            <a:r>
              <a:rPr lang="hu-H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Változások a közszolgáltatásokban – </a:t>
            </a:r>
            <a:r>
              <a:rPr lang="hu-H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településtervezés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94054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Cambria" panose="02040503050406030204" pitchFamily="18" charset="0"/>
              </a:rPr>
              <a:t>T</a:t>
            </a:r>
            <a:r>
              <a:rPr lang="hu-HU" sz="2000" dirty="0" smtClean="0">
                <a:latin typeface="Cambria" panose="02040503050406030204" pitchFamily="18" charset="0"/>
              </a:rPr>
              <a:t>elepülésenkénti </a:t>
            </a:r>
            <a:r>
              <a:rPr lang="hu-HU" sz="2000" dirty="0">
                <a:latin typeface="Cambria" panose="02040503050406030204" pitchFamily="18" charset="0"/>
              </a:rPr>
              <a:t>négy </a:t>
            </a:r>
            <a:r>
              <a:rPr lang="hu-HU" sz="2000" dirty="0" smtClean="0">
                <a:latin typeface="Cambria" panose="02040503050406030204" pitchFamily="18" charset="0"/>
              </a:rPr>
              <a:t>dokumentum helyett kettő</a:t>
            </a:r>
          </a:p>
          <a:p>
            <a:pPr lvl="1"/>
            <a:r>
              <a:rPr lang="hu-HU" sz="1600" dirty="0">
                <a:latin typeface="Cambria" panose="02040503050406030204" pitchFamily="18" charset="0"/>
              </a:rPr>
              <a:t>a településfejlesztési terv, illetve</a:t>
            </a:r>
          </a:p>
          <a:p>
            <a:pPr lvl="1"/>
            <a:r>
              <a:rPr lang="hu-HU" sz="1600" dirty="0" smtClean="0">
                <a:latin typeface="Cambria" panose="02040503050406030204" pitchFamily="18" charset="0"/>
              </a:rPr>
              <a:t>a </a:t>
            </a:r>
            <a:r>
              <a:rPr lang="hu-HU" sz="1600" dirty="0">
                <a:latin typeface="Cambria" panose="02040503050406030204" pitchFamily="18" charset="0"/>
              </a:rPr>
              <a:t>településrendezési </a:t>
            </a:r>
            <a:r>
              <a:rPr lang="hu-HU" sz="1600" dirty="0" smtClean="0">
                <a:latin typeface="Cambria" panose="02040503050406030204" pitchFamily="18" charset="0"/>
              </a:rPr>
              <a:t>terv</a:t>
            </a:r>
            <a:endParaRPr lang="hu-HU" sz="2000" dirty="0">
              <a:latin typeface="Cambria" panose="02040503050406030204" pitchFamily="18" charset="0"/>
            </a:endParaRPr>
          </a:p>
          <a:p>
            <a:r>
              <a:rPr lang="hu-HU" sz="2000" dirty="0">
                <a:latin typeface="Cambria" panose="02040503050406030204" pitchFamily="18" charset="0"/>
              </a:rPr>
              <a:t> </a:t>
            </a:r>
            <a:r>
              <a:rPr lang="hu-HU" sz="2000" b="1" dirty="0">
                <a:latin typeface="Cambria" panose="02040503050406030204" pitchFamily="18" charset="0"/>
              </a:rPr>
              <a:t>T</a:t>
            </a:r>
            <a:r>
              <a:rPr lang="hu-HU" sz="2000" b="1" dirty="0" smtClean="0">
                <a:latin typeface="Cambria" panose="02040503050406030204" pitchFamily="18" charset="0"/>
              </a:rPr>
              <a:t>elepülésfejlesztési terv </a:t>
            </a:r>
            <a:r>
              <a:rPr lang="hu-HU" sz="2000" dirty="0" smtClean="0">
                <a:latin typeface="Cambria" panose="02040503050406030204" pitchFamily="18" charset="0"/>
              </a:rPr>
              <a:t>– normatív határozattal</a:t>
            </a:r>
          </a:p>
          <a:p>
            <a:pPr lvl="1"/>
            <a:r>
              <a:rPr lang="hu-HU" sz="1600" dirty="0">
                <a:latin typeface="Cambria" panose="02040503050406030204" pitchFamily="18" charset="0"/>
              </a:rPr>
              <a:t>önkormányzat a rövid, közép- és hosszú fejlesztési szándékai</a:t>
            </a:r>
            <a:endParaRPr lang="hu-HU" sz="1600" dirty="0" smtClean="0">
              <a:latin typeface="Cambria" panose="02040503050406030204" pitchFamily="18" charset="0"/>
            </a:endParaRPr>
          </a:p>
          <a:p>
            <a:r>
              <a:rPr lang="hu-HU" sz="2000" b="1" dirty="0">
                <a:latin typeface="Cambria" panose="02040503050406030204" pitchFamily="18" charset="0"/>
              </a:rPr>
              <a:t>T</a:t>
            </a:r>
            <a:r>
              <a:rPr lang="hu-HU" sz="2000" b="1" dirty="0" smtClean="0">
                <a:latin typeface="Cambria" panose="02040503050406030204" pitchFamily="18" charset="0"/>
              </a:rPr>
              <a:t>elepülésrendezési terv </a:t>
            </a:r>
            <a:r>
              <a:rPr lang="hu-HU" sz="2000" dirty="0" smtClean="0">
                <a:latin typeface="Cambria" panose="02040503050406030204" pitchFamily="18" charset="0"/>
              </a:rPr>
              <a:t>– rendelettel</a:t>
            </a:r>
          </a:p>
          <a:p>
            <a:pPr lvl="1"/>
            <a:r>
              <a:rPr lang="hu-HU" sz="1600" dirty="0">
                <a:latin typeface="Cambria" panose="02040503050406030204" pitchFamily="18" charset="0"/>
              </a:rPr>
              <a:t>a helyi építési szabályzat (HÉSZ),</a:t>
            </a:r>
          </a:p>
          <a:p>
            <a:pPr lvl="1"/>
            <a:r>
              <a:rPr lang="hu-HU" sz="1600" dirty="0" smtClean="0">
                <a:latin typeface="Cambria" panose="02040503050406030204" pitchFamily="18" charset="0"/>
              </a:rPr>
              <a:t>a </a:t>
            </a:r>
            <a:r>
              <a:rPr lang="hu-HU" sz="1600" dirty="0">
                <a:latin typeface="Cambria" panose="02040503050406030204" pitchFamily="18" charset="0"/>
              </a:rPr>
              <a:t>fővárosban a fővárosi rendezési szabályzat (FRSZ), a Duna-parti szabályzat (DÉSZ) és a Városligeti építési szabályzat (VÉSZ),</a:t>
            </a:r>
          </a:p>
          <a:p>
            <a:pPr lvl="1"/>
            <a:r>
              <a:rPr lang="hu-HU" sz="1600" dirty="0" smtClean="0">
                <a:latin typeface="Cambria" panose="02040503050406030204" pitchFamily="18" charset="0"/>
              </a:rPr>
              <a:t>a </a:t>
            </a:r>
            <a:r>
              <a:rPr lang="hu-HU" sz="1600" dirty="0">
                <a:latin typeface="Cambria" panose="02040503050406030204" pitchFamily="18" charset="0"/>
              </a:rPr>
              <a:t>fővárosi kerületekben pedig a kerületi építési szabályzat (KÉSZ</a:t>
            </a:r>
            <a:r>
              <a:rPr lang="hu-HU" sz="1600" dirty="0" smtClean="0">
                <a:latin typeface="Cambria" panose="02040503050406030204" pitchFamily="18" charset="0"/>
              </a:rPr>
              <a:t>)</a:t>
            </a:r>
            <a:endParaRPr lang="hu-HU" sz="2000" dirty="0" smtClean="0">
              <a:latin typeface="Cambria" panose="02040503050406030204" pitchFamily="18" charset="0"/>
            </a:endParaRPr>
          </a:p>
          <a:p>
            <a:r>
              <a:rPr lang="hu-HU" sz="2000" b="1" dirty="0">
                <a:latin typeface="Cambria" panose="02040503050406030204" pitchFamily="18" charset="0"/>
              </a:rPr>
              <a:t>L</a:t>
            </a:r>
            <a:r>
              <a:rPr lang="hu-HU" sz="2000" b="1" dirty="0" smtClean="0">
                <a:latin typeface="Cambria" panose="02040503050406030204" pitchFamily="18" charset="0"/>
              </a:rPr>
              <a:t>egkésőbb </a:t>
            </a:r>
            <a:r>
              <a:rPr lang="hu-HU" sz="2000" b="1" dirty="0">
                <a:latin typeface="Cambria" panose="02040503050406030204" pitchFamily="18" charset="0"/>
              </a:rPr>
              <a:t>2027. június 30-ig </a:t>
            </a:r>
          </a:p>
          <a:p>
            <a:endParaRPr lang="hu-HU" sz="2000" dirty="0">
              <a:latin typeface="Cambria" panose="02040503050406030204" pitchFamily="18" charset="0"/>
            </a:endParaRPr>
          </a:p>
          <a:p>
            <a:endParaRPr lang="hu-HU" sz="2000" dirty="0">
              <a:latin typeface="Cambria" panose="020405030504060302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96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080120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Változások a közszolgáltatásokban – </a:t>
            </a:r>
            <a:r>
              <a:rPr lang="hu-H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szociális és egészségügyi terület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endParaRPr lang="hu-HU" sz="2000" dirty="0" smtClean="0">
              <a:latin typeface="Cambria" panose="02040503050406030204" pitchFamily="18" charset="0"/>
            </a:endParaRPr>
          </a:p>
          <a:p>
            <a:endParaRPr lang="hu-HU" sz="2000" dirty="0">
              <a:latin typeface="Cambria" panose="02040503050406030204" pitchFamily="18" charset="0"/>
            </a:endParaRPr>
          </a:p>
          <a:p>
            <a:r>
              <a:rPr lang="hu-HU" sz="2000" b="1" dirty="0">
                <a:latin typeface="Cambria" panose="02040503050406030204" pitchFamily="18" charset="0"/>
              </a:rPr>
              <a:t>F</a:t>
            </a:r>
            <a:r>
              <a:rPr lang="hu-HU" sz="2000" b="1" dirty="0" smtClean="0">
                <a:latin typeface="Cambria" panose="02040503050406030204" pitchFamily="18" charset="0"/>
              </a:rPr>
              <a:t>alu- és tanyagondnoki </a:t>
            </a:r>
            <a:r>
              <a:rPr lang="hu-HU" sz="2000" dirty="0" smtClean="0">
                <a:latin typeface="Cambria" panose="02040503050406030204" pitchFamily="18" charset="0"/>
              </a:rPr>
              <a:t>szolgálatok bővítése több lépcsőben</a:t>
            </a:r>
          </a:p>
          <a:p>
            <a:pPr lvl="1"/>
            <a:r>
              <a:rPr lang="hu-HU" sz="1600" dirty="0" smtClean="0">
                <a:latin typeface="Cambria" panose="02040503050406030204" pitchFamily="18" charset="0"/>
              </a:rPr>
              <a:t>2024-ig 2500 főig</a:t>
            </a:r>
            <a:endParaRPr lang="hu-HU" sz="1600" dirty="0">
              <a:latin typeface="Cambria" panose="02040503050406030204" pitchFamily="18" charset="0"/>
            </a:endParaRPr>
          </a:p>
          <a:p>
            <a:r>
              <a:rPr lang="hu-HU" sz="2000" dirty="0">
                <a:latin typeface="Cambria" panose="02040503050406030204" pitchFamily="18" charset="0"/>
              </a:rPr>
              <a:t>K</a:t>
            </a:r>
            <a:r>
              <a:rPr lang="hu-HU" sz="2000" dirty="0" smtClean="0">
                <a:latin typeface="Cambria" panose="02040503050406030204" pitchFamily="18" charset="0"/>
              </a:rPr>
              <a:t>öltségvetési </a:t>
            </a:r>
            <a:r>
              <a:rPr lang="hu-HU" sz="2000" dirty="0">
                <a:latin typeface="Cambria" panose="02040503050406030204" pitchFamily="18" charset="0"/>
              </a:rPr>
              <a:t>támogatásának mértéke </a:t>
            </a:r>
            <a:r>
              <a:rPr lang="hu-HU" sz="2000" b="1" dirty="0">
                <a:latin typeface="Cambria" panose="02040503050406030204" pitchFamily="18" charset="0"/>
              </a:rPr>
              <a:t>4 590 600 </a:t>
            </a:r>
            <a:r>
              <a:rPr lang="hu-HU" sz="2000" b="1" dirty="0" smtClean="0">
                <a:latin typeface="Cambria" panose="02040503050406030204" pitchFamily="18" charset="0"/>
              </a:rPr>
              <a:t>Ft/szolgálat </a:t>
            </a:r>
          </a:p>
          <a:p>
            <a:endParaRPr lang="hu-HU" sz="2000" b="1" dirty="0" smtClean="0">
              <a:latin typeface="Cambria" panose="02040503050406030204" pitchFamily="18" charset="0"/>
            </a:endParaRPr>
          </a:p>
          <a:p>
            <a:r>
              <a:rPr lang="hu-HU" sz="2000" dirty="0">
                <a:latin typeface="Cambria" panose="02040503050406030204" pitchFamily="18" charset="0"/>
              </a:rPr>
              <a:t>M</a:t>
            </a:r>
            <a:r>
              <a:rPr lang="hu-HU" sz="2000" dirty="0" smtClean="0">
                <a:latin typeface="Cambria" panose="02040503050406030204" pitchFamily="18" charset="0"/>
              </a:rPr>
              <a:t>odellváltás az </a:t>
            </a:r>
            <a:r>
              <a:rPr lang="hu-HU" sz="2000" b="1" dirty="0" smtClean="0">
                <a:latin typeface="Cambria" panose="02040503050406030204" pitchFamily="18" charset="0"/>
              </a:rPr>
              <a:t>egészségügyi alapellátásban </a:t>
            </a:r>
            <a:r>
              <a:rPr lang="hu-HU" sz="2000" dirty="0" smtClean="0">
                <a:latin typeface="Cambria" panose="02040503050406030204" pitchFamily="18" charset="0"/>
              </a:rPr>
              <a:t>– praxisközösségek</a:t>
            </a:r>
          </a:p>
          <a:p>
            <a:r>
              <a:rPr lang="hu-HU" sz="2000" dirty="0">
                <a:latin typeface="Cambria" panose="02040503050406030204" pitchFamily="18" charset="0"/>
              </a:rPr>
              <a:t>Ü</a:t>
            </a:r>
            <a:r>
              <a:rPr lang="hu-HU" sz="2000" dirty="0" smtClean="0">
                <a:latin typeface="Cambria" panose="02040503050406030204" pitchFamily="18" charset="0"/>
              </a:rPr>
              <a:t>gyelet átalakítása</a:t>
            </a:r>
          </a:p>
          <a:p>
            <a:r>
              <a:rPr lang="hu-HU" sz="2000" dirty="0">
                <a:latin typeface="Cambria" panose="02040503050406030204" pitchFamily="18" charset="0"/>
              </a:rPr>
              <a:t>P</a:t>
            </a:r>
            <a:r>
              <a:rPr lang="hu-HU" sz="2000" dirty="0" smtClean="0">
                <a:latin typeface="Cambria" panose="02040503050406030204" pitchFamily="18" charset="0"/>
              </a:rPr>
              <a:t>ilot-projekt: Hajdú-Bihar Megye</a:t>
            </a:r>
            <a:endParaRPr lang="hu-HU" sz="2000" dirty="0">
              <a:latin typeface="Cambria" panose="020405030504060302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71183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868958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Jövő – fejlesztési lehetőségek</a:t>
            </a:r>
            <a:endParaRPr lang="hu-HU" sz="2800" b="1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156571"/>
          </a:xfrm>
        </p:spPr>
        <p:txBody>
          <a:bodyPr>
            <a:normAutofit/>
          </a:bodyPr>
          <a:lstStyle/>
          <a:p>
            <a:r>
              <a:rPr lang="hu-HU" sz="2000" b="1" dirty="0">
                <a:latin typeface="Cambria" panose="02040503050406030204" pitchFamily="18" charset="0"/>
              </a:rPr>
              <a:t>Modern Városok </a:t>
            </a:r>
            <a:r>
              <a:rPr lang="hu-HU" sz="2000" b="1" dirty="0" smtClean="0">
                <a:latin typeface="Cambria" panose="02040503050406030204" pitchFamily="18" charset="0"/>
              </a:rPr>
              <a:t>Programja </a:t>
            </a:r>
            <a:r>
              <a:rPr lang="hu-HU" sz="2000" dirty="0" smtClean="0">
                <a:latin typeface="Cambria" panose="02040503050406030204" pitchFamily="18" charset="0"/>
              </a:rPr>
              <a:t>– 270 projekt kb. 4000 milliárd Ft</a:t>
            </a:r>
          </a:p>
          <a:p>
            <a:r>
              <a:rPr lang="hu-HU" sz="2000" dirty="0">
                <a:latin typeface="Cambria" panose="02040503050406030204" pitchFamily="18" charset="0"/>
              </a:rPr>
              <a:t>F</a:t>
            </a:r>
            <a:r>
              <a:rPr lang="hu-HU" sz="2000" dirty="0" smtClean="0">
                <a:latin typeface="Cambria" panose="02040503050406030204" pitchFamily="18" charset="0"/>
              </a:rPr>
              <a:t>ókusza a </a:t>
            </a:r>
            <a:r>
              <a:rPr lang="hu-HU" sz="2000" b="1" dirty="0" smtClean="0">
                <a:latin typeface="Cambria" panose="02040503050406030204" pitchFamily="18" charset="0"/>
              </a:rPr>
              <a:t>gazdaságfejlesztés</a:t>
            </a:r>
          </a:p>
          <a:p>
            <a:r>
              <a:rPr lang="hu-HU" sz="2000" dirty="0" smtClean="0">
                <a:latin typeface="Cambria" panose="02040503050406030204" pitchFamily="18" charset="0"/>
              </a:rPr>
              <a:t>2020 év végéig mintegy fele kifizetve</a:t>
            </a:r>
          </a:p>
          <a:p>
            <a:r>
              <a:rPr lang="hu-HU" sz="2000" b="1" dirty="0">
                <a:latin typeface="Cambria" panose="02040503050406030204" pitchFamily="18" charset="0"/>
              </a:rPr>
              <a:t>Magyar Falu </a:t>
            </a:r>
            <a:r>
              <a:rPr lang="hu-HU" sz="2000" b="1" dirty="0" smtClean="0">
                <a:latin typeface="Cambria" panose="02040503050406030204" pitchFamily="18" charset="0"/>
              </a:rPr>
              <a:t>Program </a:t>
            </a:r>
            <a:r>
              <a:rPr lang="hu-HU" sz="2000" dirty="0">
                <a:latin typeface="Cambria" panose="02040503050406030204" pitchFamily="18" charset="0"/>
              </a:rPr>
              <a:t>- 5000 lélekszám alatti települések </a:t>
            </a:r>
            <a:r>
              <a:rPr lang="hu-HU" sz="2000" dirty="0" smtClean="0">
                <a:latin typeface="Cambria" panose="02040503050406030204" pitchFamily="18" charset="0"/>
              </a:rPr>
              <a:t>részére</a:t>
            </a:r>
          </a:p>
          <a:p>
            <a:r>
              <a:rPr lang="hu-HU" sz="2000" b="1" dirty="0">
                <a:latin typeface="Cambria" panose="02040503050406030204" pitchFamily="18" charset="0"/>
              </a:rPr>
              <a:t>N</a:t>
            </a:r>
            <a:r>
              <a:rPr lang="hu-HU" sz="2000" b="1" dirty="0" smtClean="0">
                <a:latin typeface="Cambria" panose="02040503050406030204" pitchFamily="18" charset="0"/>
              </a:rPr>
              <a:t>égy alappillér:</a:t>
            </a:r>
          </a:p>
          <a:p>
            <a:pPr lvl="1"/>
            <a:r>
              <a:rPr lang="hu-HU" sz="1600" dirty="0">
                <a:latin typeface="Cambria" panose="02040503050406030204" pitchFamily="18" charset="0"/>
              </a:rPr>
              <a:t>l</a:t>
            </a:r>
            <a:r>
              <a:rPr lang="hu-HU" sz="1600" dirty="0" smtClean="0">
                <a:latin typeface="Cambria" panose="02040503050406030204" pitchFamily="18" charset="0"/>
              </a:rPr>
              <a:t>akhatás</a:t>
            </a:r>
          </a:p>
          <a:p>
            <a:pPr lvl="1"/>
            <a:r>
              <a:rPr lang="hu-HU" sz="1600" dirty="0" smtClean="0">
                <a:latin typeface="Cambria" panose="02040503050406030204" pitchFamily="18" charset="0"/>
              </a:rPr>
              <a:t>közszolgáltatások</a:t>
            </a:r>
          </a:p>
          <a:p>
            <a:pPr lvl="1"/>
            <a:r>
              <a:rPr lang="hu-HU" sz="1600" dirty="0">
                <a:latin typeface="Cambria" panose="02040503050406030204" pitchFamily="18" charset="0"/>
              </a:rPr>
              <a:t>munkába járás feltételeinek és a közösségi terek fejlesztése, </a:t>
            </a:r>
            <a:endParaRPr lang="hu-HU" sz="1600" dirty="0" smtClean="0">
              <a:latin typeface="Cambria" panose="02040503050406030204" pitchFamily="18" charset="0"/>
            </a:endParaRPr>
          </a:p>
          <a:p>
            <a:pPr lvl="1"/>
            <a:r>
              <a:rPr lang="hu-HU" sz="1600" dirty="0" smtClean="0">
                <a:latin typeface="Cambria" panose="02040503050406030204" pitchFamily="18" charset="0"/>
              </a:rPr>
              <a:t>helyi </a:t>
            </a:r>
            <a:r>
              <a:rPr lang="hu-HU" sz="1600" dirty="0">
                <a:latin typeface="Cambria" panose="02040503050406030204" pitchFamily="18" charset="0"/>
              </a:rPr>
              <a:t>identitás </a:t>
            </a:r>
            <a:r>
              <a:rPr lang="hu-HU" sz="1600" dirty="0" smtClean="0">
                <a:latin typeface="Cambria" panose="02040503050406030204" pitchFamily="18" charset="0"/>
              </a:rPr>
              <a:t>erősítése</a:t>
            </a:r>
            <a:endParaRPr lang="hu-HU" sz="2000" b="1" dirty="0" smtClean="0">
              <a:latin typeface="Cambria" panose="02040503050406030204" pitchFamily="18" charset="0"/>
            </a:endParaRPr>
          </a:p>
          <a:p>
            <a:r>
              <a:rPr lang="hu-HU" sz="2000" dirty="0">
                <a:latin typeface="Cambria" panose="02040503050406030204" pitchFamily="18" charset="0"/>
              </a:rPr>
              <a:t>F</a:t>
            </a:r>
            <a:r>
              <a:rPr lang="hu-HU" sz="2000" dirty="0" smtClean="0">
                <a:latin typeface="Cambria" panose="02040503050406030204" pitchFamily="18" charset="0"/>
              </a:rPr>
              <a:t>olyamatos bővülés: 2021-től több mint 250 milliárd Ft</a:t>
            </a:r>
          </a:p>
          <a:p>
            <a:r>
              <a:rPr lang="hu-HU" sz="2000" dirty="0">
                <a:latin typeface="Cambria" panose="02040503050406030204" pitchFamily="18" charset="0"/>
              </a:rPr>
              <a:t>J</a:t>
            </a:r>
            <a:r>
              <a:rPr lang="hu-HU" sz="2000" dirty="0" smtClean="0">
                <a:latin typeface="Cambria" panose="02040503050406030204" pitchFamily="18" charset="0"/>
              </a:rPr>
              <a:t>avaslat</a:t>
            </a:r>
            <a:r>
              <a:rPr lang="hu-HU" sz="2000" dirty="0">
                <a:latin typeface="Cambria" panose="02040503050406030204" pitchFamily="18" charset="0"/>
              </a:rPr>
              <a:t>: </a:t>
            </a:r>
            <a:r>
              <a:rPr lang="hu-HU" sz="2000" b="1" dirty="0">
                <a:latin typeface="Cambria" panose="02040503050406030204" pitchFamily="18" charset="0"/>
              </a:rPr>
              <a:t>5000 fő feletti, nem megyei jogú városok </a:t>
            </a:r>
            <a:r>
              <a:rPr lang="hu-HU" sz="2000" b="1" dirty="0" smtClean="0">
                <a:latin typeface="Cambria" panose="02040503050406030204" pitchFamily="18" charset="0"/>
              </a:rPr>
              <a:t>fejlesztései támogatása</a:t>
            </a:r>
            <a:endParaRPr lang="hu-HU" sz="2000" b="1" dirty="0">
              <a:latin typeface="Cambria" panose="020405030504060302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93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9695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Jövő – Okos város</a:t>
            </a:r>
            <a:endParaRPr lang="hu-HU" sz="2800" b="1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44603"/>
          </a:xfrm>
        </p:spPr>
        <p:txBody>
          <a:bodyPr>
            <a:normAutofit fontScale="55000" lnSpcReduction="20000"/>
          </a:bodyPr>
          <a:lstStyle/>
          <a:p>
            <a:r>
              <a:rPr lang="hu-HU" dirty="0">
                <a:latin typeface="Cambria" panose="02040503050406030204" pitchFamily="18" charset="0"/>
              </a:rPr>
              <a:t>A </a:t>
            </a:r>
            <a:r>
              <a:rPr lang="hu-HU" b="1" dirty="0">
                <a:latin typeface="Cambria" panose="02040503050406030204" pitchFamily="18" charset="0"/>
              </a:rPr>
              <a:t>cél</a:t>
            </a:r>
            <a:r>
              <a:rPr lang="hu-HU" dirty="0">
                <a:latin typeface="Cambria" panose="02040503050406030204" pitchFamily="18" charset="0"/>
              </a:rPr>
              <a:t> egy olyan okos város fejlesztés, amelynek elemei a lakosságot, az önkormányzatot és az államot szolgálják, és mintaként felhasználhatóak más települések számára is. </a:t>
            </a:r>
          </a:p>
          <a:p>
            <a:pPr marL="0" indent="0">
              <a:buNone/>
            </a:pPr>
            <a:r>
              <a:rPr lang="hu-HU" dirty="0">
                <a:latin typeface="Cambria" panose="02040503050406030204" pitchFamily="18" charset="0"/>
              </a:rPr>
              <a:t> </a:t>
            </a:r>
          </a:p>
          <a:p>
            <a:r>
              <a:rPr lang="hu-HU" dirty="0">
                <a:latin typeface="Cambria" panose="02040503050406030204" pitchFamily="18" charset="0"/>
              </a:rPr>
              <a:t>A </a:t>
            </a:r>
            <a:r>
              <a:rPr lang="hu-HU" b="1" dirty="0">
                <a:latin typeface="Cambria" panose="02040503050406030204" pitchFamily="18" charset="0"/>
              </a:rPr>
              <a:t>központi alkalmazásokban </a:t>
            </a:r>
            <a:r>
              <a:rPr lang="hu-HU" dirty="0">
                <a:latin typeface="Cambria" panose="02040503050406030204" pitchFamily="18" charset="0"/>
              </a:rPr>
              <a:t>lévő és a szenzorokból beérkező, </a:t>
            </a:r>
            <a:r>
              <a:rPr lang="hu-HU" b="1" dirty="0">
                <a:latin typeface="Cambria" panose="02040503050406030204" pitchFamily="18" charset="0"/>
              </a:rPr>
              <a:t>központi adatbázisban</a:t>
            </a:r>
            <a:r>
              <a:rPr lang="hu-HU" dirty="0">
                <a:latin typeface="Cambria" panose="02040503050406030204" pitchFamily="18" charset="0"/>
              </a:rPr>
              <a:t> tárolt adatok </a:t>
            </a:r>
            <a:r>
              <a:rPr lang="hu-HU" b="1" dirty="0">
                <a:latin typeface="Cambria" panose="02040503050406030204" pitchFamily="18" charset="0"/>
              </a:rPr>
              <a:t>elemezhetőe</a:t>
            </a:r>
            <a:r>
              <a:rPr lang="hu-HU" dirty="0">
                <a:latin typeface="Cambria" panose="02040503050406030204" pitchFamily="18" charset="0"/>
              </a:rPr>
              <a:t>k, és </a:t>
            </a:r>
            <a:r>
              <a:rPr lang="hu-HU" b="1" dirty="0">
                <a:latin typeface="Cambria" panose="02040503050406030204" pitchFamily="18" charset="0"/>
              </a:rPr>
              <a:t>a beavatkozást támogatják</a:t>
            </a:r>
            <a:r>
              <a:rPr lang="hu-HU" dirty="0">
                <a:latin typeface="Cambria" panose="02040503050406030204" pitchFamily="18" charset="0"/>
              </a:rPr>
              <a:t>. </a:t>
            </a:r>
            <a:endParaRPr lang="hu-HU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u-HU" dirty="0">
              <a:latin typeface="Cambria" panose="02040503050406030204" pitchFamily="18" charset="0"/>
            </a:endParaRPr>
          </a:p>
          <a:p>
            <a:r>
              <a:rPr lang="hu-HU" dirty="0">
                <a:latin typeface="Cambria" panose="02040503050406030204" pitchFamily="18" charset="0"/>
              </a:rPr>
              <a:t>Monor település „okos város” funkcionalitással összefüggő fejlesztéseinek támogatásáról szóló 2040/2017. (XII. 27.) Korm. határozat</a:t>
            </a:r>
            <a:r>
              <a:rPr lang="hu-HU" dirty="0" smtClean="0"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A kapcsolódó fejlesztéseket </a:t>
            </a:r>
            <a:r>
              <a:rPr lang="hu-HU" i="1" dirty="0">
                <a:latin typeface="Cambria" panose="02040503050406030204" pitchFamily="18" charset="0"/>
              </a:rPr>
              <a:t>központi infrastruktúra </a:t>
            </a:r>
            <a:r>
              <a:rPr lang="hu-HU" dirty="0">
                <a:latin typeface="Cambria" panose="02040503050406030204" pitchFamily="18" charset="0"/>
              </a:rPr>
              <a:t>létrehozásával kell támogatni,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a pilot projekt tesztalanyául – a város mérete, településszerkezetének reprezentativitása és földrajzi elhelyezkedése alapján – </a:t>
            </a:r>
            <a:r>
              <a:rPr lang="hu-HU" i="1" dirty="0">
                <a:latin typeface="Cambria" panose="02040503050406030204" pitchFamily="18" charset="0"/>
              </a:rPr>
              <a:t>Monort jelölte ki</a:t>
            </a:r>
            <a:r>
              <a:rPr lang="hu-HU" dirty="0">
                <a:latin typeface="Cambria" panose="02040503050406030204" pitchFamily="18" charset="0"/>
              </a:rPr>
              <a:t>,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a központi és városi fejlesztések </a:t>
            </a:r>
            <a:r>
              <a:rPr lang="hu-HU" i="1" dirty="0">
                <a:latin typeface="Cambria" panose="02040503050406030204" pitchFamily="18" charset="0"/>
              </a:rPr>
              <a:t>forrásigényeiről előterjesztés készítése</a:t>
            </a:r>
          </a:p>
          <a:p>
            <a:r>
              <a:rPr lang="hu-HU" dirty="0">
                <a:latin typeface="Cambria" panose="02040503050406030204" pitchFamily="18" charset="0"/>
              </a:rPr>
              <a:t>Az okos város központi platformszolgáltatást igénybe veheti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a helyi önkormányzat, 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az önkormányzati társulás, 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a helyi önkormányzat vagy önkormányzati társulás által alapított költségvetési szerv, </a:t>
            </a:r>
          </a:p>
          <a:p>
            <a:pPr lvl="1"/>
            <a:r>
              <a:rPr lang="hu-HU" dirty="0">
                <a:latin typeface="Cambria" panose="02040503050406030204" pitchFamily="18" charset="0"/>
              </a:rPr>
              <a:t>a helyi önkormányzat 100%-os tulajdonában álló gazdálkodó szervezet.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49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5992" y="1268760"/>
            <a:ext cx="8229600" cy="79695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</a:rPr>
              <a:t>Jövő – Digitális Falu Program</a:t>
            </a:r>
            <a:endParaRPr lang="hu-HU" sz="2800" b="1" dirty="0">
              <a:latin typeface="Cambria" panose="020405030504060302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0F28-8A2C-429C-A44A-478F33CF7B3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768752" cy="49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75"/>
            <a:ext cx="1872206" cy="1243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27000">
              <a:schemeClr val="accent1">
                <a:alpha val="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01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1422</Words>
  <Application>Microsoft Office PowerPoint</Application>
  <PresentationFormat>Diavetítés a képernyőre (4:3 oldalarány)</PresentationFormat>
  <Paragraphs>317</Paragraphs>
  <Slides>28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28</vt:i4>
      </vt:variant>
    </vt:vector>
  </HeadingPairs>
  <TitlesOfParts>
    <vt:vector size="32" baseType="lpstr">
      <vt:lpstr>Office-téma</vt:lpstr>
      <vt:lpstr>1_Office-téma</vt:lpstr>
      <vt:lpstr>2_Office-téma</vt:lpstr>
      <vt:lpstr>3_Office-téma</vt:lpstr>
      <vt:lpstr>Kormányzati kép az önkormányzatok helyzetéről</vt:lpstr>
      <vt:lpstr> Az önkormányzati rendszer értékelése </vt:lpstr>
      <vt:lpstr>Változások a közszolgáltatásokban - hulladékgazdálkodás</vt:lpstr>
      <vt:lpstr>Változások a közszolgáltatásokban – víziközmű-szolgáltatás</vt:lpstr>
      <vt:lpstr>Változások a közszolgáltatásokban – településtervezés</vt:lpstr>
      <vt:lpstr>Változások a közszolgáltatásokban – szociális és egészségügyi terület</vt:lpstr>
      <vt:lpstr>Jövő – fejlesztési lehetőségek</vt:lpstr>
      <vt:lpstr>Jövő – Okos város</vt:lpstr>
      <vt:lpstr>Jövő – Digitális Falu Program</vt:lpstr>
      <vt:lpstr>Gazdálkodás - Rendkívüli önkormányzati támogatás (REKI)</vt:lpstr>
      <vt:lpstr>Gazdálkodás - Vis maior támogatás</vt:lpstr>
      <vt:lpstr>Gazdálkodás - Adósságot keletkeztető ügyletek</vt:lpstr>
      <vt:lpstr>Gazdálkodás - A 2022. évi költségvetés prioritási területei</vt:lpstr>
      <vt:lpstr>Gazdálkodás - 2022. évi finanszírozás</vt:lpstr>
      <vt:lpstr>Lehetséges források az önkormányzati fejlesztések finanszírozásához</vt:lpstr>
      <vt:lpstr>Operatív Programok 2021-2027 </vt:lpstr>
      <vt:lpstr>OP Keretek</vt:lpstr>
      <vt:lpstr>2021-27 EU támogatási időszak tervezési folyamata</vt:lpstr>
      <vt:lpstr>Fő célkitűzések 2021-27 támogatási időszakban illetve az célokhoz kapcsolható magyar fő fejlesztési elképzelések</vt:lpstr>
      <vt:lpstr>LIFE – MICACC Projekt</vt:lpstr>
      <vt:lpstr>Helyi Közszolgáltatás Információs Rendszer - IKIR</vt:lpstr>
      <vt:lpstr>„Innovatív vízgazdálkodási módszerek integrált gyakorlati alkalmazása vízgyűjtő szinten önkormányzati koordinációval” - LIFE LOGOS 4 WATERS </vt:lpstr>
      <vt:lpstr>Társadalmi Felzárkózásért Felelős Helyettes Államtitkárság programjai</vt:lpstr>
      <vt:lpstr>Közfoglalkoztatási és Vízügyi Helyettes Államtitkárság programjai</vt:lpstr>
      <vt:lpstr>Terület- és Településfejlesztési Operatív Program Plusz (TOP PLUSZ)</vt:lpstr>
      <vt:lpstr>PowerPoint bemutató</vt:lpstr>
      <vt:lpstr>Figyelmükbe ajánljuk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Önkormányzatokat érintő aktuális kérdések</dc:title>
  <dc:creator>Krajczár Szabina</dc:creator>
  <cp:lastModifiedBy>Lugosi Andrea</cp:lastModifiedBy>
  <cp:revision>376</cp:revision>
  <cp:lastPrinted>2021-09-06T12:53:41Z</cp:lastPrinted>
  <dcterms:created xsi:type="dcterms:W3CDTF">2016-03-09T14:02:34Z</dcterms:created>
  <dcterms:modified xsi:type="dcterms:W3CDTF">2021-09-24T07:18:49Z</dcterms:modified>
</cp:coreProperties>
</file>