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4"/>
    <p:sldMasterId id="2147483866" r:id="rId5"/>
  </p:sldMasterIdLst>
  <p:notesMasterIdLst>
    <p:notesMasterId r:id="rId14"/>
  </p:notesMasterIdLst>
  <p:handoutMasterIdLst>
    <p:handoutMasterId r:id="rId15"/>
  </p:handoutMasterIdLst>
  <p:sldIdLst>
    <p:sldId id="3859" r:id="rId6"/>
    <p:sldId id="3861" r:id="rId7"/>
    <p:sldId id="3866" r:id="rId8"/>
    <p:sldId id="3875" r:id="rId9"/>
    <p:sldId id="3874" r:id="rId10"/>
    <p:sldId id="3873" r:id="rId11"/>
    <p:sldId id="3872" r:id="rId12"/>
    <p:sldId id="3819" r:id="rId13"/>
  </p:sldIdLst>
  <p:sldSz cx="9144000" cy="5143500" type="screen16x9"/>
  <p:notesSz cx="6718300" cy="9855200"/>
  <p:custDataLst>
    <p:tags r:id="rId16"/>
  </p:custDataLst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denred" id="{B9B5E943-4B17-43A6-A04F-67E879E312CB}">
          <p14:sldIdLst>
            <p14:sldId id="3859"/>
            <p14:sldId id="3861"/>
            <p14:sldId id="3866"/>
            <p14:sldId id="3875"/>
            <p14:sldId id="3874"/>
            <p14:sldId id="3873"/>
            <p14:sldId id="3872"/>
            <p14:sldId id="38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FF"/>
    <a:srgbClr val="FE0472"/>
    <a:srgbClr val="F7F7F7"/>
    <a:srgbClr val="FF5978"/>
    <a:srgbClr val="711CFF"/>
    <a:srgbClr val="C8C3FF"/>
    <a:srgbClr val="739A00"/>
    <a:srgbClr val="6D7787"/>
    <a:srgbClr val="0D8AFF"/>
    <a:srgbClr val="DCF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B124B-F813-4280-BEDB-0D39D7B69AF6}" v="117" dt="2023-05-23T13:21:32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4"/>
        <p:guide pos="2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hu-HU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K</a:t>
            </a:r>
            <a:r>
              <a:rPr lang="en-US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öltség</a:t>
            </a:r>
            <a:r>
              <a:rPr lang="en-US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azonos</a:t>
            </a:r>
            <a:r>
              <a:rPr lang="en-US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</a:t>
            </a:r>
            <a:r>
              <a:rPr lang="hu-HU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nettó </a:t>
            </a:r>
            <a:r>
              <a:rPr lang="en-US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kifizetés</a:t>
            </a:r>
            <a:r>
              <a:rPr lang="en-US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mellett</a:t>
            </a:r>
            <a:endParaRPr lang="en-US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3291903494540511"/>
          <c:y val="8.845361240730118E-2"/>
          <c:w val="0.83139102422577682"/>
          <c:h val="0.656455987341370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Nettó kifizetés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Sheet1!$E$17:$F$17</c:f>
              <c:strCache>
                <c:ptCount val="2"/>
                <c:pt idx="0">
                  <c:v>Teljes kifizetés a csekély értékű ajándék igénybevételével</c:v>
                </c:pt>
                <c:pt idx="1">
                  <c:v>Kifizetés bérben</c:v>
                </c:pt>
              </c:strCache>
            </c:strRef>
          </c:cat>
          <c:val>
            <c:numRef>
              <c:f>Sheet1!$E$18:$F$18</c:f>
              <c:numCache>
                <c:formatCode>#,##0\ [$Ft-40E]</c:formatCode>
                <c:ptCount val="2"/>
                <c:pt idx="0">
                  <c:v>1000000</c:v>
                </c:pt>
                <c:pt idx="1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16-4F5D-B0A5-9AFE4E283022}"/>
            </c:ext>
          </c:extLst>
        </c:ser>
        <c:ser>
          <c:idx val="1"/>
          <c:order val="1"/>
          <c:tx>
            <c:strRef>
              <c:f>Sheet1!$B$19</c:f>
              <c:strCache>
                <c:ptCount val="1"/>
                <c:pt idx="0">
                  <c:v>Adó- és járulékterhek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Sheet1!$E$17:$F$17</c:f>
              <c:strCache>
                <c:ptCount val="2"/>
                <c:pt idx="0">
                  <c:v>Teljes kifizetés a csekély értékű ajándék igénybevételével</c:v>
                </c:pt>
                <c:pt idx="1">
                  <c:v>Kifizetés bérben</c:v>
                </c:pt>
              </c:strCache>
            </c:strRef>
          </c:cat>
          <c:val>
            <c:numRef>
              <c:f>Sheet1!$E$19:$F$19</c:f>
              <c:numCache>
                <c:formatCode>#,##0\ [$Ft-40E]</c:formatCode>
                <c:ptCount val="2"/>
                <c:pt idx="0">
                  <c:v>330400</c:v>
                </c:pt>
                <c:pt idx="1">
                  <c:v>699248.12030075188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16-4F5D-B0A5-9AFE4E283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54093048"/>
        <c:axId val="154093832"/>
      </c:barChart>
      <c:catAx>
        <c:axId val="15409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154093832"/>
        <c:crosses val="autoZero"/>
        <c:auto val="1"/>
        <c:lblAlgn val="ctr"/>
        <c:lblOffset val="100"/>
        <c:noMultiLvlLbl val="0"/>
      </c:catAx>
      <c:valAx>
        <c:axId val="154093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Ft-40E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154093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B94583-73FF-4C7E-B5AD-FB6A3DAF3A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1264" cy="494470"/>
          </a:xfrm>
          <a:prstGeom prst="rect">
            <a:avLst/>
          </a:prstGeom>
        </p:spPr>
        <p:txBody>
          <a:bodyPr vert="horz" lIns="90593" tIns="45296" rIns="90593" bIns="45296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AF3B13-5F82-4DC8-9778-762EAB40AB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5482" y="2"/>
            <a:ext cx="2911264" cy="494470"/>
          </a:xfrm>
          <a:prstGeom prst="rect">
            <a:avLst/>
          </a:prstGeom>
        </p:spPr>
        <p:txBody>
          <a:bodyPr vert="horz" lIns="90593" tIns="45296" rIns="90593" bIns="45296" rtlCol="0"/>
          <a:lstStyle>
            <a:lvl1pPr algn="r">
              <a:defRPr sz="1100"/>
            </a:lvl1pPr>
          </a:lstStyle>
          <a:p>
            <a:fld id="{64F39130-4078-4042-811C-EA843A87EA85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F59383-9D8B-4079-807A-4CA379A514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4" cy="494470"/>
          </a:xfrm>
          <a:prstGeom prst="rect">
            <a:avLst/>
          </a:prstGeom>
        </p:spPr>
        <p:txBody>
          <a:bodyPr vert="horz" lIns="90593" tIns="45296" rIns="90593" bIns="45296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14FBC5-917F-4C0C-8CAF-20C47AE90F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4" cy="494470"/>
          </a:xfrm>
          <a:prstGeom prst="rect">
            <a:avLst/>
          </a:prstGeom>
        </p:spPr>
        <p:txBody>
          <a:bodyPr vert="horz" lIns="90593" tIns="45296" rIns="90593" bIns="45296" rtlCol="0" anchor="b"/>
          <a:lstStyle>
            <a:lvl1pPr algn="r">
              <a:defRPr sz="1100"/>
            </a:lvl1pPr>
          </a:lstStyle>
          <a:p>
            <a:fld id="{F11DB794-DC6A-4DCB-861F-F309965B99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52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1264" cy="494470"/>
          </a:xfrm>
          <a:prstGeom prst="rect">
            <a:avLst/>
          </a:prstGeom>
        </p:spPr>
        <p:txBody>
          <a:bodyPr vert="horz" lIns="90593" tIns="45296" rIns="90593" bIns="45296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5482" y="2"/>
            <a:ext cx="2911264" cy="494470"/>
          </a:xfrm>
          <a:prstGeom prst="rect">
            <a:avLst/>
          </a:prstGeom>
        </p:spPr>
        <p:txBody>
          <a:bodyPr vert="horz" lIns="90593" tIns="45296" rIns="90593" bIns="45296" rtlCol="0"/>
          <a:lstStyle>
            <a:lvl1pPr algn="r">
              <a:defRPr sz="1100"/>
            </a:lvl1pPr>
          </a:lstStyle>
          <a:p>
            <a:fld id="{DDD1E270-0B62-464F-900D-00A423317EBE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3" tIns="45296" rIns="90593" bIns="4529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1831" y="4742815"/>
            <a:ext cx="5374640" cy="3880486"/>
          </a:xfrm>
          <a:prstGeom prst="rect">
            <a:avLst/>
          </a:prstGeom>
        </p:spPr>
        <p:txBody>
          <a:bodyPr vert="horz" lIns="90593" tIns="45296" rIns="90593" bIns="45296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4" cy="494470"/>
          </a:xfrm>
          <a:prstGeom prst="rect">
            <a:avLst/>
          </a:prstGeom>
        </p:spPr>
        <p:txBody>
          <a:bodyPr vert="horz" lIns="90593" tIns="45296" rIns="90593" bIns="45296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4" cy="494470"/>
          </a:xfrm>
          <a:prstGeom prst="rect">
            <a:avLst/>
          </a:prstGeom>
        </p:spPr>
        <p:txBody>
          <a:bodyPr vert="horz" lIns="90593" tIns="45296" rIns="90593" bIns="45296" rtlCol="0" anchor="b"/>
          <a:lstStyle>
            <a:lvl1pPr algn="r">
              <a:defRPr sz="1100"/>
            </a:lvl1pPr>
          </a:lstStyle>
          <a:p>
            <a:fld id="{EB254A06-2FAD-48D9-AB0A-C5991CD684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99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-Pink main title">
    <p:bg>
      <p:bgPr>
        <a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F4787-F615-4031-8B4A-DE7317D678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780520"/>
            <a:ext cx="7500966" cy="460502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the presentation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B0ABD9-6601-4983-93B1-2B95865CD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800" y="3399932"/>
            <a:ext cx="7500966" cy="1151432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 of the presentation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90B3014-0D72-CF64-BFD5-0FEDA869573F}"/>
              </a:ext>
            </a:extLst>
          </p:cNvPr>
          <p:cNvSpPr/>
          <p:nvPr userDrawn="1"/>
        </p:nvSpPr>
        <p:spPr>
          <a:xfrm>
            <a:off x="431800" y="3219621"/>
            <a:ext cx="540000" cy="7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881EFC5-508F-35FC-9946-0C6793449590}"/>
              </a:ext>
            </a:extLst>
          </p:cNvPr>
          <p:cNvGrpSpPr/>
          <p:nvPr userDrawn="1"/>
        </p:nvGrpSpPr>
        <p:grpSpPr>
          <a:xfrm>
            <a:off x="5334145" y="0"/>
            <a:ext cx="3809855" cy="2951356"/>
            <a:chOff x="8168785" y="0"/>
            <a:chExt cx="4091795" cy="3169764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0C1B800-4F92-5DED-5FD9-A043660CC7AF}"/>
                </a:ext>
              </a:extLst>
            </p:cNvPr>
            <p:cNvSpPr/>
            <p:nvPr userDrawn="1"/>
          </p:nvSpPr>
          <p:spPr>
            <a:xfrm>
              <a:off x="8168785" y="0"/>
              <a:ext cx="4091795" cy="3169764"/>
            </a:xfrm>
            <a:custGeom>
              <a:avLst/>
              <a:gdLst>
                <a:gd name="connsiteX0" fmla="*/ 576067 w 4325486"/>
                <a:gd name="connsiteY0" fmla="*/ 0 h 3350796"/>
                <a:gd name="connsiteX1" fmla="*/ 4325486 w 4325486"/>
                <a:gd name="connsiteY1" fmla="*/ 1 h 3350796"/>
                <a:gd name="connsiteX2" fmla="*/ 4325486 w 4325486"/>
                <a:gd name="connsiteY2" fmla="*/ 1978824 h 3350796"/>
                <a:gd name="connsiteX3" fmla="*/ 3214280 w 4325486"/>
                <a:gd name="connsiteY3" fmla="*/ 2899491 h 3350796"/>
                <a:gd name="connsiteX4" fmla="*/ 451304 w 4325486"/>
                <a:gd name="connsiteY4" fmla="*/ 2640393 h 3350796"/>
                <a:gd name="connsiteX5" fmla="*/ 451305 w 4325486"/>
                <a:gd name="connsiteY5" fmla="*/ 2640393 h 3350796"/>
                <a:gd name="connsiteX6" fmla="*/ 562372 w 4325486"/>
                <a:gd name="connsiteY6" fmla="*/ 13223 h 335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5486" h="3350796">
                  <a:moveTo>
                    <a:pt x="576067" y="0"/>
                  </a:moveTo>
                  <a:lnTo>
                    <a:pt x="4325486" y="1"/>
                  </a:lnTo>
                  <a:lnTo>
                    <a:pt x="4325486" y="1978824"/>
                  </a:lnTo>
                  <a:lnTo>
                    <a:pt x="3214280" y="2899491"/>
                  </a:lnTo>
                  <a:cubicBezTo>
                    <a:pt x="2379758" y="3590918"/>
                    <a:pt x="1142731" y="3474916"/>
                    <a:pt x="451304" y="2640393"/>
                  </a:cubicBezTo>
                  <a:lnTo>
                    <a:pt x="451305" y="2640393"/>
                  </a:lnTo>
                  <a:cubicBezTo>
                    <a:pt x="-196908" y="1858029"/>
                    <a:pt x="-135466" y="721900"/>
                    <a:pt x="562372" y="132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noProof="0"/>
            </a:p>
          </p:txBody>
        </p:sp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1AA10BC2-CB0B-4406-2FB5-70A8DB835D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03704" y="922117"/>
              <a:ext cx="1614994" cy="989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94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9498C63E-EBF4-5750-06D2-A920A85A70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468000" rtlCol="0" anchor="ctr">
            <a:noAutofit/>
          </a:bodyPr>
          <a:lstStyle>
            <a:lvl1pPr>
              <a:defRPr lang="fr-FR"/>
            </a:lvl1pPr>
          </a:lstStyle>
          <a:p>
            <a:pPr lvl="0" algn="ctr"/>
            <a:r>
              <a:rPr lang="en-GB" noProof="0"/>
              <a:t>Click on the icon to change the image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27B7B0-FF12-BF68-1907-78E0925AB258}"/>
              </a:ext>
            </a:extLst>
          </p:cNvPr>
          <p:cNvSpPr txBox="1"/>
          <p:nvPr userDrawn="1"/>
        </p:nvSpPr>
        <p:spPr>
          <a:xfrm>
            <a:off x="7646167" y="4862400"/>
            <a:ext cx="1033869" cy="96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en-GB" sz="700" noProof="0">
                <a:noFill/>
              </a:rPr>
              <a:t>Page</a:t>
            </a:r>
            <a:r>
              <a:rPr lang="en-GB" sz="700" noProof="0"/>
              <a:t> </a:t>
            </a:r>
            <a:fld id="{9C8A793E-6CA7-48F8-B66B-D890B5738979}" type="slidenum">
              <a:rPr lang="en-GB" sz="70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>
                <a:lnSpc>
                  <a:spcPct val="90000"/>
                </a:lnSpc>
                <a:buClr>
                  <a:schemeClr val="bg2"/>
                </a:buClr>
              </a:pPr>
              <a:t>‹#›</a:t>
            </a:fld>
            <a:endParaRPr lang="en-GB" sz="700" kern="1200" noProof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03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picture with red-pink background">
    <p:bg>
      <p:bgPr>
        <a:gradFill>
          <a:gsLst>
            <a:gs pos="15000">
              <a:schemeClr val="bg2"/>
            </a:gs>
            <a:gs pos="100000">
              <a:schemeClr val="accent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38E15DF-60E1-ACD6-B40A-21917EA0B5C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6371539" cy="5143500"/>
          </a:xfrm>
          <a:custGeom>
            <a:avLst/>
            <a:gdLst>
              <a:gd name="connsiteX0" fmla="*/ 0 w 6371539"/>
              <a:gd name="connsiteY0" fmla="*/ 0 h 5143500"/>
              <a:gd name="connsiteX1" fmla="*/ 6371539 w 6371539"/>
              <a:gd name="connsiteY1" fmla="*/ 0 h 5143500"/>
              <a:gd name="connsiteX2" fmla="*/ 6303926 w 6371539"/>
              <a:gd name="connsiteY2" fmla="*/ 132224 h 5143500"/>
              <a:gd name="connsiteX3" fmla="*/ 5749924 w 6371539"/>
              <a:gd name="connsiteY3" fmla="*/ 2571750 h 5143500"/>
              <a:gd name="connsiteX4" fmla="*/ 6303926 w 6371539"/>
              <a:gd name="connsiteY4" fmla="*/ 5011276 h 5143500"/>
              <a:gd name="connsiteX5" fmla="*/ 6371539 w 6371539"/>
              <a:gd name="connsiteY5" fmla="*/ 5143500 h 5143500"/>
              <a:gd name="connsiteX6" fmla="*/ 0 w 6371539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1539" h="5143500">
                <a:moveTo>
                  <a:pt x="0" y="0"/>
                </a:moveTo>
                <a:lnTo>
                  <a:pt x="6371539" y="0"/>
                </a:lnTo>
                <a:lnTo>
                  <a:pt x="6303926" y="132224"/>
                </a:lnTo>
                <a:cubicBezTo>
                  <a:pt x="5948887" y="870217"/>
                  <a:pt x="5749924" y="1697712"/>
                  <a:pt x="5749924" y="2571750"/>
                </a:cubicBezTo>
                <a:cubicBezTo>
                  <a:pt x="5749924" y="3445789"/>
                  <a:pt x="5948887" y="4273283"/>
                  <a:pt x="6303926" y="5011276"/>
                </a:cubicBezTo>
                <a:lnTo>
                  <a:pt x="6371539" y="5143500"/>
                </a:lnTo>
                <a:lnTo>
                  <a:pt x="0" y="5143500"/>
                </a:lnTo>
                <a:close/>
              </a:path>
            </a:pathLst>
          </a:cu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468000" rtlCol="0" anchor="ctr">
            <a:noAutofit/>
          </a:bodyPr>
          <a:lstStyle>
            <a:lvl1pPr>
              <a:defRPr lang="fr-FR"/>
            </a:lvl1pPr>
          </a:lstStyle>
          <a:p>
            <a:pPr lvl="0" algn="ctr"/>
            <a:r>
              <a:rPr lang="en-GB" noProof="0"/>
              <a:t>Click on the icon to change the image</a:t>
            </a:r>
          </a:p>
        </p:txBody>
      </p:sp>
      <p:sp useBgFill="1">
        <p:nvSpPr>
          <p:cNvPr id="4" name="ZoneTexte 3">
            <a:extLst>
              <a:ext uri="{FF2B5EF4-FFF2-40B4-BE49-F238E27FC236}">
                <a16:creationId xmlns:a16="http://schemas.microsoft.com/office/drawing/2014/main" id="{2D9DB8DC-12F3-C4D8-3097-9E214E2D261F}"/>
              </a:ext>
            </a:extLst>
          </p:cNvPr>
          <p:cNvSpPr txBox="1"/>
          <p:nvPr userDrawn="1"/>
        </p:nvSpPr>
        <p:spPr>
          <a:xfrm>
            <a:off x="7646167" y="4862400"/>
            <a:ext cx="1033869" cy="969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en-GB" sz="700" noProof="0">
                <a:noFill/>
              </a:rPr>
              <a:t>Page</a:t>
            </a:r>
            <a:r>
              <a:rPr lang="en-GB" sz="700" noProof="0"/>
              <a:t> </a:t>
            </a:r>
            <a:fld id="{9C8A793E-6CA7-48F8-B66B-D890B5738979}" type="slidenum">
              <a:rPr lang="en-GB" sz="70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>
                <a:lnSpc>
                  <a:spcPct val="90000"/>
                </a:lnSpc>
                <a:buClr>
                  <a:schemeClr val="bg2"/>
                </a:buClr>
              </a:pPr>
              <a:t>‹#›</a:t>
            </a:fld>
            <a:endParaRPr lang="en-GB" sz="700" kern="1200" noProof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1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picture with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38E15DF-60E1-ACD6-B40A-21917EA0B5C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6371539" cy="5143500"/>
          </a:xfrm>
          <a:custGeom>
            <a:avLst/>
            <a:gdLst>
              <a:gd name="connsiteX0" fmla="*/ 0 w 6371539"/>
              <a:gd name="connsiteY0" fmla="*/ 0 h 5143500"/>
              <a:gd name="connsiteX1" fmla="*/ 6371539 w 6371539"/>
              <a:gd name="connsiteY1" fmla="*/ 0 h 5143500"/>
              <a:gd name="connsiteX2" fmla="*/ 6303926 w 6371539"/>
              <a:gd name="connsiteY2" fmla="*/ 132224 h 5143500"/>
              <a:gd name="connsiteX3" fmla="*/ 5749924 w 6371539"/>
              <a:gd name="connsiteY3" fmla="*/ 2571750 h 5143500"/>
              <a:gd name="connsiteX4" fmla="*/ 6303926 w 6371539"/>
              <a:gd name="connsiteY4" fmla="*/ 5011276 h 5143500"/>
              <a:gd name="connsiteX5" fmla="*/ 6371539 w 6371539"/>
              <a:gd name="connsiteY5" fmla="*/ 5143500 h 5143500"/>
              <a:gd name="connsiteX6" fmla="*/ 0 w 6371539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1539" h="5143500">
                <a:moveTo>
                  <a:pt x="0" y="0"/>
                </a:moveTo>
                <a:lnTo>
                  <a:pt x="6371539" y="0"/>
                </a:lnTo>
                <a:lnTo>
                  <a:pt x="6303926" y="132224"/>
                </a:lnTo>
                <a:cubicBezTo>
                  <a:pt x="5948887" y="870217"/>
                  <a:pt x="5749924" y="1697712"/>
                  <a:pt x="5749924" y="2571750"/>
                </a:cubicBezTo>
                <a:cubicBezTo>
                  <a:pt x="5749924" y="3445789"/>
                  <a:pt x="5948887" y="4273283"/>
                  <a:pt x="6303926" y="5011276"/>
                </a:cubicBezTo>
                <a:lnTo>
                  <a:pt x="6371539" y="5143500"/>
                </a:lnTo>
                <a:lnTo>
                  <a:pt x="0" y="5143500"/>
                </a:lnTo>
                <a:close/>
              </a:path>
            </a:pathLst>
          </a:cu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468000" rtlCol="0" anchor="ctr">
            <a:noAutofit/>
          </a:bodyPr>
          <a:lstStyle>
            <a:lvl1pPr>
              <a:defRPr lang="fr-FR"/>
            </a:lvl1pPr>
          </a:lstStyle>
          <a:p>
            <a:pPr lvl="0" algn="ctr"/>
            <a:r>
              <a:rPr lang="en-GB" noProof="0"/>
              <a:t>Click on the icon to change the image</a:t>
            </a:r>
          </a:p>
        </p:txBody>
      </p:sp>
    </p:spTree>
    <p:extLst>
      <p:ext uri="{BB962C8B-B14F-4D97-AF65-F5344CB8AC3E}">
        <p14:creationId xmlns:p14="http://schemas.microsoft.com/office/powerpoint/2010/main" val="4112196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1 line-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A1E5B-5756-B800-5767-68F8A219C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397106"/>
            <a:ext cx="8280399" cy="34970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change title (1 line max.)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E81AF4-FD4B-A78D-248B-EEA08C6062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972000"/>
            <a:ext cx="8280399" cy="34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540612" indent="0">
              <a:buNone/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9B27DA0B-B7D4-00DE-41D8-6FADB3CFB5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2936" y="4580141"/>
            <a:ext cx="6480000" cy="379209"/>
          </a:xfrm>
        </p:spPr>
        <p:txBody>
          <a:bodyPr anchor="b"/>
          <a:lstStyle>
            <a:lvl1pPr marL="90488" indent="-90488">
              <a:spcBef>
                <a:spcPts val="300"/>
              </a:spcBef>
              <a:buFont typeface="+mj-lt"/>
              <a:buAutoNum type="arabicPeriod"/>
              <a:defRPr sz="7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Footnote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A6E7918-3E71-476E-F889-E3A8A2224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27229"/>
            <a:ext cx="8280400" cy="2159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here to change header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6D61A28-D375-6AEC-9BDB-A4D5326830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60FE3C-28F2-4E08-9B9F-E8A859D7457E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2290518-AC7F-13C0-0980-C7EE5BF043A5}"/>
              </a:ext>
            </a:extLst>
          </p:cNvPr>
          <p:cNvSpPr/>
          <p:nvPr userDrawn="1"/>
        </p:nvSpPr>
        <p:spPr>
          <a:xfrm>
            <a:off x="431801" y="746808"/>
            <a:ext cx="540000" cy="72000"/>
          </a:xfrm>
          <a:prstGeom prst="roundRect">
            <a:avLst>
              <a:gd name="adj" fmla="val 50000"/>
            </a:avLst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/>
          </a:p>
        </p:txBody>
      </p:sp>
    </p:spTree>
    <p:extLst>
      <p:ext uri="{BB962C8B-B14F-4D97-AF65-F5344CB8AC3E}">
        <p14:creationId xmlns:p14="http://schemas.microsoft.com/office/powerpoint/2010/main" val="18173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8E309F33-E252-B451-E43B-6A3857A843A9}"/>
              </a:ext>
            </a:extLst>
          </p:cNvPr>
          <p:cNvSpPr/>
          <p:nvPr userDrawn="1"/>
        </p:nvSpPr>
        <p:spPr>
          <a:xfrm>
            <a:off x="1392237" y="0"/>
            <a:ext cx="7751762" cy="5148072"/>
          </a:xfrm>
          <a:custGeom>
            <a:avLst/>
            <a:gdLst>
              <a:gd name="connsiteX0" fmla="*/ 621615 w 7751762"/>
              <a:gd name="connsiteY0" fmla="*/ 0 h 5148072"/>
              <a:gd name="connsiteX1" fmla="*/ 835928 w 7751762"/>
              <a:gd name="connsiteY1" fmla="*/ 0 h 5148072"/>
              <a:gd name="connsiteX2" fmla="*/ 7537449 w 7751762"/>
              <a:gd name="connsiteY2" fmla="*/ 0 h 5148072"/>
              <a:gd name="connsiteX3" fmla="*/ 7751762 w 7751762"/>
              <a:gd name="connsiteY3" fmla="*/ 0 h 5148072"/>
              <a:gd name="connsiteX4" fmla="*/ 7751762 w 7751762"/>
              <a:gd name="connsiteY4" fmla="*/ 5148072 h 5148072"/>
              <a:gd name="connsiteX5" fmla="*/ 7537449 w 7751762"/>
              <a:gd name="connsiteY5" fmla="*/ 5148072 h 5148072"/>
              <a:gd name="connsiteX6" fmla="*/ 838266 w 7751762"/>
              <a:gd name="connsiteY6" fmla="*/ 5148072 h 5148072"/>
              <a:gd name="connsiteX7" fmla="*/ 623953 w 7751762"/>
              <a:gd name="connsiteY7" fmla="*/ 5148072 h 5148072"/>
              <a:gd name="connsiteX8" fmla="*/ 554002 w 7751762"/>
              <a:gd name="connsiteY8" fmla="*/ 5011276 h 5148072"/>
              <a:gd name="connsiteX9" fmla="*/ 0 w 7751762"/>
              <a:gd name="connsiteY9" fmla="*/ 2571750 h 5148072"/>
              <a:gd name="connsiteX10" fmla="*/ 554002 w 7751762"/>
              <a:gd name="connsiteY10" fmla="*/ 132224 h 5148072"/>
              <a:gd name="connsiteX0" fmla="*/ 621615 w 7751762"/>
              <a:gd name="connsiteY0" fmla="*/ 0 h 5148072"/>
              <a:gd name="connsiteX1" fmla="*/ 7537449 w 7751762"/>
              <a:gd name="connsiteY1" fmla="*/ 0 h 5148072"/>
              <a:gd name="connsiteX2" fmla="*/ 7751762 w 7751762"/>
              <a:gd name="connsiteY2" fmla="*/ 0 h 5148072"/>
              <a:gd name="connsiteX3" fmla="*/ 7751762 w 7751762"/>
              <a:gd name="connsiteY3" fmla="*/ 5148072 h 5148072"/>
              <a:gd name="connsiteX4" fmla="*/ 7537449 w 7751762"/>
              <a:gd name="connsiteY4" fmla="*/ 5148072 h 5148072"/>
              <a:gd name="connsiteX5" fmla="*/ 838266 w 7751762"/>
              <a:gd name="connsiteY5" fmla="*/ 5148072 h 5148072"/>
              <a:gd name="connsiteX6" fmla="*/ 623953 w 7751762"/>
              <a:gd name="connsiteY6" fmla="*/ 5148072 h 5148072"/>
              <a:gd name="connsiteX7" fmla="*/ 554002 w 7751762"/>
              <a:gd name="connsiteY7" fmla="*/ 5011276 h 5148072"/>
              <a:gd name="connsiteX8" fmla="*/ 0 w 7751762"/>
              <a:gd name="connsiteY8" fmla="*/ 2571750 h 5148072"/>
              <a:gd name="connsiteX9" fmla="*/ 554002 w 7751762"/>
              <a:gd name="connsiteY9" fmla="*/ 132224 h 5148072"/>
              <a:gd name="connsiteX10" fmla="*/ 621615 w 7751762"/>
              <a:gd name="connsiteY10" fmla="*/ 0 h 5148072"/>
              <a:gd name="connsiteX0" fmla="*/ 621615 w 7751762"/>
              <a:gd name="connsiteY0" fmla="*/ 0 h 5148072"/>
              <a:gd name="connsiteX1" fmla="*/ 7751762 w 7751762"/>
              <a:gd name="connsiteY1" fmla="*/ 0 h 5148072"/>
              <a:gd name="connsiteX2" fmla="*/ 7751762 w 7751762"/>
              <a:gd name="connsiteY2" fmla="*/ 5148072 h 5148072"/>
              <a:gd name="connsiteX3" fmla="*/ 7537449 w 7751762"/>
              <a:gd name="connsiteY3" fmla="*/ 5148072 h 5148072"/>
              <a:gd name="connsiteX4" fmla="*/ 838266 w 7751762"/>
              <a:gd name="connsiteY4" fmla="*/ 5148072 h 5148072"/>
              <a:gd name="connsiteX5" fmla="*/ 623953 w 7751762"/>
              <a:gd name="connsiteY5" fmla="*/ 5148072 h 5148072"/>
              <a:gd name="connsiteX6" fmla="*/ 554002 w 7751762"/>
              <a:gd name="connsiteY6" fmla="*/ 5011276 h 5148072"/>
              <a:gd name="connsiteX7" fmla="*/ 0 w 7751762"/>
              <a:gd name="connsiteY7" fmla="*/ 2571750 h 5148072"/>
              <a:gd name="connsiteX8" fmla="*/ 554002 w 7751762"/>
              <a:gd name="connsiteY8" fmla="*/ 132224 h 5148072"/>
              <a:gd name="connsiteX9" fmla="*/ 621615 w 7751762"/>
              <a:gd name="connsiteY9" fmla="*/ 0 h 5148072"/>
              <a:gd name="connsiteX0" fmla="*/ 621615 w 7751762"/>
              <a:gd name="connsiteY0" fmla="*/ 0 h 5148072"/>
              <a:gd name="connsiteX1" fmla="*/ 7751762 w 7751762"/>
              <a:gd name="connsiteY1" fmla="*/ 0 h 5148072"/>
              <a:gd name="connsiteX2" fmla="*/ 7751762 w 7751762"/>
              <a:gd name="connsiteY2" fmla="*/ 5148072 h 5148072"/>
              <a:gd name="connsiteX3" fmla="*/ 838266 w 7751762"/>
              <a:gd name="connsiteY3" fmla="*/ 5148072 h 5148072"/>
              <a:gd name="connsiteX4" fmla="*/ 623953 w 7751762"/>
              <a:gd name="connsiteY4" fmla="*/ 5148072 h 5148072"/>
              <a:gd name="connsiteX5" fmla="*/ 554002 w 7751762"/>
              <a:gd name="connsiteY5" fmla="*/ 5011276 h 5148072"/>
              <a:gd name="connsiteX6" fmla="*/ 0 w 7751762"/>
              <a:gd name="connsiteY6" fmla="*/ 2571750 h 5148072"/>
              <a:gd name="connsiteX7" fmla="*/ 554002 w 7751762"/>
              <a:gd name="connsiteY7" fmla="*/ 132224 h 5148072"/>
              <a:gd name="connsiteX8" fmla="*/ 621615 w 7751762"/>
              <a:gd name="connsiteY8" fmla="*/ 0 h 5148072"/>
              <a:gd name="connsiteX0" fmla="*/ 621615 w 7751762"/>
              <a:gd name="connsiteY0" fmla="*/ 0 h 5148072"/>
              <a:gd name="connsiteX1" fmla="*/ 7751762 w 7751762"/>
              <a:gd name="connsiteY1" fmla="*/ 0 h 5148072"/>
              <a:gd name="connsiteX2" fmla="*/ 7751762 w 7751762"/>
              <a:gd name="connsiteY2" fmla="*/ 5148072 h 5148072"/>
              <a:gd name="connsiteX3" fmla="*/ 623953 w 7751762"/>
              <a:gd name="connsiteY3" fmla="*/ 5148072 h 5148072"/>
              <a:gd name="connsiteX4" fmla="*/ 554002 w 7751762"/>
              <a:gd name="connsiteY4" fmla="*/ 5011276 h 5148072"/>
              <a:gd name="connsiteX5" fmla="*/ 0 w 7751762"/>
              <a:gd name="connsiteY5" fmla="*/ 2571750 h 5148072"/>
              <a:gd name="connsiteX6" fmla="*/ 554002 w 7751762"/>
              <a:gd name="connsiteY6" fmla="*/ 132224 h 5148072"/>
              <a:gd name="connsiteX7" fmla="*/ 621615 w 7751762"/>
              <a:gd name="connsiteY7" fmla="*/ 0 h 51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1762" h="5148072">
                <a:moveTo>
                  <a:pt x="621615" y="0"/>
                </a:moveTo>
                <a:lnTo>
                  <a:pt x="7751762" y="0"/>
                </a:lnTo>
                <a:lnTo>
                  <a:pt x="7751762" y="5148072"/>
                </a:lnTo>
                <a:lnTo>
                  <a:pt x="623953" y="5148072"/>
                </a:lnTo>
                <a:lnTo>
                  <a:pt x="554002" y="5011276"/>
                </a:lnTo>
                <a:cubicBezTo>
                  <a:pt x="198963" y="4273283"/>
                  <a:pt x="0" y="3445789"/>
                  <a:pt x="0" y="2571750"/>
                </a:cubicBezTo>
                <a:cubicBezTo>
                  <a:pt x="0" y="1697712"/>
                  <a:pt x="198963" y="870217"/>
                  <a:pt x="554002" y="132224"/>
                </a:cubicBezTo>
                <a:lnTo>
                  <a:pt x="621615" y="0"/>
                </a:lnTo>
                <a:close/>
              </a:path>
            </a:pathLst>
          </a:custGeom>
          <a:solidFill>
            <a:srgbClr val="F1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400" noProof="0"/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2F2F5764-17A1-4460-BC8F-548335AC5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7364" y="2039138"/>
            <a:ext cx="930303" cy="830997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fr-FR" sz="6000" b="0" cap="none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GB" noProof="0"/>
              <a:t>#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0804FE7-DED4-5C8A-C8F1-0D4498F99BD2}"/>
              </a:ext>
            </a:extLst>
          </p:cNvPr>
          <p:cNvSpPr/>
          <p:nvPr userDrawn="1"/>
        </p:nvSpPr>
        <p:spPr>
          <a:xfrm>
            <a:off x="2363093" y="2844609"/>
            <a:ext cx="540000" cy="72000"/>
          </a:xfrm>
          <a:prstGeom prst="roundRect">
            <a:avLst>
              <a:gd name="adj" fmla="val 50000"/>
            </a:avLst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94FBFB2C-6279-6BB0-E9C6-A11A4A875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800" y="352150"/>
            <a:ext cx="1117411" cy="6844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46F4787-F615-4031-8B4A-DE7317D678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093" y="2386413"/>
            <a:ext cx="6349107" cy="460502"/>
          </a:xfrm>
        </p:spPr>
        <p:txBody>
          <a:bodyPr anchor="b"/>
          <a:lstStyle>
            <a:lvl1pPr algn="l"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CHAPTER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B0ABD9-6601-4983-93B1-2B95865CD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3093" y="3044580"/>
            <a:ext cx="6349107" cy="118000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6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CE957F55-399F-E7CF-E86D-1BAF078AF534}"/>
              </a:ext>
            </a:extLst>
          </p:cNvPr>
          <p:cNvSpPr txBox="1"/>
          <p:nvPr userDrawn="1"/>
        </p:nvSpPr>
        <p:spPr>
          <a:xfrm>
            <a:off x="7646167" y="4862400"/>
            <a:ext cx="1033869" cy="96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en-GB" sz="700" noProof="0">
                <a:noFill/>
              </a:rPr>
              <a:t>Page</a:t>
            </a:r>
            <a:r>
              <a:rPr lang="en-GB" sz="700" noProof="0"/>
              <a:t> </a:t>
            </a:r>
            <a:fld id="{9C8A793E-6CA7-48F8-B66B-D890B5738979}" type="slidenum">
              <a:rPr lang="en-GB" sz="700" kern="1200" noProof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pPr algn="r">
                <a:lnSpc>
                  <a:spcPct val="90000"/>
                </a:lnSpc>
                <a:buClr>
                  <a:schemeClr val="bg2"/>
                </a:buClr>
              </a:pPr>
              <a:t>‹#›</a:t>
            </a:fld>
            <a:endParaRPr lang="en-GB" sz="700" kern="1200" noProof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02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idea">
    <p:bg>
      <p:bgPr>
        <a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45B991-5F3C-4EEA-8D37-1D56429BD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428625"/>
            <a:ext cx="8280400" cy="3943350"/>
          </a:xfrm>
        </p:spPr>
        <p:txBody>
          <a:bodyPr anchor="ctr"/>
          <a:lstStyle>
            <a:lvl1pPr algn="ctr"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here to change the big idea text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197A2738-F2DA-8AEE-CF52-3C67094B5C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800" y="4635350"/>
            <a:ext cx="528923" cy="32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D9772AA-F838-8731-900F-8433F81900A3}"/>
              </a:ext>
            </a:extLst>
          </p:cNvPr>
          <p:cNvSpPr txBox="1"/>
          <p:nvPr userDrawn="1"/>
        </p:nvSpPr>
        <p:spPr>
          <a:xfrm>
            <a:off x="7646167" y="4862400"/>
            <a:ext cx="1033869" cy="96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en-GB" sz="700" noProof="0">
                <a:noFill/>
              </a:rPr>
              <a:t>Page</a:t>
            </a:r>
            <a:r>
              <a:rPr lang="en-GB" sz="700" noProof="0"/>
              <a:t> </a:t>
            </a:r>
            <a:fld id="{9C8A793E-6CA7-48F8-B66B-D890B5738979}" type="slidenum">
              <a:rPr lang="en-GB" sz="70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>
                <a:lnSpc>
                  <a:spcPct val="90000"/>
                </a:lnSpc>
                <a:buClr>
                  <a:schemeClr val="bg2"/>
                </a:buClr>
              </a:pPr>
              <a:t>‹#›</a:t>
            </a:fld>
            <a:endParaRPr lang="en-GB" sz="700" kern="1200" noProof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19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EB15FD9D-2238-1B28-9345-31FD14CD8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13"/>
          <a:stretch>
            <a:fillRect/>
          </a:stretch>
        </p:blipFill>
        <p:spPr>
          <a:xfrm rot="1151625">
            <a:off x="2299923" y="-800049"/>
            <a:ext cx="8073093" cy="6024266"/>
          </a:xfrm>
          <a:custGeom>
            <a:avLst/>
            <a:gdLst>
              <a:gd name="connsiteX0" fmla="*/ 0 w 8073093"/>
              <a:gd name="connsiteY0" fmla="*/ 2075027 h 6024266"/>
              <a:gd name="connsiteX1" fmla="*/ 5960760 w 8073093"/>
              <a:gd name="connsiteY1" fmla="*/ 0 h 6024266"/>
              <a:gd name="connsiteX2" fmla="*/ 7651756 w 8073093"/>
              <a:gd name="connsiteY2" fmla="*/ 4857584 h 6024266"/>
              <a:gd name="connsiteX3" fmla="*/ 8073093 w 8073093"/>
              <a:gd name="connsiteY3" fmla="*/ 4710910 h 6024266"/>
              <a:gd name="connsiteX4" fmla="*/ 8073093 w 8073093"/>
              <a:gd name="connsiteY4" fmla="*/ 6024266 h 6024266"/>
              <a:gd name="connsiteX5" fmla="*/ 0 w 8073093"/>
              <a:gd name="connsiteY5" fmla="*/ 6024266 h 6024266"/>
              <a:gd name="connsiteX6" fmla="*/ 0 w 8073093"/>
              <a:gd name="connsiteY6" fmla="*/ 2075027 h 602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3093" h="6024266">
                <a:moveTo>
                  <a:pt x="0" y="2075027"/>
                </a:moveTo>
                <a:lnTo>
                  <a:pt x="5960760" y="0"/>
                </a:lnTo>
                <a:lnTo>
                  <a:pt x="7651756" y="4857584"/>
                </a:lnTo>
                <a:lnTo>
                  <a:pt x="8073093" y="4710910"/>
                </a:lnTo>
                <a:lnTo>
                  <a:pt x="8073093" y="6024266"/>
                </a:lnTo>
                <a:lnTo>
                  <a:pt x="0" y="6024266"/>
                </a:lnTo>
                <a:lnTo>
                  <a:pt x="0" y="2075027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17A69F6-52A8-33FB-C030-9D6CB1FE31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2622" y="933450"/>
            <a:ext cx="4131128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8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-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A1E5B-5756-B800-5767-68F8A219C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397106"/>
            <a:ext cx="8280399" cy="34970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here to change title (1 line max.)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E81AF4-FD4B-A78D-248B-EEA08C6062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972000"/>
            <a:ext cx="8280399" cy="34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540612" indent="0">
              <a:buNone/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9B27DA0B-B7D4-00DE-41D8-6FADB3CFB5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2936" y="4580141"/>
            <a:ext cx="6480000" cy="379209"/>
          </a:xfrm>
        </p:spPr>
        <p:txBody>
          <a:bodyPr anchor="b"/>
          <a:lstStyle>
            <a:lvl1pPr marL="90488" indent="-90488">
              <a:spcBef>
                <a:spcPts val="300"/>
              </a:spcBef>
              <a:buFont typeface="+mj-lt"/>
              <a:buAutoNum type="arabicPeriod"/>
              <a:defRPr sz="7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Footnote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A6E7918-3E71-476E-F889-E3A8A2224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27229"/>
            <a:ext cx="8280400" cy="2159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here to change header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2290518-AC7F-13C0-0980-C7EE5BF043A5}"/>
              </a:ext>
            </a:extLst>
          </p:cNvPr>
          <p:cNvSpPr/>
          <p:nvPr userDrawn="1"/>
        </p:nvSpPr>
        <p:spPr>
          <a:xfrm>
            <a:off x="431801" y="746808"/>
            <a:ext cx="540000" cy="72000"/>
          </a:xfrm>
          <a:prstGeom prst="roundRect">
            <a:avLst>
              <a:gd name="adj" fmla="val 50000"/>
            </a:avLst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/>
          </a:p>
        </p:txBody>
      </p:sp>
    </p:spTree>
    <p:extLst>
      <p:ext uri="{BB962C8B-B14F-4D97-AF65-F5344CB8AC3E}">
        <p14:creationId xmlns:p14="http://schemas.microsoft.com/office/powerpoint/2010/main" val="146308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-titl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A1E5B-5756-B800-5767-68F8A219C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397106"/>
            <a:ext cx="8280399" cy="34970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here to change title (1 line max.)</a:t>
            </a:r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9B27DA0B-B7D4-00DE-41D8-6FADB3CFB5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2936" y="4580141"/>
            <a:ext cx="6480000" cy="379209"/>
          </a:xfrm>
        </p:spPr>
        <p:txBody>
          <a:bodyPr anchor="b"/>
          <a:lstStyle>
            <a:lvl1pPr marL="90488" indent="-90488">
              <a:spcBef>
                <a:spcPts val="300"/>
              </a:spcBef>
              <a:buFont typeface="+mj-lt"/>
              <a:buAutoNum type="arabicPeriod"/>
              <a:defRPr sz="7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Footnote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A6E7918-3E71-476E-F889-E3A8A2224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27229"/>
            <a:ext cx="8280400" cy="2159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here to change header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2290518-AC7F-13C0-0980-C7EE5BF043A5}"/>
              </a:ext>
            </a:extLst>
          </p:cNvPr>
          <p:cNvSpPr/>
          <p:nvPr userDrawn="1"/>
        </p:nvSpPr>
        <p:spPr>
          <a:xfrm>
            <a:off x="431801" y="746808"/>
            <a:ext cx="540000" cy="72000"/>
          </a:xfrm>
          <a:prstGeom prst="roundRect">
            <a:avLst>
              <a:gd name="adj" fmla="val 50000"/>
            </a:avLst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/>
          </a:p>
        </p:txBody>
      </p:sp>
    </p:spTree>
    <p:extLst>
      <p:ext uri="{BB962C8B-B14F-4D97-AF65-F5344CB8AC3E}">
        <p14:creationId xmlns:p14="http://schemas.microsoft.com/office/powerpoint/2010/main" val="312311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-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A1E5B-5756-B800-5767-68F8A219C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here to change title (2 lines max.)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E81AF4-FD4B-A78D-248B-EEA08C6062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540612" indent="0">
              <a:buNone/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9B27DA0B-B7D4-00DE-41D8-6FADB3CFB5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2936" y="4580141"/>
            <a:ext cx="6480000" cy="379209"/>
          </a:xfrm>
        </p:spPr>
        <p:txBody>
          <a:bodyPr anchor="b"/>
          <a:lstStyle>
            <a:lvl1pPr marL="90488" indent="-90488">
              <a:spcBef>
                <a:spcPts val="300"/>
              </a:spcBef>
              <a:buFont typeface="+mj-lt"/>
              <a:buAutoNum type="arabicPeriod"/>
              <a:defRPr sz="7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Footnote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A6E7918-3E71-476E-F889-E3A8A2224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27229"/>
            <a:ext cx="8280400" cy="2159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here to change header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F6BDC54-8D86-AFA9-6321-A2C9F93823A8}"/>
              </a:ext>
            </a:extLst>
          </p:cNvPr>
          <p:cNvSpPr/>
          <p:nvPr userDrawn="1"/>
        </p:nvSpPr>
        <p:spPr>
          <a:xfrm>
            <a:off x="431801" y="950913"/>
            <a:ext cx="540000" cy="72000"/>
          </a:xfrm>
          <a:prstGeom prst="roundRect">
            <a:avLst>
              <a:gd name="adj" fmla="val 50000"/>
            </a:avLst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/>
          </a:p>
        </p:txBody>
      </p:sp>
    </p:spTree>
    <p:extLst>
      <p:ext uri="{BB962C8B-B14F-4D97-AF65-F5344CB8AC3E}">
        <p14:creationId xmlns:p14="http://schemas.microsoft.com/office/powerpoint/2010/main" val="221390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-titl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A1E5B-5756-B800-5767-68F8A219C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here to change title (2 lines max.)</a:t>
            </a:r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9B27DA0B-B7D4-00DE-41D8-6FADB3CFB5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2936" y="4580141"/>
            <a:ext cx="6480000" cy="379209"/>
          </a:xfrm>
        </p:spPr>
        <p:txBody>
          <a:bodyPr anchor="b"/>
          <a:lstStyle>
            <a:lvl1pPr marL="90488" indent="-90488">
              <a:spcBef>
                <a:spcPts val="300"/>
              </a:spcBef>
              <a:buFont typeface="+mj-lt"/>
              <a:buAutoNum type="arabicPeriod"/>
              <a:defRPr sz="7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Footnote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A6E7918-3E71-476E-F889-E3A8A2224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27229"/>
            <a:ext cx="8280400" cy="215900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here to change header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F6BDC54-8D86-AFA9-6321-A2C9F93823A8}"/>
              </a:ext>
            </a:extLst>
          </p:cNvPr>
          <p:cNvSpPr/>
          <p:nvPr userDrawn="1"/>
        </p:nvSpPr>
        <p:spPr>
          <a:xfrm>
            <a:off x="431801" y="950913"/>
            <a:ext cx="540000" cy="72000"/>
          </a:xfrm>
          <a:prstGeom prst="roundRect">
            <a:avLst>
              <a:gd name="adj" fmla="val 50000"/>
            </a:avLst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/>
          </a:p>
        </p:txBody>
      </p:sp>
    </p:spTree>
    <p:extLst>
      <p:ext uri="{BB962C8B-B14F-4D97-AF65-F5344CB8AC3E}">
        <p14:creationId xmlns:p14="http://schemas.microsoft.com/office/powerpoint/2010/main" val="328203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21C5922-1C9D-0770-1735-B533DB836C55}"/>
              </a:ext>
            </a:extLst>
          </p:cNvPr>
          <p:cNvSpPr/>
          <p:nvPr userDrawn="1"/>
        </p:nvSpPr>
        <p:spPr>
          <a:xfrm>
            <a:off x="1392237" y="0"/>
            <a:ext cx="7751762" cy="5148072"/>
          </a:xfrm>
          <a:custGeom>
            <a:avLst/>
            <a:gdLst>
              <a:gd name="connsiteX0" fmla="*/ 621615 w 7751762"/>
              <a:gd name="connsiteY0" fmla="*/ 0 h 5148072"/>
              <a:gd name="connsiteX1" fmla="*/ 835928 w 7751762"/>
              <a:gd name="connsiteY1" fmla="*/ 0 h 5148072"/>
              <a:gd name="connsiteX2" fmla="*/ 7537449 w 7751762"/>
              <a:gd name="connsiteY2" fmla="*/ 0 h 5148072"/>
              <a:gd name="connsiteX3" fmla="*/ 7751762 w 7751762"/>
              <a:gd name="connsiteY3" fmla="*/ 0 h 5148072"/>
              <a:gd name="connsiteX4" fmla="*/ 7751762 w 7751762"/>
              <a:gd name="connsiteY4" fmla="*/ 5148072 h 5148072"/>
              <a:gd name="connsiteX5" fmla="*/ 7537449 w 7751762"/>
              <a:gd name="connsiteY5" fmla="*/ 5148072 h 5148072"/>
              <a:gd name="connsiteX6" fmla="*/ 838266 w 7751762"/>
              <a:gd name="connsiteY6" fmla="*/ 5148072 h 5148072"/>
              <a:gd name="connsiteX7" fmla="*/ 623953 w 7751762"/>
              <a:gd name="connsiteY7" fmla="*/ 5148072 h 5148072"/>
              <a:gd name="connsiteX8" fmla="*/ 554002 w 7751762"/>
              <a:gd name="connsiteY8" fmla="*/ 5011276 h 5148072"/>
              <a:gd name="connsiteX9" fmla="*/ 0 w 7751762"/>
              <a:gd name="connsiteY9" fmla="*/ 2571750 h 5148072"/>
              <a:gd name="connsiteX10" fmla="*/ 554002 w 7751762"/>
              <a:gd name="connsiteY10" fmla="*/ 132224 h 5148072"/>
              <a:gd name="connsiteX0" fmla="*/ 621615 w 7751762"/>
              <a:gd name="connsiteY0" fmla="*/ 0 h 5148072"/>
              <a:gd name="connsiteX1" fmla="*/ 7537449 w 7751762"/>
              <a:gd name="connsiteY1" fmla="*/ 0 h 5148072"/>
              <a:gd name="connsiteX2" fmla="*/ 7751762 w 7751762"/>
              <a:gd name="connsiteY2" fmla="*/ 0 h 5148072"/>
              <a:gd name="connsiteX3" fmla="*/ 7751762 w 7751762"/>
              <a:gd name="connsiteY3" fmla="*/ 5148072 h 5148072"/>
              <a:gd name="connsiteX4" fmla="*/ 7537449 w 7751762"/>
              <a:gd name="connsiteY4" fmla="*/ 5148072 h 5148072"/>
              <a:gd name="connsiteX5" fmla="*/ 838266 w 7751762"/>
              <a:gd name="connsiteY5" fmla="*/ 5148072 h 5148072"/>
              <a:gd name="connsiteX6" fmla="*/ 623953 w 7751762"/>
              <a:gd name="connsiteY6" fmla="*/ 5148072 h 5148072"/>
              <a:gd name="connsiteX7" fmla="*/ 554002 w 7751762"/>
              <a:gd name="connsiteY7" fmla="*/ 5011276 h 5148072"/>
              <a:gd name="connsiteX8" fmla="*/ 0 w 7751762"/>
              <a:gd name="connsiteY8" fmla="*/ 2571750 h 5148072"/>
              <a:gd name="connsiteX9" fmla="*/ 554002 w 7751762"/>
              <a:gd name="connsiteY9" fmla="*/ 132224 h 5148072"/>
              <a:gd name="connsiteX10" fmla="*/ 621615 w 7751762"/>
              <a:gd name="connsiteY10" fmla="*/ 0 h 5148072"/>
              <a:gd name="connsiteX0" fmla="*/ 621615 w 7751762"/>
              <a:gd name="connsiteY0" fmla="*/ 0 h 5148072"/>
              <a:gd name="connsiteX1" fmla="*/ 7751762 w 7751762"/>
              <a:gd name="connsiteY1" fmla="*/ 0 h 5148072"/>
              <a:gd name="connsiteX2" fmla="*/ 7751762 w 7751762"/>
              <a:gd name="connsiteY2" fmla="*/ 5148072 h 5148072"/>
              <a:gd name="connsiteX3" fmla="*/ 7537449 w 7751762"/>
              <a:gd name="connsiteY3" fmla="*/ 5148072 h 5148072"/>
              <a:gd name="connsiteX4" fmla="*/ 838266 w 7751762"/>
              <a:gd name="connsiteY4" fmla="*/ 5148072 h 5148072"/>
              <a:gd name="connsiteX5" fmla="*/ 623953 w 7751762"/>
              <a:gd name="connsiteY5" fmla="*/ 5148072 h 5148072"/>
              <a:gd name="connsiteX6" fmla="*/ 554002 w 7751762"/>
              <a:gd name="connsiteY6" fmla="*/ 5011276 h 5148072"/>
              <a:gd name="connsiteX7" fmla="*/ 0 w 7751762"/>
              <a:gd name="connsiteY7" fmla="*/ 2571750 h 5148072"/>
              <a:gd name="connsiteX8" fmla="*/ 554002 w 7751762"/>
              <a:gd name="connsiteY8" fmla="*/ 132224 h 5148072"/>
              <a:gd name="connsiteX9" fmla="*/ 621615 w 7751762"/>
              <a:gd name="connsiteY9" fmla="*/ 0 h 5148072"/>
              <a:gd name="connsiteX0" fmla="*/ 621615 w 7751762"/>
              <a:gd name="connsiteY0" fmla="*/ 0 h 5148072"/>
              <a:gd name="connsiteX1" fmla="*/ 7751762 w 7751762"/>
              <a:gd name="connsiteY1" fmla="*/ 0 h 5148072"/>
              <a:gd name="connsiteX2" fmla="*/ 7751762 w 7751762"/>
              <a:gd name="connsiteY2" fmla="*/ 5148072 h 5148072"/>
              <a:gd name="connsiteX3" fmla="*/ 838266 w 7751762"/>
              <a:gd name="connsiteY3" fmla="*/ 5148072 h 5148072"/>
              <a:gd name="connsiteX4" fmla="*/ 623953 w 7751762"/>
              <a:gd name="connsiteY4" fmla="*/ 5148072 h 5148072"/>
              <a:gd name="connsiteX5" fmla="*/ 554002 w 7751762"/>
              <a:gd name="connsiteY5" fmla="*/ 5011276 h 5148072"/>
              <a:gd name="connsiteX6" fmla="*/ 0 w 7751762"/>
              <a:gd name="connsiteY6" fmla="*/ 2571750 h 5148072"/>
              <a:gd name="connsiteX7" fmla="*/ 554002 w 7751762"/>
              <a:gd name="connsiteY7" fmla="*/ 132224 h 5148072"/>
              <a:gd name="connsiteX8" fmla="*/ 621615 w 7751762"/>
              <a:gd name="connsiteY8" fmla="*/ 0 h 5148072"/>
              <a:gd name="connsiteX0" fmla="*/ 621615 w 7751762"/>
              <a:gd name="connsiteY0" fmla="*/ 0 h 5148072"/>
              <a:gd name="connsiteX1" fmla="*/ 7751762 w 7751762"/>
              <a:gd name="connsiteY1" fmla="*/ 0 h 5148072"/>
              <a:gd name="connsiteX2" fmla="*/ 7751762 w 7751762"/>
              <a:gd name="connsiteY2" fmla="*/ 5148072 h 5148072"/>
              <a:gd name="connsiteX3" fmla="*/ 623953 w 7751762"/>
              <a:gd name="connsiteY3" fmla="*/ 5148072 h 5148072"/>
              <a:gd name="connsiteX4" fmla="*/ 554002 w 7751762"/>
              <a:gd name="connsiteY4" fmla="*/ 5011276 h 5148072"/>
              <a:gd name="connsiteX5" fmla="*/ 0 w 7751762"/>
              <a:gd name="connsiteY5" fmla="*/ 2571750 h 5148072"/>
              <a:gd name="connsiteX6" fmla="*/ 554002 w 7751762"/>
              <a:gd name="connsiteY6" fmla="*/ 132224 h 5148072"/>
              <a:gd name="connsiteX7" fmla="*/ 621615 w 7751762"/>
              <a:gd name="connsiteY7" fmla="*/ 0 h 51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1762" h="5148072">
                <a:moveTo>
                  <a:pt x="621615" y="0"/>
                </a:moveTo>
                <a:lnTo>
                  <a:pt x="7751762" y="0"/>
                </a:lnTo>
                <a:lnTo>
                  <a:pt x="7751762" y="5148072"/>
                </a:lnTo>
                <a:lnTo>
                  <a:pt x="623953" y="5148072"/>
                </a:lnTo>
                <a:lnTo>
                  <a:pt x="554002" y="5011276"/>
                </a:lnTo>
                <a:cubicBezTo>
                  <a:pt x="198963" y="4273283"/>
                  <a:pt x="0" y="3445789"/>
                  <a:pt x="0" y="2571750"/>
                </a:cubicBezTo>
                <a:cubicBezTo>
                  <a:pt x="0" y="1697712"/>
                  <a:pt x="198963" y="870217"/>
                  <a:pt x="554002" y="132224"/>
                </a:cubicBezTo>
                <a:lnTo>
                  <a:pt x="621615" y="0"/>
                </a:lnTo>
                <a:close/>
              </a:path>
            </a:pathLst>
          </a:custGeom>
          <a:solidFill>
            <a:srgbClr val="F1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400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6F4787-F615-4031-8B4A-DE7317D678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8662" y="1101671"/>
            <a:ext cx="6723539" cy="533205"/>
          </a:xfrm>
        </p:spPr>
        <p:txBody>
          <a:bodyPr tIns="72000" bIns="72000" anchor="b"/>
          <a:lstStyle>
            <a:lvl1pPr algn="l"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Rolling Agenda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3E32781-8106-4C9D-82B2-911E07073D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8662" y="1910442"/>
            <a:ext cx="6723539" cy="2640921"/>
          </a:xfrm>
        </p:spPr>
        <p:txBody>
          <a:bodyPr anchor="t"/>
          <a:lstStyle>
            <a:lvl1pPr marL="266700" indent="-266700">
              <a:buClr>
                <a:schemeClr val="bg2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>
              <a:buFont typeface="+mj-lt"/>
              <a:buAutoNum type="arabicPeriod"/>
              <a:defRPr/>
            </a:lvl2pPr>
          </a:lstStyle>
          <a:p>
            <a:pPr lvl="0"/>
            <a:r>
              <a:rPr lang="en-GB" noProof="0"/>
              <a:t>Click here to change text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4AA450F-A186-5A98-C322-69A37AA9BD5A}"/>
              </a:ext>
            </a:extLst>
          </p:cNvPr>
          <p:cNvSpPr/>
          <p:nvPr userDrawn="1"/>
        </p:nvSpPr>
        <p:spPr>
          <a:xfrm>
            <a:off x="1988662" y="1659801"/>
            <a:ext cx="540000" cy="72000"/>
          </a:xfrm>
          <a:prstGeom prst="roundRect">
            <a:avLst>
              <a:gd name="adj" fmla="val 50000"/>
            </a:avLst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161CC2DE-E6FD-6105-0502-B8BB41115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800" y="352150"/>
            <a:ext cx="1117411" cy="6844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A67A4AD-EB65-D007-EEFA-10B64AEDF6A9}"/>
              </a:ext>
            </a:extLst>
          </p:cNvPr>
          <p:cNvSpPr txBox="1"/>
          <p:nvPr userDrawn="1"/>
        </p:nvSpPr>
        <p:spPr>
          <a:xfrm>
            <a:off x="7646167" y="4862400"/>
            <a:ext cx="1033869" cy="96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en-GB" sz="700" noProof="0">
                <a:noFill/>
              </a:rPr>
              <a:t>Page</a:t>
            </a:r>
            <a:r>
              <a:rPr lang="en-GB" sz="700" noProof="0"/>
              <a:t> </a:t>
            </a:r>
            <a:fld id="{9C8A793E-6CA7-48F8-B66B-D890B5738979}" type="slidenum">
              <a:rPr lang="en-GB" sz="700" kern="1200" noProof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pPr algn="r">
                <a:lnSpc>
                  <a:spcPct val="90000"/>
                </a:lnSpc>
                <a:buClr>
                  <a:schemeClr val="bg2"/>
                </a:buClr>
              </a:pPr>
              <a:t>‹#›</a:t>
            </a:fld>
            <a:endParaRPr lang="en-GB" sz="700" kern="1200" noProof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3EABF5-CDD9-4251-B51D-4DF6D992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601211"/>
            <a:ext cx="8280399" cy="349702"/>
          </a:xfrm>
          <a:prstGeom prst="rect">
            <a:avLst/>
          </a:prstGeom>
        </p:spPr>
        <p:txBody>
          <a:bodyPr vert="horz" wrap="square" lIns="0" tIns="0" rIns="0" bIns="72000" rtlCol="0" anchor="b">
            <a:sp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DF6F25-38B3-4C29-9E80-9832334FD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1131888"/>
            <a:ext cx="8280399" cy="3419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5E47FAA0-D5C7-73C0-0BFB-6D2896C9D0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800" y="4635350"/>
            <a:ext cx="528923" cy="32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93FEBE-39B0-A26D-340F-189A9BCBF541}"/>
              </a:ext>
            </a:extLst>
          </p:cNvPr>
          <p:cNvSpPr txBox="1"/>
          <p:nvPr userDrawn="1"/>
        </p:nvSpPr>
        <p:spPr>
          <a:xfrm>
            <a:off x="7646167" y="4862400"/>
            <a:ext cx="1033869" cy="96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en-GB" sz="700" noProof="0">
                <a:noFill/>
              </a:rPr>
              <a:t>Page</a:t>
            </a:r>
            <a:r>
              <a:rPr lang="en-GB" sz="700" noProof="0"/>
              <a:t> </a:t>
            </a:r>
            <a:fld id="{9C8A793E-6CA7-48F8-B66B-D890B5738979}" type="slidenum">
              <a:rPr lang="en-GB" sz="700" kern="1200" noProof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pPr algn="r">
                <a:lnSpc>
                  <a:spcPct val="90000"/>
                </a:lnSpc>
                <a:buClr>
                  <a:schemeClr val="bg2"/>
                </a:buClr>
              </a:pPr>
              <a:t>‹#›</a:t>
            </a:fld>
            <a:endParaRPr lang="en-GB" sz="700" kern="1200" noProof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42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62" r:id="rId2"/>
    <p:sldLayoutId id="2147483853" r:id="rId3"/>
    <p:sldLayoutId id="21474838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lang="fr-FR" sz="1600" b="1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 2" panose="05020102010507070707" pitchFamily="18" charset="2"/>
        <a:buChar char="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Symbol" panose="05050102010706020507" pitchFamily="18" charset="2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Symbol" panose="05050102010706020507" pitchFamily="18" charset="2"/>
        <a:buChar char="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90000"/>
        </a:lnSpc>
        <a:spcBef>
          <a:spcPts val="600"/>
        </a:spcBef>
        <a:buFont typeface="Symbol" panose="05050102010706020507" pitchFamily="18" charset="2"/>
        <a:buChar char="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5" orient="horz" pos="2867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8" orient="horz" pos="59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3EABF5-CDD9-4251-B51D-4DF6D992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601211"/>
            <a:ext cx="8280399" cy="349702"/>
          </a:xfrm>
          <a:prstGeom prst="rect">
            <a:avLst/>
          </a:prstGeom>
        </p:spPr>
        <p:txBody>
          <a:bodyPr vert="horz" wrap="square" lIns="0" tIns="0" rIns="0" bIns="72000" rtlCol="0" anchor="b">
            <a:sp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DF6F25-38B3-4C29-9E80-9832334FD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1131888"/>
            <a:ext cx="8280399" cy="3419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5E47FAA0-D5C7-73C0-0BFB-6D2896C9D08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1800" y="4635350"/>
            <a:ext cx="528923" cy="32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D9094D9-2BAA-F159-1232-4B9137D71216}"/>
              </a:ext>
            </a:extLst>
          </p:cNvPr>
          <p:cNvSpPr txBox="1"/>
          <p:nvPr userDrawn="1"/>
        </p:nvSpPr>
        <p:spPr>
          <a:xfrm>
            <a:off x="7646167" y="4862400"/>
            <a:ext cx="1033869" cy="96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en-GB" sz="700" noProof="0">
                <a:noFill/>
              </a:rPr>
              <a:t>Page</a:t>
            </a:r>
            <a:r>
              <a:rPr lang="en-GB" sz="700" noProof="0"/>
              <a:t> </a:t>
            </a:r>
            <a:fld id="{9C8A793E-6CA7-48F8-B66B-D890B5738979}" type="slidenum">
              <a:rPr lang="en-GB" sz="700" kern="1200" noProof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pPr algn="r">
                <a:lnSpc>
                  <a:spcPct val="90000"/>
                </a:lnSpc>
                <a:buClr>
                  <a:schemeClr val="bg2"/>
                </a:buClr>
              </a:pPr>
              <a:t>‹#›</a:t>
            </a:fld>
            <a:endParaRPr lang="en-GB" sz="700" kern="1200" noProof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78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7" r:id="rId2"/>
    <p:sldLayoutId id="2147483855" r:id="rId3"/>
    <p:sldLayoutId id="2147483868" r:id="rId4"/>
    <p:sldLayoutId id="2147483844" r:id="rId5"/>
    <p:sldLayoutId id="2147483860" r:id="rId6"/>
    <p:sldLayoutId id="2147483869" r:id="rId7"/>
    <p:sldLayoutId id="2147483870" r:id="rId8"/>
    <p:sldLayoutId id="214748387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lang="fr-FR" sz="1600" b="1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 2" panose="05020102010507070707" pitchFamily="18" charset="2"/>
        <a:buChar char="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Symbol" panose="05050102010706020507" pitchFamily="18" charset="2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Symbol" panose="05050102010706020507" pitchFamily="18" charset="2"/>
        <a:buChar char="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90000"/>
        </a:lnSpc>
        <a:spcBef>
          <a:spcPts val="600"/>
        </a:spcBef>
        <a:buFont typeface="Symbol" panose="05050102010706020507" pitchFamily="18" charset="2"/>
        <a:buChar char="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5" orient="horz" pos="2867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8" orient="horz" pos="5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jpeg"/><Relationship Id="rId21" Type="http://schemas.openxmlformats.org/officeDocument/2006/relationships/image" Target="../media/image35.png"/><Relationship Id="rId34" Type="http://schemas.openxmlformats.org/officeDocument/2006/relationships/image" Target="../media/image48.jpeg"/><Relationship Id="rId42" Type="http://schemas.openxmlformats.org/officeDocument/2006/relationships/image" Target="../media/image56.gif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9" Type="http://schemas.openxmlformats.org/officeDocument/2006/relationships/image" Target="../media/image43.gif"/><Relationship Id="rId11" Type="http://schemas.openxmlformats.org/officeDocument/2006/relationships/image" Target="../media/image25.png"/><Relationship Id="rId24" Type="http://schemas.openxmlformats.org/officeDocument/2006/relationships/image" Target="../media/image38.jp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5" Type="http://schemas.openxmlformats.org/officeDocument/2006/relationships/image" Target="../media/image19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jpe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5" Type="http://schemas.openxmlformats.org/officeDocument/2006/relationships/image" Target="../media/image29.jpe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jpg"/><Relationship Id="rId49" Type="http://schemas.openxmlformats.org/officeDocument/2006/relationships/image" Target="../media/image63.jpg"/><Relationship Id="rId57" Type="http://schemas.openxmlformats.org/officeDocument/2006/relationships/image" Target="../media/image71.pn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mailto:eszter.cegledi@edenred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EABF76A-060C-D38C-0088-FB69018E5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0" y="2780520"/>
            <a:ext cx="6191837" cy="460502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Edenred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önkormányzatok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partnere</a:t>
            </a:r>
            <a:endParaRPr lang="en-GB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B83F357-A142-313F-9A78-53D2DD239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Lehetséges megoldások az inflációs kihívásokra</a:t>
            </a:r>
          </a:p>
          <a:p>
            <a:endParaRPr lang="hu-HU" dirty="0"/>
          </a:p>
          <a:p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Ceglédi Eszter</a:t>
            </a:r>
          </a:p>
          <a:p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Közszférás csoportvezető</a:t>
            </a:r>
          </a:p>
        </p:txBody>
      </p:sp>
    </p:spTree>
    <p:extLst>
      <p:ext uri="{BB962C8B-B14F-4D97-AF65-F5344CB8AC3E}">
        <p14:creationId xmlns:p14="http://schemas.microsoft.com/office/powerpoint/2010/main" val="366940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3AB4017-836E-3629-0746-FDD251CCE2FB}"/>
              </a:ext>
            </a:extLst>
          </p:cNvPr>
          <p:cNvSpPr/>
          <p:nvPr/>
        </p:nvSpPr>
        <p:spPr>
          <a:xfrm>
            <a:off x="951183" y="845312"/>
            <a:ext cx="5649834" cy="4914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chemeClr val="bg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 </a:t>
            </a:r>
            <a:r>
              <a:rPr lang="hu-HU" sz="1800" b="1" dirty="0"/>
              <a:t>Együttműködés önkormányzati szövetségekkel </a:t>
            </a:r>
            <a:endParaRPr lang="en-GB" sz="1800" b="1" dirty="0"/>
          </a:p>
        </p:txBody>
      </p:sp>
      <p:sp>
        <p:nvSpPr>
          <p:cNvPr id="2" name="Cím 2">
            <a:extLst>
              <a:ext uri="{FF2B5EF4-FFF2-40B4-BE49-F238E27FC236}">
                <a16:creationId xmlns:a16="http://schemas.microsoft.com/office/drawing/2014/main" id="{0928B64B-B6C8-E1BE-9510-F62CC979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23" y="361145"/>
            <a:ext cx="10945284" cy="369332"/>
          </a:xfrm>
        </p:spPr>
        <p:txBody>
          <a:bodyPr>
            <a:normAutofit fontScale="90000"/>
          </a:bodyPr>
          <a:lstStyle/>
          <a:p>
            <a:r>
              <a:rPr lang="hu-HU" sz="2400" b="1" dirty="0">
                <a:latin typeface="Century Gothic" panose="020B0502020202020204" pitchFamily="34" charset="0"/>
              </a:rPr>
              <a:t>PARTNERSÉGÜNK A KÖZSZFÉRÁBAN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B9752-A9DC-DD66-40BC-D1DD2105F07F}"/>
              </a:ext>
            </a:extLst>
          </p:cNvPr>
          <p:cNvSpPr txBox="1"/>
          <p:nvPr/>
        </p:nvSpPr>
        <p:spPr>
          <a:xfrm>
            <a:off x="261171" y="1459403"/>
            <a:ext cx="472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/>
              <a:t>Önkormányzatokkal, intézményeikkel és gazdasági társaságaikkal</a:t>
            </a:r>
            <a:endParaRPr lang="en-US" sz="1800" b="1" dirty="0"/>
          </a:p>
        </p:txBody>
      </p:sp>
      <p:grpSp>
        <p:nvGrpSpPr>
          <p:cNvPr id="4" name="Groupe 68">
            <a:extLst>
              <a:ext uri="{FF2B5EF4-FFF2-40B4-BE49-F238E27FC236}">
                <a16:creationId xmlns:a16="http://schemas.microsoft.com/office/drawing/2014/main" id="{2A476111-C9DB-B20D-518C-D1BFDEE2D70A}"/>
              </a:ext>
            </a:extLst>
          </p:cNvPr>
          <p:cNvGrpSpPr/>
          <p:nvPr/>
        </p:nvGrpSpPr>
        <p:grpSpPr>
          <a:xfrm>
            <a:off x="580767" y="1980081"/>
            <a:ext cx="3976172" cy="251305"/>
            <a:chOff x="576000" y="1593476"/>
            <a:chExt cx="3995999" cy="264081"/>
          </a:xfrm>
          <a:solidFill>
            <a:srgbClr val="F72717"/>
          </a:solidFill>
        </p:grpSpPr>
        <p:grpSp>
          <p:nvGrpSpPr>
            <p:cNvPr id="7" name="Groupe 69">
              <a:extLst>
                <a:ext uri="{FF2B5EF4-FFF2-40B4-BE49-F238E27FC236}">
                  <a16:creationId xmlns:a16="http://schemas.microsoft.com/office/drawing/2014/main" id="{770A9A21-01FF-D3D3-4AE0-75AE17429379}"/>
                </a:ext>
              </a:extLst>
            </p:cNvPr>
            <p:cNvGrpSpPr/>
            <p:nvPr/>
          </p:nvGrpSpPr>
          <p:grpSpPr>
            <a:xfrm>
              <a:off x="576000" y="1754117"/>
              <a:ext cx="3995999" cy="61440"/>
              <a:chOff x="-1721522" y="2188588"/>
              <a:chExt cx="12472101" cy="37359"/>
            </a:xfrm>
            <a:grpFill/>
          </p:grpSpPr>
          <p:sp>
            <p:nvSpPr>
              <p:cNvPr id="9" name="Rectangle : coins arrondis 71">
                <a:extLst>
                  <a:ext uri="{FF2B5EF4-FFF2-40B4-BE49-F238E27FC236}">
                    <a16:creationId xmlns:a16="http://schemas.microsoft.com/office/drawing/2014/main" id="{3091FB8C-55FC-3678-8FF8-AF8D2C7A2C55}"/>
                  </a:ext>
                </a:extLst>
              </p:cNvPr>
              <p:cNvSpPr/>
              <p:nvPr/>
            </p:nvSpPr>
            <p:spPr>
              <a:xfrm rot="16200000" flipV="1">
                <a:off x="7979060" y="-545596"/>
                <a:ext cx="37335" cy="5505703"/>
              </a:xfrm>
              <a:prstGeom prst="roundRect">
                <a:avLst>
                  <a:gd name="adj" fmla="val 50000"/>
                </a:avLst>
              </a:pr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133" kern="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  <p:sp>
            <p:nvSpPr>
              <p:cNvPr id="10" name="Rectangle : coins arrondis 72">
                <a:extLst>
                  <a:ext uri="{FF2B5EF4-FFF2-40B4-BE49-F238E27FC236}">
                    <a16:creationId xmlns:a16="http://schemas.microsoft.com/office/drawing/2014/main" id="{06DF89BF-DDC8-3D85-D0A0-C0CDCA3A7BB6}"/>
                  </a:ext>
                </a:extLst>
              </p:cNvPr>
              <p:cNvSpPr/>
              <p:nvPr/>
            </p:nvSpPr>
            <p:spPr>
              <a:xfrm rot="5400000">
                <a:off x="1012661" y="-545573"/>
                <a:ext cx="37337" cy="5505704"/>
              </a:xfrm>
              <a:prstGeom prst="roundRect">
                <a:avLst>
                  <a:gd name="adj" fmla="val 50000"/>
                </a:avLst>
              </a:pr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133" kern="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</p:grpSp>
        <p:sp>
          <p:nvSpPr>
            <p:cNvPr id="8" name="Forme libre : forme 20">
              <a:extLst>
                <a:ext uri="{FF2B5EF4-FFF2-40B4-BE49-F238E27FC236}">
                  <a16:creationId xmlns:a16="http://schemas.microsoft.com/office/drawing/2014/main" id="{57C87F42-E88F-E7B4-BEDB-BF3825B389C1}"/>
                </a:ext>
              </a:extLst>
            </p:cNvPr>
            <p:cNvSpPr/>
            <p:nvPr/>
          </p:nvSpPr>
          <p:spPr>
            <a:xfrm rot="8100000">
              <a:off x="2441947" y="1593476"/>
              <a:ext cx="264104" cy="264081"/>
            </a:xfrm>
            <a:custGeom>
              <a:avLst/>
              <a:gdLst>
                <a:gd name="connsiteX0" fmla="*/ 0 w 181020"/>
                <a:gd name="connsiteY0" fmla="*/ 18110 h 181006"/>
                <a:gd name="connsiteX1" fmla="*/ 1 w 181020"/>
                <a:gd name="connsiteY1" fmla="*/ 18111 h 181006"/>
                <a:gd name="connsiteX2" fmla="*/ 18102 w 181020"/>
                <a:gd name="connsiteY2" fmla="*/ 10 h 181006"/>
                <a:gd name="connsiteX3" fmla="*/ 162895 w 181020"/>
                <a:gd name="connsiteY3" fmla="*/ 10 h 181006"/>
                <a:gd name="connsiteX4" fmla="*/ 162919 w 181020"/>
                <a:gd name="connsiteY4" fmla="*/ 0 h 181006"/>
                <a:gd name="connsiteX5" fmla="*/ 181020 w 181020"/>
                <a:gd name="connsiteY5" fmla="*/ 18101 h 181006"/>
                <a:gd name="connsiteX6" fmla="*/ 181019 w 181020"/>
                <a:gd name="connsiteY6" fmla="*/ 162905 h 181006"/>
                <a:gd name="connsiteX7" fmla="*/ 162918 w 181020"/>
                <a:gd name="connsiteY7" fmla="*/ 181006 h 181006"/>
                <a:gd name="connsiteX8" fmla="*/ 162919 w 181020"/>
                <a:gd name="connsiteY8" fmla="*/ 181005 h 181006"/>
                <a:gd name="connsiteX9" fmla="*/ 144818 w 181020"/>
                <a:gd name="connsiteY9" fmla="*/ 162904 h 181006"/>
                <a:gd name="connsiteX10" fmla="*/ 144818 w 181020"/>
                <a:gd name="connsiteY10" fmla="*/ 36212 h 181006"/>
                <a:gd name="connsiteX11" fmla="*/ 18101 w 181020"/>
                <a:gd name="connsiteY11" fmla="*/ 36211 h 181006"/>
                <a:gd name="connsiteX12" fmla="*/ 0 w 181020"/>
                <a:gd name="connsiteY12" fmla="*/ 18110 h 18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020" h="181006">
                  <a:moveTo>
                    <a:pt x="0" y="18110"/>
                  </a:moveTo>
                  <a:lnTo>
                    <a:pt x="1" y="18111"/>
                  </a:lnTo>
                  <a:cubicBezTo>
                    <a:pt x="1" y="8114"/>
                    <a:pt x="8105" y="10"/>
                    <a:pt x="18102" y="10"/>
                  </a:cubicBezTo>
                  <a:lnTo>
                    <a:pt x="162895" y="10"/>
                  </a:lnTo>
                  <a:lnTo>
                    <a:pt x="162919" y="0"/>
                  </a:lnTo>
                  <a:cubicBezTo>
                    <a:pt x="172916" y="0"/>
                    <a:pt x="181020" y="8104"/>
                    <a:pt x="181020" y="18101"/>
                  </a:cubicBezTo>
                  <a:cubicBezTo>
                    <a:pt x="181020" y="66369"/>
                    <a:pt x="181019" y="114637"/>
                    <a:pt x="181019" y="162905"/>
                  </a:cubicBezTo>
                  <a:cubicBezTo>
                    <a:pt x="181019" y="172902"/>
                    <a:pt x="172915" y="181006"/>
                    <a:pt x="162918" y="181006"/>
                  </a:cubicBezTo>
                  <a:lnTo>
                    <a:pt x="162919" y="181005"/>
                  </a:lnTo>
                  <a:cubicBezTo>
                    <a:pt x="152922" y="181005"/>
                    <a:pt x="144818" y="172901"/>
                    <a:pt x="144818" y="162904"/>
                  </a:cubicBezTo>
                  <a:lnTo>
                    <a:pt x="144818" y="36212"/>
                  </a:lnTo>
                  <a:lnTo>
                    <a:pt x="18101" y="36211"/>
                  </a:lnTo>
                  <a:cubicBezTo>
                    <a:pt x="8104" y="36211"/>
                    <a:pt x="0" y="28107"/>
                    <a:pt x="0" y="18110"/>
                  </a:cubicBez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70">
                <a:defRPr/>
              </a:pPr>
              <a:endParaRPr lang="en-US" sz="2133" kern="0" dirty="0">
                <a:solidFill>
                  <a:srgbClr val="000000"/>
                </a:solidFill>
                <a:latin typeface="Century Gothic"/>
              </a:endParaRPr>
            </a:p>
          </p:txBody>
        </p:sp>
      </p:grpSp>
      <p:grpSp>
        <p:nvGrpSpPr>
          <p:cNvPr id="11" name="Groupe 68">
            <a:extLst>
              <a:ext uri="{FF2B5EF4-FFF2-40B4-BE49-F238E27FC236}">
                <a16:creationId xmlns:a16="http://schemas.microsoft.com/office/drawing/2014/main" id="{9558774E-E12E-D628-B0AD-57B4B447EC90}"/>
              </a:ext>
            </a:extLst>
          </p:cNvPr>
          <p:cNvGrpSpPr/>
          <p:nvPr/>
        </p:nvGrpSpPr>
        <p:grpSpPr>
          <a:xfrm>
            <a:off x="597747" y="3768228"/>
            <a:ext cx="3976172" cy="251305"/>
            <a:chOff x="576000" y="1593476"/>
            <a:chExt cx="3995999" cy="264081"/>
          </a:xfrm>
          <a:solidFill>
            <a:srgbClr val="F72717"/>
          </a:solidFill>
        </p:grpSpPr>
        <p:grpSp>
          <p:nvGrpSpPr>
            <p:cNvPr id="12" name="Groupe 69">
              <a:extLst>
                <a:ext uri="{FF2B5EF4-FFF2-40B4-BE49-F238E27FC236}">
                  <a16:creationId xmlns:a16="http://schemas.microsoft.com/office/drawing/2014/main" id="{EC5D1582-1581-1901-5EA0-E954E651B832}"/>
                </a:ext>
              </a:extLst>
            </p:cNvPr>
            <p:cNvGrpSpPr/>
            <p:nvPr/>
          </p:nvGrpSpPr>
          <p:grpSpPr>
            <a:xfrm>
              <a:off x="576000" y="1754117"/>
              <a:ext cx="3995999" cy="61440"/>
              <a:chOff x="-1721522" y="2188588"/>
              <a:chExt cx="12472101" cy="37359"/>
            </a:xfrm>
            <a:grpFill/>
          </p:grpSpPr>
          <p:sp>
            <p:nvSpPr>
              <p:cNvPr id="14" name="Rectangle : coins arrondis 71">
                <a:extLst>
                  <a:ext uri="{FF2B5EF4-FFF2-40B4-BE49-F238E27FC236}">
                    <a16:creationId xmlns:a16="http://schemas.microsoft.com/office/drawing/2014/main" id="{CB6318E0-D2EE-BAD3-6F00-7A1F1B052EF3}"/>
                  </a:ext>
                </a:extLst>
              </p:cNvPr>
              <p:cNvSpPr/>
              <p:nvPr/>
            </p:nvSpPr>
            <p:spPr>
              <a:xfrm rot="16200000" flipV="1">
                <a:off x="7979060" y="-545596"/>
                <a:ext cx="37335" cy="5505703"/>
              </a:xfrm>
              <a:prstGeom prst="roundRect">
                <a:avLst>
                  <a:gd name="adj" fmla="val 50000"/>
                </a:avLst>
              </a:pr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133" kern="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  <p:sp>
            <p:nvSpPr>
              <p:cNvPr id="15" name="Rectangle : coins arrondis 72">
                <a:extLst>
                  <a:ext uri="{FF2B5EF4-FFF2-40B4-BE49-F238E27FC236}">
                    <a16:creationId xmlns:a16="http://schemas.microsoft.com/office/drawing/2014/main" id="{C36DDEE4-265E-EF5C-F7C9-BF1B1F9A00A4}"/>
                  </a:ext>
                </a:extLst>
              </p:cNvPr>
              <p:cNvSpPr/>
              <p:nvPr/>
            </p:nvSpPr>
            <p:spPr>
              <a:xfrm rot="5400000">
                <a:off x="1012661" y="-545573"/>
                <a:ext cx="37337" cy="5505704"/>
              </a:xfrm>
              <a:prstGeom prst="roundRect">
                <a:avLst>
                  <a:gd name="adj" fmla="val 50000"/>
                </a:avLst>
              </a:pr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133" kern="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</p:grpSp>
        <p:sp>
          <p:nvSpPr>
            <p:cNvPr id="13" name="Forme libre : forme 20">
              <a:extLst>
                <a:ext uri="{FF2B5EF4-FFF2-40B4-BE49-F238E27FC236}">
                  <a16:creationId xmlns:a16="http://schemas.microsoft.com/office/drawing/2014/main" id="{41D4C7F7-1AAE-AD78-5324-D57BB71DE639}"/>
                </a:ext>
              </a:extLst>
            </p:cNvPr>
            <p:cNvSpPr/>
            <p:nvPr/>
          </p:nvSpPr>
          <p:spPr>
            <a:xfrm rot="8100000">
              <a:off x="2441947" y="1593476"/>
              <a:ext cx="264104" cy="264081"/>
            </a:xfrm>
            <a:custGeom>
              <a:avLst/>
              <a:gdLst>
                <a:gd name="connsiteX0" fmla="*/ 0 w 181020"/>
                <a:gd name="connsiteY0" fmla="*/ 18110 h 181006"/>
                <a:gd name="connsiteX1" fmla="*/ 1 w 181020"/>
                <a:gd name="connsiteY1" fmla="*/ 18111 h 181006"/>
                <a:gd name="connsiteX2" fmla="*/ 18102 w 181020"/>
                <a:gd name="connsiteY2" fmla="*/ 10 h 181006"/>
                <a:gd name="connsiteX3" fmla="*/ 162895 w 181020"/>
                <a:gd name="connsiteY3" fmla="*/ 10 h 181006"/>
                <a:gd name="connsiteX4" fmla="*/ 162919 w 181020"/>
                <a:gd name="connsiteY4" fmla="*/ 0 h 181006"/>
                <a:gd name="connsiteX5" fmla="*/ 181020 w 181020"/>
                <a:gd name="connsiteY5" fmla="*/ 18101 h 181006"/>
                <a:gd name="connsiteX6" fmla="*/ 181019 w 181020"/>
                <a:gd name="connsiteY6" fmla="*/ 162905 h 181006"/>
                <a:gd name="connsiteX7" fmla="*/ 162918 w 181020"/>
                <a:gd name="connsiteY7" fmla="*/ 181006 h 181006"/>
                <a:gd name="connsiteX8" fmla="*/ 162919 w 181020"/>
                <a:gd name="connsiteY8" fmla="*/ 181005 h 181006"/>
                <a:gd name="connsiteX9" fmla="*/ 144818 w 181020"/>
                <a:gd name="connsiteY9" fmla="*/ 162904 h 181006"/>
                <a:gd name="connsiteX10" fmla="*/ 144818 w 181020"/>
                <a:gd name="connsiteY10" fmla="*/ 36212 h 181006"/>
                <a:gd name="connsiteX11" fmla="*/ 18101 w 181020"/>
                <a:gd name="connsiteY11" fmla="*/ 36211 h 181006"/>
                <a:gd name="connsiteX12" fmla="*/ 0 w 181020"/>
                <a:gd name="connsiteY12" fmla="*/ 18110 h 18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020" h="181006">
                  <a:moveTo>
                    <a:pt x="0" y="18110"/>
                  </a:moveTo>
                  <a:lnTo>
                    <a:pt x="1" y="18111"/>
                  </a:lnTo>
                  <a:cubicBezTo>
                    <a:pt x="1" y="8114"/>
                    <a:pt x="8105" y="10"/>
                    <a:pt x="18102" y="10"/>
                  </a:cubicBezTo>
                  <a:lnTo>
                    <a:pt x="162895" y="10"/>
                  </a:lnTo>
                  <a:lnTo>
                    <a:pt x="162919" y="0"/>
                  </a:lnTo>
                  <a:cubicBezTo>
                    <a:pt x="172916" y="0"/>
                    <a:pt x="181020" y="8104"/>
                    <a:pt x="181020" y="18101"/>
                  </a:cubicBezTo>
                  <a:cubicBezTo>
                    <a:pt x="181020" y="66369"/>
                    <a:pt x="181019" y="114637"/>
                    <a:pt x="181019" y="162905"/>
                  </a:cubicBezTo>
                  <a:cubicBezTo>
                    <a:pt x="181019" y="172902"/>
                    <a:pt x="172915" y="181006"/>
                    <a:pt x="162918" y="181006"/>
                  </a:cubicBezTo>
                  <a:lnTo>
                    <a:pt x="162919" y="181005"/>
                  </a:lnTo>
                  <a:cubicBezTo>
                    <a:pt x="152922" y="181005"/>
                    <a:pt x="144818" y="172901"/>
                    <a:pt x="144818" y="162904"/>
                  </a:cubicBezTo>
                  <a:lnTo>
                    <a:pt x="144818" y="36212"/>
                  </a:lnTo>
                  <a:lnTo>
                    <a:pt x="18101" y="36211"/>
                  </a:lnTo>
                  <a:cubicBezTo>
                    <a:pt x="8104" y="36211"/>
                    <a:pt x="0" y="28107"/>
                    <a:pt x="0" y="18110"/>
                  </a:cubicBez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70">
                <a:defRPr/>
              </a:pPr>
              <a:endParaRPr lang="en-US" sz="2133" kern="0" dirty="0">
                <a:solidFill>
                  <a:srgbClr val="000000"/>
                </a:solidFill>
                <a:latin typeface="Century Gothic"/>
              </a:endParaRPr>
            </a:p>
          </p:txBody>
        </p:sp>
      </p:grpSp>
      <p:grpSp>
        <p:nvGrpSpPr>
          <p:cNvPr id="16" name="Groupe 68">
            <a:extLst>
              <a:ext uri="{FF2B5EF4-FFF2-40B4-BE49-F238E27FC236}">
                <a16:creationId xmlns:a16="http://schemas.microsoft.com/office/drawing/2014/main" id="{F7DAD708-FAB7-52D5-E427-359E20A30EC0}"/>
              </a:ext>
            </a:extLst>
          </p:cNvPr>
          <p:cNvGrpSpPr/>
          <p:nvPr/>
        </p:nvGrpSpPr>
        <p:grpSpPr>
          <a:xfrm>
            <a:off x="4794692" y="3029493"/>
            <a:ext cx="3976173" cy="251305"/>
            <a:chOff x="575999" y="1593476"/>
            <a:chExt cx="3996000" cy="264081"/>
          </a:xfrm>
          <a:solidFill>
            <a:srgbClr val="F72717"/>
          </a:solidFill>
        </p:grpSpPr>
        <p:grpSp>
          <p:nvGrpSpPr>
            <p:cNvPr id="17" name="Groupe 69">
              <a:extLst>
                <a:ext uri="{FF2B5EF4-FFF2-40B4-BE49-F238E27FC236}">
                  <a16:creationId xmlns:a16="http://schemas.microsoft.com/office/drawing/2014/main" id="{F0458D0F-72F4-3BDE-6EE7-CCC8F3769F40}"/>
                </a:ext>
              </a:extLst>
            </p:cNvPr>
            <p:cNvGrpSpPr/>
            <p:nvPr/>
          </p:nvGrpSpPr>
          <p:grpSpPr>
            <a:xfrm>
              <a:off x="575999" y="1754109"/>
              <a:ext cx="3996000" cy="61430"/>
              <a:chOff x="-1721524" y="2188588"/>
              <a:chExt cx="12472103" cy="37353"/>
            </a:xfrm>
            <a:grpFill/>
          </p:grpSpPr>
          <p:sp>
            <p:nvSpPr>
              <p:cNvPr id="19" name="Rectangle : coins arrondis 71">
                <a:extLst>
                  <a:ext uri="{FF2B5EF4-FFF2-40B4-BE49-F238E27FC236}">
                    <a16:creationId xmlns:a16="http://schemas.microsoft.com/office/drawing/2014/main" id="{DDE07BCB-0E5A-2B9F-5F72-87AE5CDED62D}"/>
                  </a:ext>
                </a:extLst>
              </p:cNvPr>
              <p:cNvSpPr/>
              <p:nvPr/>
            </p:nvSpPr>
            <p:spPr>
              <a:xfrm rot="16200000" flipV="1">
                <a:off x="7979060" y="-545596"/>
                <a:ext cx="37335" cy="5505703"/>
              </a:xfrm>
              <a:prstGeom prst="roundRect">
                <a:avLst>
                  <a:gd name="adj" fmla="val 50000"/>
                </a:avLst>
              </a:pr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133" kern="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  <p:sp>
            <p:nvSpPr>
              <p:cNvPr id="20" name="Rectangle : coins arrondis 72">
                <a:extLst>
                  <a:ext uri="{FF2B5EF4-FFF2-40B4-BE49-F238E27FC236}">
                    <a16:creationId xmlns:a16="http://schemas.microsoft.com/office/drawing/2014/main" id="{16BF671C-C3BF-7FC6-FB3D-8D8721981853}"/>
                  </a:ext>
                </a:extLst>
              </p:cNvPr>
              <p:cNvSpPr/>
              <p:nvPr/>
            </p:nvSpPr>
            <p:spPr>
              <a:xfrm rot="5400000">
                <a:off x="1012660" y="-545580"/>
                <a:ext cx="37337" cy="5505705"/>
              </a:xfrm>
              <a:prstGeom prst="roundRect">
                <a:avLst>
                  <a:gd name="adj" fmla="val 50000"/>
                </a:avLst>
              </a:pr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133" kern="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</p:grpSp>
        <p:sp>
          <p:nvSpPr>
            <p:cNvPr id="18" name="Forme libre : forme 20">
              <a:extLst>
                <a:ext uri="{FF2B5EF4-FFF2-40B4-BE49-F238E27FC236}">
                  <a16:creationId xmlns:a16="http://schemas.microsoft.com/office/drawing/2014/main" id="{B202908C-B897-3BB1-37FE-21D63D4ED000}"/>
                </a:ext>
              </a:extLst>
            </p:cNvPr>
            <p:cNvSpPr/>
            <p:nvPr/>
          </p:nvSpPr>
          <p:spPr>
            <a:xfrm rot="8100000">
              <a:off x="2441947" y="1593476"/>
              <a:ext cx="264104" cy="264081"/>
            </a:xfrm>
            <a:custGeom>
              <a:avLst/>
              <a:gdLst>
                <a:gd name="connsiteX0" fmla="*/ 0 w 181020"/>
                <a:gd name="connsiteY0" fmla="*/ 18110 h 181006"/>
                <a:gd name="connsiteX1" fmla="*/ 1 w 181020"/>
                <a:gd name="connsiteY1" fmla="*/ 18111 h 181006"/>
                <a:gd name="connsiteX2" fmla="*/ 18102 w 181020"/>
                <a:gd name="connsiteY2" fmla="*/ 10 h 181006"/>
                <a:gd name="connsiteX3" fmla="*/ 162895 w 181020"/>
                <a:gd name="connsiteY3" fmla="*/ 10 h 181006"/>
                <a:gd name="connsiteX4" fmla="*/ 162919 w 181020"/>
                <a:gd name="connsiteY4" fmla="*/ 0 h 181006"/>
                <a:gd name="connsiteX5" fmla="*/ 181020 w 181020"/>
                <a:gd name="connsiteY5" fmla="*/ 18101 h 181006"/>
                <a:gd name="connsiteX6" fmla="*/ 181019 w 181020"/>
                <a:gd name="connsiteY6" fmla="*/ 162905 h 181006"/>
                <a:gd name="connsiteX7" fmla="*/ 162918 w 181020"/>
                <a:gd name="connsiteY7" fmla="*/ 181006 h 181006"/>
                <a:gd name="connsiteX8" fmla="*/ 162919 w 181020"/>
                <a:gd name="connsiteY8" fmla="*/ 181005 h 181006"/>
                <a:gd name="connsiteX9" fmla="*/ 144818 w 181020"/>
                <a:gd name="connsiteY9" fmla="*/ 162904 h 181006"/>
                <a:gd name="connsiteX10" fmla="*/ 144818 w 181020"/>
                <a:gd name="connsiteY10" fmla="*/ 36212 h 181006"/>
                <a:gd name="connsiteX11" fmla="*/ 18101 w 181020"/>
                <a:gd name="connsiteY11" fmla="*/ 36211 h 181006"/>
                <a:gd name="connsiteX12" fmla="*/ 0 w 181020"/>
                <a:gd name="connsiteY12" fmla="*/ 18110 h 18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020" h="181006">
                  <a:moveTo>
                    <a:pt x="0" y="18110"/>
                  </a:moveTo>
                  <a:lnTo>
                    <a:pt x="1" y="18111"/>
                  </a:lnTo>
                  <a:cubicBezTo>
                    <a:pt x="1" y="8114"/>
                    <a:pt x="8105" y="10"/>
                    <a:pt x="18102" y="10"/>
                  </a:cubicBezTo>
                  <a:lnTo>
                    <a:pt x="162895" y="10"/>
                  </a:lnTo>
                  <a:lnTo>
                    <a:pt x="162919" y="0"/>
                  </a:lnTo>
                  <a:cubicBezTo>
                    <a:pt x="172916" y="0"/>
                    <a:pt x="181020" y="8104"/>
                    <a:pt x="181020" y="18101"/>
                  </a:cubicBezTo>
                  <a:cubicBezTo>
                    <a:pt x="181020" y="66369"/>
                    <a:pt x="181019" y="114637"/>
                    <a:pt x="181019" y="162905"/>
                  </a:cubicBezTo>
                  <a:cubicBezTo>
                    <a:pt x="181019" y="172902"/>
                    <a:pt x="172915" y="181006"/>
                    <a:pt x="162918" y="181006"/>
                  </a:cubicBezTo>
                  <a:lnTo>
                    <a:pt x="162919" y="181005"/>
                  </a:lnTo>
                  <a:cubicBezTo>
                    <a:pt x="152922" y="181005"/>
                    <a:pt x="144818" y="172901"/>
                    <a:pt x="144818" y="162904"/>
                  </a:cubicBezTo>
                  <a:lnTo>
                    <a:pt x="144818" y="36212"/>
                  </a:lnTo>
                  <a:lnTo>
                    <a:pt x="18101" y="36211"/>
                  </a:lnTo>
                  <a:cubicBezTo>
                    <a:pt x="8104" y="36211"/>
                    <a:pt x="0" y="28107"/>
                    <a:pt x="0" y="18110"/>
                  </a:cubicBez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70">
                <a:defRPr/>
              </a:pPr>
              <a:endParaRPr lang="en-US" sz="2133" kern="0" dirty="0">
                <a:solidFill>
                  <a:srgbClr val="000000"/>
                </a:solidFill>
                <a:latin typeface="Century Gothic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E000000-003E-4FCD-03C4-D7D2B729C32C}"/>
              </a:ext>
            </a:extLst>
          </p:cNvPr>
          <p:cNvSpPr txBox="1"/>
          <p:nvPr/>
        </p:nvSpPr>
        <p:spPr>
          <a:xfrm>
            <a:off x="295123" y="3484949"/>
            <a:ext cx="472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/>
              <a:t>Állami intézmények</a:t>
            </a:r>
            <a:endParaRPr lang="en-US" sz="1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E2824D-8CE5-02DB-7EC7-DB8E0C541E9C}"/>
              </a:ext>
            </a:extLst>
          </p:cNvPr>
          <p:cNvSpPr txBox="1"/>
          <p:nvPr/>
        </p:nvSpPr>
        <p:spPr>
          <a:xfrm>
            <a:off x="4421559" y="2679038"/>
            <a:ext cx="472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/>
              <a:t>Segélyszervezetek</a:t>
            </a:r>
            <a:endParaRPr lang="en-US" sz="18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C5A5EC-64EA-0A1A-D351-5F8F00F9280A}"/>
              </a:ext>
            </a:extLst>
          </p:cNvPr>
          <p:cNvSpPr/>
          <p:nvPr/>
        </p:nvSpPr>
        <p:spPr>
          <a:xfrm>
            <a:off x="259670" y="2068409"/>
            <a:ext cx="47224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endParaRPr lang="hu-HU" sz="1333" dirty="0"/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Megyei Jogú Városokkal (Sopron, Zalaegerszeg, Salgótarján, Szekszárd, Győr…</a:t>
            </a:r>
            <a:r>
              <a:rPr lang="hu-HU" sz="1200" dirty="0" err="1">
                <a:latin typeface="Century Gothic" panose="020B0502020202020204" pitchFamily="34" charset="0"/>
              </a:rPr>
              <a:t>stb</a:t>
            </a:r>
            <a:r>
              <a:rPr lang="hu-HU" sz="1200" dirty="0">
                <a:latin typeface="Century Gothic" panose="020B0502020202020204" pitchFamily="34" charset="0"/>
              </a:rPr>
              <a:t>)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Budapest Főváros (BKV) és kerületei (Kőbánya) (EKR)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Városokkal (Makó)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Községekkel (Hajdúsámson)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endParaRPr lang="hu-HU" sz="1467" b="1" dirty="0"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D7AA15-5002-5C28-F15D-6F105A27EFAE}"/>
              </a:ext>
            </a:extLst>
          </p:cNvPr>
          <p:cNvSpPr/>
          <p:nvPr/>
        </p:nvSpPr>
        <p:spPr>
          <a:xfrm>
            <a:off x="723027" y="3878114"/>
            <a:ext cx="5324474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endParaRPr lang="hu-HU" sz="1333" dirty="0"/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Alapvető Jogok Biztosának Hivatala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Alkotmánybíróság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OBH, KSH, OVSZ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Belügyminisztérium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6C0358-C0CF-0547-C537-80472B1B4368}"/>
              </a:ext>
            </a:extLst>
          </p:cNvPr>
          <p:cNvSpPr/>
          <p:nvPr/>
        </p:nvSpPr>
        <p:spPr>
          <a:xfrm>
            <a:off x="4896011" y="3117804"/>
            <a:ext cx="4552950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endParaRPr lang="hu-HU" sz="1333" dirty="0"/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Magyar Máltai Szeretetszolgálat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Baptista Szeretetszolgálat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Magyar Református Szeretetszolgálat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Ökumenikus Segélyszervezet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Katolikus </a:t>
            </a:r>
            <a:r>
              <a:rPr lang="hu-HU" sz="1200" dirty="0" err="1">
                <a:latin typeface="Century Gothic" panose="020B0502020202020204" pitchFamily="34" charset="0"/>
              </a:rPr>
              <a:t>Karitasz</a:t>
            </a:r>
            <a:endParaRPr lang="hu-HU" sz="1200" dirty="0">
              <a:latin typeface="Century Gothic" panose="020B0502020202020204" pitchFamily="34" charset="0"/>
            </a:endParaRP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Magyar Vöröskereszt</a:t>
            </a:r>
          </a:p>
        </p:txBody>
      </p:sp>
      <p:pic>
        <p:nvPicPr>
          <p:cNvPr id="36" name="Picture 2" descr="TÖOSZ | Hírek">
            <a:extLst>
              <a:ext uri="{FF2B5EF4-FFF2-40B4-BE49-F238E27FC236}">
                <a16:creationId xmlns:a16="http://schemas.microsoft.com/office/drawing/2014/main" id="{E47FB75D-386E-0E04-D616-96C267BF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41" y="1255089"/>
            <a:ext cx="1624918" cy="9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llipszis 1">
            <a:extLst>
              <a:ext uri="{FF2B5EF4-FFF2-40B4-BE49-F238E27FC236}">
                <a16:creationId xmlns:a16="http://schemas.microsoft.com/office/drawing/2014/main" id="{A95FF987-3019-DB49-BA53-8A130E5690F1}"/>
              </a:ext>
            </a:extLst>
          </p:cNvPr>
          <p:cNvSpPr/>
          <p:nvPr/>
        </p:nvSpPr>
        <p:spPr>
          <a:xfrm>
            <a:off x="7402508" y="965005"/>
            <a:ext cx="1250974" cy="4743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2 éve</a:t>
            </a:r>
          </a:p>
        </p:txBody>
      </p:sp>
    </p:spTree>
    <p:extLst>
      <p:ext uri="{BB962C8B-B14F-4D97-AF65-F5344CB8AC3E}">
        <p14:creationId xmlns:p14="http://schemas.microsoft.com/office/powerpoint/2010/main" val="30613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apvető Élelmiszerek – diszkontfutár">
            <a:extLst>
              <a:ext uri="{FF2B5EF4-FFF2-40B4-BE49-F238E27FC236}">
                <a16:creationId xmlns:a16="http://schemas.microsoft.com/office/drawing/2014/main" id="{78698BE1-B59C-D828-DB04-543F3E55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88" y="838239"/>
            <a:ext cx="3180230" cy="15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3963F9-223F-3150-3C7F-5BFBE23BC76A}"/>
              </a:ext>
            </a:extLst>
          </p:cNvPr>
          <p:cNvSpPr txBox="1">
            <a:spLocks/>
          </p:cNvSpPr>
          <p:nvPr/>
        </p:nvSpPr>
        <p:spPr>
          <a:xfrm>
            <a:off x="347224" y="373248"/>
            <a:ext cx="6922396" cy="69304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dirty="0">
                <a:latin typeface="Century Gothic" panose="020B0502020202020204" pitchFamily="34" charset="0"/>
              </a:rPr>
              <a:t>A SZOCIÁLIS támogatás megnövekedett szerepe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5" name="Rectangle : coins arrondis 14">
            <a:extLst>
              <a:ext uri="{FF2B5EF4-FFF2-40B4-BE49-F238E27FC236}">
                <a16:creationId xmlns:a16="http://schemas.microsoft.com/office/drawing/2014/main" id="{15821846-E1BC-6A10-913F-CFA6713685D3}"/>
              </a:ext>
            </a:extLst>
          </p:cNvPr>
          <p:cNvSpPr/>
          <p:nvPr/>
        </p:nvSpPr>
        <p:spPr>
          <a:xfrm rot="5400000">
            <a:off x="3892659" y="-2711639"/>
            <a:ext cx="84055" cy="714523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0285870-2F10-7D7E-B596-005785E30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40" y="3330981"/>
            <a:ext cx="1624507" cy="929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D20D1-5A99-133A-A2A6-DC6643A77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254" y="3688797"/>
            <a:ext cx="1811815" cy="10366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BCDDF7-DFE8-7042-0D52-7F6A8667BC9D}"/>
              </a:ext>
            </a:extLst>
          </p:cNvPr>
          <p:cNvSpPr/>
          <p:nvPr/>
        </p:nvSpPr>
        <p:spPr>
          <a:xfrm>
            <a:off x="433534" y="1721576"/>
            <a:ext cx="4929212" cy="2236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endParaRPr lang="hu-HU" sz="1333" dirty="0"/>
          </a:p>
          <a:p>
            <a:pPr marL="445806" lvl="2">
              <a:buClr>
                <a:srgbClr val="F72717"/>
              </a:buClr>
            </a:pPr>
            <a:r>
              <a:rPr lang="hu-HU" sz="1400" b="1" dirty="0">
                <a:latin typeface="Century Gothic" panose="020B0502020202020204" pitchFamily="34" charset="0"/>
              </a:rPr>
              <a:t>1. Segélyezés területén szerzett tapasztalat</a:t>
            </a:r>
          </a:p>
          <a:p>
            <a:pPr marL="445806" lvl="2">
              <a:buClr>
                <a:srgbClr val="F72717"/>
              </a:buClr>
            </a:pPr>
            <a:endParaRPr lang="hu-HU" sz="1400" b="1" dirty="0">
              <a:latin typeface="Century Gothic" panose="020B0502020202020204" pitchFamily="34" charset="0"/>
            </a:endParaRPr>
          </a:p>
          <a:p>
            <a:pPr marL="445806" lvl="2">
              <a:buClr>
                <a:srgbClr val="F72717"/>
              </a:buClr>
            </a:pPr>
            <a:r>
              <a:rPr lang="hu-HU" sz="1400" b="1" dirty="0">
                <a:latin typeface="Century Gothic" panose="020B0502020202020204" pitchFamily="34" charset="0"/>
              </a:rPr>
              <a:t>2. Szociális törvény változása: 	</a:t>
            </a:r>
            <a:r>
              <a:rPr lang="hu-HU" sz="1400" dirty="0">
                <a:latin typeface="Century Gothic" panose="020B0502020202020204" pitchFamily="34" charset="0"/>
              </a:rPr>
              <a:t>önkormányzatok kiemelt szerepet kaptak </a:t>
            </a:r>
          </a:p>
          <a:p>
            <a:pPr marL="445806" lvl="2">
              <a:buClr>
                <a:srgbClr val="F72717"/>
              </a:buClr>
            </a:pPr>
            <a:endParaRPr lang="hu-HU" sz="1400" dirty="0">
              <a:latin typeface="Century Gothic" panose="020B0502020202020204" pitchFamily="34" charset="0"/>
            </a:endParaRPr>
          </a:p>
          <a:p>
            <a:pPr marL="445806" lvl="2">
              <a:buClr>
                <a:srgbClr val="F72717"/>
              </a:buClr>
            </a:pPr>
            <a:r>
              <a:rPr lang="hu-HU" sz="1400" b="1" dirty="0">
                <a:latin typeface="Century Gothic" panose="020B0502020202020204" pitchFamily="34" charset="0"/>
              </a:rPr>
              <a:t>3.</a:t>
            </a:r>
            <a:r>
              <a:rPr lang="hu-HU" sz="1400" dirty="0">
                <a:latin typeface="Century Gothic" panose="020B0502020202020204" pitchFamily="34" charset="0"/>
              </a:rPr>
              <a:t> </a:t>
            </a:r>
            <a:r>
              <a:rPr lang="hu-HU" sz="1400" b="1" dirty="0">
                <a:latin typeface="Century Gothic" panose="020B0502020202020204" pitchFamily="34" charset="0"/>
              </a:rPr>
              <a:t>Önkormányzatok együttműködése </a:t>
            </a:r>
          </a:p>
          <a:p>
            <a:pPr marL="445806" lvl="2">
              <a:buClr>
                <a:srgbClr val="F72717"/>
              </a:buClr>
            </a:pPr>
            <a:r>
              <a:rPr lang="hu-HU" sz="1400" b="1" dirty="0">
                <a:latin typeface="Century Gothic" panose="020B0502020202020204" pitchFamily="34" charset="0"/>
              </a:rPr>
              <a:t>	</a:t>
            </a:r>
            <a:r>
              <a:rPr lang="hu-HU" sz="1400" dirty="0">
                <a:latin typeface="Century Gothic" panose="020B0502020202020204" pitchFamily="34" charset="0"/>
              </a:rPr>
              <a:t>az egyházi és civil szervezetekkel 1993.évi III.tv.</a:t>
            </a:r>
          </a:p>
          <a:p>
            <a:pPr marL="445806" lvl="2">
              <a:buClr>
                <a:srgbClr val="F72717"/>
              </a:buClr>
            </a:pPr>
            <a:endParaRPr lang="hu-HU" sz="1400" b="1" dirty="0">
              <a:latin typeface="Century Gothic" panose="020B0502020202020204" pitchFamily="34" charset="0"/>
            </a:endParaRPr>
          </a:p>
          <a:p>
            <a:pPr marL="445806" lvl="2">
              <a:buClr>
                <a:srgbClr val="F72717"/>
              </a:buClr>
            </a:pPr>
            <a:endParaRPr lang="hu-HU" sz="1400" b="1" dirty="0">
              <a:latin typeface="Century Gothic" panose="020B0502020202020204" pitchFamily="34" charset="0"/>
            </a:endParaRPr>
          </a:p>
        </p:txBody>
      </p:sp>
      <p:sp>
        <p:nvSpPr>
          <p:cNvPr id="3" name="Nyíl: lefelé mutató 3">
            <a:extLst>
              <a:ext uri="{FF2B5EF4-FFF2-40B4-BE49-F238E27FC236}">
                <a16:creationId xmlns:a16="http://schemas.microsoft.com/office/drawing/2014/main" id="{7091061D-6EDC-3EF1-9346-CC1C2C72C7EE}"/>
              </a:ext>
            </a:extLst>
          </p:cNvPr>
          <p:cNvSpPr/>
          <p:nvPr/>
        </p:nvSpPr>
        <p:spPr>
          <a:xfrm>
            <a:off x="7039162" y="2340454"/>
            <a:ext cx="230458" cy="876163"/>
          </a:xfrm>
          <a:prstGeom prst="downArrow">
            <a:avLst/>
          </a:prstGeom>
          <a:solidFill>
            <a:srgbClr val="F72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707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3963F9-223F-3150-3C7F-5BFBE23BC76A}"/>
              </a:ext>
            </a:extLst>
          </p:cNvPr>
          <p:cNvSpPr txBox="1">
            <a:spLocks/>
          </p:cNvSpPr>
          <p:nvPr/>
        </p:nvSpPr>
        <p:spPr>
          <a:xfrm>
            <a:off x="500380" y="411503"/>
            <a:ext cx="4795521" cy="69304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dirty="0">
                <a:latin typeface="Century Gothic" panose="020B0502020202020204" pitchFamily="34" charset="0"/>
              </a:rPr>
              <a:t>SZOCIÁLIS SEGÉLYEZÉS ESZKÖZEI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5" name="Rectangle : coins arrondis 14">
            <a:extLst>
              <a:ext uri="{FF2B5EF4-FFF2-40B4-BE49-F238E27FC236}">
                <a16:creationId xmlns:a16="http://schemas.microsoft.com/office/drawing/2014/main" id="{15821846-E1BC-6A10-913F-CFA6713685D3}"/>
              </a:ext>
            </a:extLst>
          </p:cNvPr>
          <p:cNvSpPr/>
          <p:nvPr/>
        </p:nvSpPr>
        <p:spPr>
          <a:xfrm rot="5400000">
            <a:off x="3008406" y="-1824143"/>
            <a:ext cx="80812" cy="537348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0285870-2F10-7D7E-B596-005785E3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335" y="2607226"/>
            <a:ext cx="1624507" cy="929519"/>
          </a:xfrm>
          <a:prstGeom prst="rect">
            <a:avLst/>
          </a:prstGeom>
        </p:spPr>
      </p:pic>
      <p:pic>
        <p:nvPicPr>
          <p:cNvPr id="9" name="Picture 6" descr="image">
            <a:extLst>
              <a:ext uri="{FF2B5EF4-FFF2-40B4-BE49-F238E27FC236}">
                <a16:creationId xmlns:a16="http://schemas.microsoft.com/office/drawing/2014/main" id="{A30152C2-198B-8D06-C403-251CB855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47" y="411503"/>
            <a:ext cx="2609683" cy="20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D20D1-5A99-133A-A2A6-DC6643A77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972" y="3199544"/>
            <a:ext cx="1811815" cy="10366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BCDDF7-DFE8-7042-0D52-7F6A8667BC9D}"/>
              </a:ext>
            </a:extLst>
          </p:cNvPr>
          <p:cNvSpPr/>
          <p:nvPr/>
        </p:nvSpPr>
        <p:spPr>
          <a:xfrm>
            <a:off x="189166" y="750339"/>
            <a:ext cx="4382834" cy="297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endParaRPr lang="hu-HU" sz="1333" dirty="0"/>
          </a:p>
          <a:p>
            <a:pPr marL="445806" lvl="2">
              <a:buClr>
                <a:srgbClr val="F72717"/>
              </a:buClr>
            </a:pPr>
            <a:r>
              <a:rPr lang="hu-HU" sz="1400" b="1" dirty="0">
                <a:latin typeface="Century Gothic" panose="020B0502020202020204" pitchFamily="34" charset="0"/>
              </a:rPr>
              <a:t>Adható egyszeri támogatásként, vagy akár rendszeresen is</a:t>
            </a:r>
          </a:p>
          <a:p>
            <a:pPr marL="445806" lvl="2">
              <a:buClr>
                <a:srgbClr val="F72717"/>
              </a:buClr>
            </a:pPr>
            <a:endParaRPr lang="hu-HU" sz="1400" b="1" dirty="0">
              <a:latin typeface="Century Gothic" panose="020B0502020202020204" pitchFamily="34" charset="0"/>
            </a:endParaRPr>
          </a:p>
          <a:p>
            <a:pPr marL="445806" lvl="2">
              <a:buClr>
                <a:srgbClr val="F72717"/>
              </a:buClr>
            </a:pPr>
            <a:r>
              <a:rPr lang="hu-HU" sz="1200" b="1" u="sng" dirty="0">
                <a:latin typeface="Century Gothic" panose="020B0502020202020204" pitchFamily="34" charset="0"/>
              </a:rPr>
              <a:t>Előnyei: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b="1" dirty="0">
                <a:latin typeface="Century Gothic" panose="020B0502020202020204" pitchFamily="34" charset="0"/>
              </a:rPr>
              <a:t>Könnyen</a:t>
            </a:r>
            <a:r>
              <a:rPr lang="hu-HU" sz="1200" dirty="0">
                <a:latin typeface="Century Gothic" panose="020B0502020202020204" pitchFamily="34" charset="0"/>
              </a:rPr>
              <a:t> kiosztható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b="1" dirty="0">
                <a:latin typeface="Century Gothic" panose="020B0502020202020204" pitchFamily="34" charset="0"/>
              </a:rPr>
              <a:t>Borítékolva </a:t>
            </a:r>
            <a:r>
              <a:rPr lang="hu-HU" sz="1200" dirty="0">
                <a:latin typeface="Century Gothic" panose="020B0502020202020204" pitchFamily="34" charset="0"/>
              </a:rPr>
              <a:t>van (levél)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Meghatározott </a:t>
            </a:r>
            <a:r>
              <a:rPr lang="hu-HU" sz="1200" b="1" dirty="0">
                <a:latin typeface="Century Gothic" panose="020B0502020202020204" pitchFamily="34" charset="0"/>
              </a:rPr>
              <a:t>érvényességi idővel </a:t>
            </a:r>
            <a:r>
              <a:rPr lang="hu-HU" sz="1200" dirty="0">
                <a:latin typeface="Century Gothic" panose="020B0502020202020204" pitchFamily="34" charset="0"/>
              </a:rPr>
              <a:t>rendelkezik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A csomaggal ellentétben </a:t>
            </a:r>
            <a:r>
              <a:rPr lang="hu-HU" sz="1200" b="1" dirty="0">
                <a:latin typeface="Century Gothic" panose="020B0502020202020204" pitchFamily="34" charset="0"/>
              </a:rPr>
              <a:t>gyorsabban </a:t>
            </a:r>
            <a:r>
              <a:rPr lang="hu-HU" sz="1200" dirty="0">
                <a:latin typeface="Century Gothic" panose="020B0502020202020204" pitchFamily="34" charset="0"/>
              </a:rPr>
              <a:t>megvalósítható, </a:t>
            </a:r>
            <a:r>
              <a:rPr lang="hu-HU" sz="1200" b="1" dirty="0">
                <a:latin typeface="Century Gothic" panose="020B0502020202020204" pitchFamily="34" charset="0"/>
              </a:rPr>
              <a:t>költséghatékonyabb</a:t>
            </a:r>
            <a:r>
              <a:rPr lang="hu-HU" sz="1200" dirty="0">
                <a:latin typeface="Century Gothic" panose="020B0502020202020204" pitchFamily="34" charset="0"/>
              </a:rPr>
              <a:t> (árubeszerzés, eljuttatása, munkaóra, ételallergia, márka)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Az utalás és </a:t>
            </a:r>
            <a:r>
              <a:rPr lang="hu-HU" sz="1200" b="1" dirty="0">
                <a:latin typeface="Century Gothic" panose="020B0502020202020204" pitchFamily="34" charset="0"/>
              </a:rPr>
              <a:t>a postai költség </a:t>
            </a:r>
            <a:r>
              <a:rPr lang="hu-HU" sz="1200" dirty="0">
                <a:latin typeface="Century Gothic" panose="020B0502020202020204" pitchFamily="34" charset="0"/>
              </a:rPr>
              <a:t>megtakarítható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Egyszerű </a:t>
            </a:r>
            <a:r>
              <a:rPr lang="hu-HU" sz="1200" b="1" dirty="0">
                <a:latin typeface="Century Gothic" panose="020B0502020202020204" pitchFamily="34" charset="0"/>
              </a:rPr>
              <a:t>online rendelés </a:t>
            </a:r>
            <a:r>
              <a:rPr lang="hu-HU" sz="1200" dirty="0">
                <a:latin typeface="Century Gothic" panose="020B0502020202020204" pitchFamily="34" charset="0"/>
              </a:rPr>
              <a:t>utalvány webshopunkból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06FD2E-91B3-B0F2-79A6-81D812E49554}"/>
              </a:ext>
            </a:extLst>
          </p:cNvPr>
          <p:cNvSpPr/>
          <p:nvPr/>
        </p:nvSpPr>
        <p:spPr>
          <a:xfrm>
            <a:off x="3181191" y="3199544"/>
            <a:ext cx="3636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endParaRPr lang="hu-HU" sz="1333" dirty="0"/>
          </a:p>
          <a:p>
            <a:pPr marL="445806" lvl="2">
              <a:buClr>
                <a:srgbClr val="F72717"/>
              </a:buClr>
            </a:pPr>
            <a:r>
              <a:rPr lang="hu-HU" sz="1200" b="1" u="sng" dirty="0">
                <a:latin typeface="Century Gothic" panose="020B0502020202020204" pitchFamily="34" charset="0"/>
              </a:rPr>
              <a:t>Alkalmak: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Mindennapi megélhetés (élelmiszer)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Szépkorúaknak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Húsvétra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Gyermektámogatásra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Gyógyszertámogatásra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Baba születésre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…</a:t>
            </a:r>
            <a:r>
              <a:rPr lang="hu-HU" sz="1200" dirty="0" err="1">
                <a:latin typeface="Century Gothic" panose="020B0502020202020204" pitchFamily="34" charset="0"/>
              </a:rPr>
              <a:t>stb</a:t>
            </a:r>
            <a:endParaRPr lang="hu-HU" sz="1467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3963F9-223F-3150-3C7F-5BFBE23BC76A}"/>
              </a:ext>
            </a:extLst>
          </p:cNvPr>
          <p:cNvSpPr txBox="1">
            <a:spLocks/>
          </p:cNvSpPr>
          <p:nvPr/>
        </p:nvSpPr>
        <p:spPr>
          <a:xfrm>
            <a:off x="500380" y="411503"/>
            <a:ext cx="4795521" cy="69304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dirty="0">
                <a:latin typeface="Century Gothic" panose="020B0502020202020204" pitchFamily="34" charset="0"/>
              </a:rPr>
              <a:t>Munkavállalók motiválása, támogatása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5" name="Rectangle : coins arrondis 14">
            <a:extLst>
              <a:ext uri="{FF2B5EF4-FFF2-40B4-BE49-F238E27FC236}">
                <a16:creationId xmlns:a16="http://schemas.microsoft.com/office/drawing/2014/main" id="{15821846-E1BC-6A10-913F-CFA6713685D3}"/>
              </a:ext>
            </a:extLst>
          </p:cNvPr>
          <p:cNvSpPr/>
          <p:nvPr/>
        </p:nvSpPr>
        <p:spPr>
          <a:xfrm rot="5400000" flipH="1">
            <a:off x="2565132" y="-1057339"/>
            <a:ext cx="103479" cy="423298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55D7AA-CDEC-AC9A-7FF9-6D6E87B442D4}"/>
              </a:ext>
            </a:extLst>
          </p:cNvPr>
          <p:cNvSpPr/>
          <p:nvPr/>
        </p:nvSpPr>
        <p:spPr>
          <a:xfrm>
            <a:off x="50853" y="1172564"/>
            <a:ext cx="4382834" cy="1266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endParaRPr lang="hu-HU" sz="1333" dirty="0"/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Csökkenő önkormányzati források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Háborús helyzet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Energia árak növekedése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Infláció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Köztisztviselői illetményalap változatlansága</a:t>
            </a:r>
            <a:endParaRPr lang="hu-HU" sz="1467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4FA7ED-B3AE-46B4-9A71-B7B69C03880D}"/>
              </a:ext>
            </a:extLst>
          </p:cNvPr>
          <p:cNvSpPr/>
          <p:nvPr/>
        </p:nvSpPr>
        <p:spPr>
          <a:xfrm>
            <a:off x="82627" y="2632264"/>
            <a:ext cx="5524034" cy="195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endParaRPr lang="hu-HU" sz="1333" dirty="0"/>
          </a:p>
          <a:p>
            <a:pPr marL="445806" lvl="2">
              <a:buClr>
                <a:srgbClr val="F72717"/>
              </a:buClr>
            </a:pPr>
            <a:r>
              <a:rPr lang="hu-HU" sz="1200" b="1" u="sng" dirty="0">
                <a:latin typeface="Century Gothic" panose="020B0502020202020204" pitchFamily="34" charset="0"/>
              </a:rPr>
              <a:t>Alkalmak: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Jeles napokra (</a:t>
            </a:r>
            <a:r>
              <a:rPr lang="hu-HU" sz="1200" dirty="0" err="1">
                <a:latin typeface="Century Gothic" panose="020B0502020202020204" pitchFamily="34" charset="0"/>
              </a:rPr>
              <a:t>Köztiszviselő</a:t>
            </a:r>
            <a:r>
              <a:rPr lang="hu-HU" sz="1200" dirty="0">
                <a:latin typeface="Century Gothic" panose="020B0502020202020204" pitchFamily="34" charset="0"/>
              </a:rPr>
              <a:t> nap, Tűzoltó nap, Pedagógus nap</a:t>
            </a:r>
            <a:r>
              <a:rPr lang="hu-HU" sz="1200">
                <a:latin typeface="Century Gothic" panose="020B0502020202020204" pitchFamily="34" charset="0"/>
              </a:rPr>
              <a:t>, Semmelweis </a:t>
            </a:r>
            <a:r>
              <a:rPr lang="hu-HU" sz="1200" dirty="0">
                <a:latin typeface="Century Gothic" panose="020B0502020202020204" pitchFamily="34" charset="0"/>
              </a:rPr>
              <a:t>nap…</a:t>
            </a:r>
            <a:r>
              <a:rPr lang="hu-HU" sz="1200" dirty="0" err="1">
                <a:latin typeface="Century Gothic" panose="020B0502020202020204" pitchFamily="34" charset="0"/>
              </a:rPr>
              <a:t>stb</a:t>
            </a:r>
            <a:r>
              <a:rPr lang="hu-HU" sz="1200" dirty="0">
                <a:latin typeface="Century Gothic" panose="020B0502020202020204" pitchFamily="34" charset="0"/>
              </a:rPr>
              <a:t>)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Karácsonyra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Iskolakezdésre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Nőnapra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Húsvétra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…stb.</a:t>
            </a:r>
          </a:p>
          <a:p>
            <a:pPr marL="445806" lvl="2">
              <a:buClr>
                <a:srgbClr val="F72717"/>
              </a:buClr>
            </a:pPr>
            <a:endParaRPr lang="hu-H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27ED80-F012-7994-65C4-369B6ADCAF0C}"/>
              </a:ext>
            </a:extLst>
          </p:cNvPr>
          <p:cNvSpPr txBox="1"/>
          <p:nvPr/>
        </p:nvSpPr>
        <p:spPr>
          <a:xfrm>
            <a:off x="5485790" y="1540082"/>
            <a:ext cx="316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/>
              <a:t>Csekély értékű ajándék</a:t>
            </a:r>
            <a:endParaRPr lang="en-US" sz="1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EEAE40-1386-C635-9AED-488A4953D198}"/>
              </a:ext>
            </a:extLst>
          </p:cNvPr>
          <p:cNvSpPr txBox="1"/>
          <p:nvPr/>
        </p:nvSpPr>
        <p:spPr>
          <a:xfrm>
            <a:off x="5676873" y="3165568"/>
            <a:ext cx="278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/>
              <a:t>Családi támogatás</a:t>
            </a:r>
            <a:endParaRPr lang="en-US" sz="1800" b="1" dirty="0"/>
          </a:p>
        </p:txBody>
      </p:sp>
      <p:grpSp>
        <p:nvGrpSpPr>
          <p:cNvPr id="14" name="Groupe 68">
            <a:extLst>
              <a:ext uri="{FF2B5EF4-FFF2-40B4-BE49-F238E27FC236}">
                <a16:creationId xmlns:a16="http://schemas.microsoft.com/office/drawing/2014/main" id="{F01FA797-D67F-43CD-AA7B-D1CA72CFFCAA}"/>
              </a:ext>
            </a:extLst>
          </p:cNvPr>
          <p:cNvGrpSpPr/>
          <p:nvPr/>
        </p:nvGrpSpPr>
        <p:grpSpPr>
          <a:xfrm>
            <a:off x="5295901" y="1891717"/>
            <a:ext cx="3559494" cy="215996"/>
            <a:chOff x="576000" y="1593476"/>
            <a:chExt cx="3995999" cy="264081"/>
          </a:xfrm>
          <a:solidFill>
            <a:srgbClr val="F72717"/>
          </a:solidFill>
        </p:grpSpPr>
        <p:grpSp>
          <p:nvGrpSpPr>
            <p:cNvPr id="15" name="Groupe 69">
              <a:extLst>
                <a:ext uri="{FF2B5EF4-FFF2-40B4-BE49-F238E27FC236}">
                  <a16:creationId xmlns:a16="http://schemas.microsoft.com/office/drawing/2014/main" id="{73C2B02A-BCD0-01D3-A348-610CEBE2E3EF}"/>
                </a:ext>
              </a:extLst>
            </p:cNvPr>
            <p:cNvGrpSpPr/>
            <p:nvPr/>
          </p:nvGrpSpPr>
          <p:grpSpPr>
            <a:xfrm>
              <a:off x="576000" y="1754117"/>
              <a:ext cx="3995999" cy="61440"/>
              <a:chOff x="-1721522" y="2188588"/>
              <a:chExt cx="12472101" cy="37359"/>
            </a:xfrm>
            <a:grpFill/>
          </p:grpSpPr>
          <p:sp>
            <p:nvSpPr>
              <p:cNvPr id="17" name="Rectangle : coins arrondis 71">
                <a:extLst>
                  <a:ext uri="{FF2B5EF4-FFF2-40B4-BE49-F238E27FC236}">
                    <a16:creationId xmlns:a16="http://schemas.microsoft.com/office/drawing/2014/main" id="{07E3D049-18E4-0F06-D22C-FDB7CE5F5707}"/>
                  </a:ext>
                </a:extLst>
              </p:cNvPr>
              <p:cNvSpPr/>
              <p:nvPr/>
            </p:nvSpPr>
            <p:spPr>
              <a:xfrm rot="16200000" flipV="1">
                <a:off x="7979060" y="-545596"/>
                <a:ext cx="37335" cy="5505703"/>
              </a:xfrm>
              <a:prstGeom prst="roundRect">
                <a:avLst>
                  <a:gd name="adj" fmla="val 50000"/>
                </a:avLst>
              </a:pr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133" kern="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  <p:sp>
            <p:nvSpPr>
              <p:cNvPr id="18" name="Rectangle : coins arrondis 72">
                <a:extLst>
                  <a:ext uri="{FF2B5EF4-FFF2-40B4-BE49-F238E27FC236}">
                    <a16:creationId xmlns:a16="http://schemas.microsoft.com/office/drawing/2014/main" id="{68FB2870-42A0-C419-9ECC-26750B921E2A}"/>
                  </a:ext>
                </a:extLst>
              </p:cNvPr>
              <p:cNvSpPr/>
              <p:nvPr/>
            </p:nvSpPr>
            <p:spPr>
              <a:xfrm rot="5400000">
                <a:off x="1012661" y="-545573"/>
                <a:ext cx="37337" cy="5505704"/>
              </a:xfrm>
              <a:prstGeom prst="roundRect">
                <a:avLst>
                  <a:gd name="adj" fmla="val 50000"/>
                </a:avLst>
              </a:pr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133" kern="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</p:grpSp>
        <p:sp>
          <p:nvSpPr>
            <p:cNvPr id="16" name="Forme libre : forme 20">
              <a:extLst>
                <a:ext uri="{FF2B5EF4-FFF2-40B4-BE49-F238E27FC236}">
                  <a16:creationId xmlns:a16="http://schemas.microsoft.com/office/drawing/2014/main" id="{4E58B068-12A2-7972-6E38-E95B6C47DFCF}"/>
                </a:ext>
              </a:extLst>
            </p:cNvPr>
            <p:cNvSpPr/>
            <p:nvPr/>
          </p:nvSpPr>
          <p:spPr>
            <a:xfrm rot="8100000">
              <a:off x="2441947" y="1593476"/>
              <a:ext cx="264104" cy="264081"/>
            </a:xfrm>
            <a:custGeom>
              <a:avLst/>
              <a:gdLst>
                <a:gd name="connsiteX0" fmla="*/ 0 w 181020"/>
                <a:gd name="connsiteY0" fmla="*/ 18110 h 181006"/>
                <a:gd name="connsiteX1" fmla="*/ 1 w 181020"/>
                <a:gd name="connsiteY1" fmla="*/ 18111 h 181006"/>
                <a:gd name="connsiteX2" fmla="*/ 18102 w 181020"/>
                <a:gd name="connsiteY2" fmla="*/ 10 h 181006"/>
                <a:gd name="connsiteX3" fmla="*/ 162895 w 181020"/>
                <a:gd name="connsiteY3" fmla="*/ 10 h 181006"/>
                <a:gd name="connsiteX4" fmla="*/ 162919 w 181020"/>
                <a:gd name="connsiteY4" fmla="*/ 0 h 181006"/>
                <a:gd name="connsiteX5" fmla="*/ 181020 w 181020"/>
                <a:gd name="connsiteY5" fmla="*/ 18101 h 181006"/>
                <a:gd name="connsiteX6" fmla="*/ 181019 w 181020"/>
                <a:gd name="connsiteY6" fmla="*/ 162905 h 181006"/>
                <a:gd name="connsiteX7" fmla="*/ 162918 w 181020"/>
                <a:gd name="connsiteY7" fmla="*/ 181006 h 181006"/>
                <a:gd name="connsiteX8" fmla="*/ 162919 w 181020"/>
                <a:gd name="connsiteY8" fmla="*/ 181005 h 181006"/>
                <a:gd name="connsiteX9" fmla="*/ 144818 w 181020"/>
                <a:gd name="connsiteY9" fmla="*/ 162904 h 181006"/>
                <a:gd name="connsiteX10" fmla="*/ 144818 w 181020"/>
                <a:gd name="connsiteY10" fmla="*/ 36212 h 181006"/>
                <a:gd name="connsiteX11" fmla="*/ 18101 w 181020"/>
                <a:gd name="connsiteY11" fmla="*/ 36211 h 181006"/>
                <a:gd name="connsiteX12" fmla="*/ 0 w 181020"/>
                <a:gd name="connsiteY12" fmla="*/ 18110 h 18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020" h="181006">
                  <a:moveTo>
                    <a:pt x="0" y="18110"/>
                  </a:moveTo>
                  <a:lnTo>
                    <a:pt x="1" y="18111"/>
                  </a:lnTo>
                  <a:cubicBezTo>
                    <a:pt x="1" y="8114"/>
                    <a:pt x="8105" y="10"/>
                    <a:pt x="18102" y="10"/>
                  </a:cubicBezTo>
                  <a:lnTo>
                    <a:pt x="162895" y="10"/>
                  </a:lnTo>
                  <a:lnTo>
                    <a:pt x="162919" y="0"/>
                  </a:lnTo>
                  <a:cubicBezTo>
                    <a:pt x="172916" y="0"/>
                    <a:pt x="181020" y="8104"/>
                    <a:pt x="181020" y="18101"/>
                  </a:cubicBezTo>
                  <a:cubicBezTo>
                    <a:pt x="181020" y="66369"/>
                    <a:pt x="181019" y="114637"/>
                    <a:pt x="181019" y="162905"/>
                  </a:cubicBezTo>
                  <a:cubicBezTo>
                    <a:pt x="181019" y="172902"/>
                    <a:pt x="172915" y="181006"/>
                    <a:pt x="162918" y="181006"/>
                  </a:cubicBezTo>
                  <a:lnTo>
                    <a:pt x="162919" y="181005"/>
                  </a:lnTo>
                  <a:cubicBezTo>
                    <a:pt x="152922" y="181005"/>
                    <a:pt x="144818" y="172901"/>
                    <a:pt x="144818" y="162904"/>
                  </a:cubicBezTo>
                  <a:lnTo>
                    <a:pt x="144818" y="36212"/>
                  </a:lnTo>
                  <a:lnTo>
                    <a:pt x="18101" y="36211"/>
                  </a:lnTo>
                  <a:cubicBezTo>
                    <a:pt x="8104" y="36211"/>
                    <a:pt x="0" y="28107"/>
                    <a:pt x="0" y="18110"/>
                  </a:cubicBez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70">
                <a:defRPr/>
              </a:pPr>
              <a:endParaRPr lang="en-US" sz="2133" kern="0" dirty="0">
                <a:solidFill>
                  <a:srgbClr val="000000"/>
                </a:solidFill>
                <a:latin typeface="Century Gothic"/>
              </a:endParaRPr>
            </a:p>
          </p:txBody>
        </p:sp>
      </p:grpSp>
      <p:grpSp>
        <p:nvGrpSpPr>
          <p:cNvPr id="19" name="Groupe 68">
            <a:extLst>
              <a:ext uri="{FF2B5EF4-FFF2-40B4-BE49-F238E27FC236}">
                <a16:creationId xmlns:a16="http://schemas.microsoft.com/office/drawing/2014/main" id="{33ED0FDC-E22B-F4E3-A637-E4BA3E5D648D}"/>
              </a:ext>
            </a:extLst>
          </p:cNvPr>
          <p:cNvGrpSpPr/>
          <p:nvPr/>
        </p:nvGrpSpPr>
        <p:grpSpPr>
          <a:xfrm>
            <a:off x="5378608" y="3495091"/>
            <a:ext cx="3394077" cy="219161"/>
            <a:chOff x="576000" y="1593476"/>
            <a:chExt cx="3995999" cy="264081"/>
          </a:xfrm>
          <a:solidFill>
            <a:srgbClr val="F72717"/>
          </a:solidFill>
        </p:grpSpPr>
        <p:grpSp>
          <p:nvGrpSpPr>
            <p:cNvPr id="20" name="Groupe 69">
              <a:extLst>
                <a:ext uri="{FF2B5EF4-FFF2-40B4-BE49-F238E27FC236}">
                  <a16:creationId xmlns:a16="http://schemas.microsoft.com/office/drawing/2014/main" id="{A52F1C32-7F5B-E13B-E9CA-AD4F9ACB2F2F}"/>
                </a:ext>
              </a:extLst>
            </p:cNvPr>
            <p:cNvGrpSpPr/>
            <p:nvPr/>
          </p:nvGrpSpPr>
          <p:grpSpPr>
            <a:xfrm>
              <a:off x="576000" y="1754117"/>
              <a:ext cx="3995999" cy="61440"/>
              <a:chOff x="-1721522" y="2188588"/>
              <a:chExt cx="12472101" cy="37359"/>
            </a:xfrm>
            <a:grpFill/>
          </p:grpSpPr>
          <p:sp>
            <p:nvSpPr>
              <p:cNvPr id="22" name="Rectangle : coins arrondis 71">
                <a:extLst>
                  <a:ext uri="{FF2B5EF4-FFF2-40B4-BE49-F238E27FC236}">
                    <a16:creationId xmlns:a16="http://schemas.microsoft.com/office/drawing/2014/main" id="{BFCACD78-A052-D420-137F-BE7686DC4393}"/>
                  </a:ext>
                </a:extLst>
              </p:cNvPr>
              <p:cNvSpPr/>
              <p:nvPr/>
            </p:nvSpPr>
            <p:spPr>
              <a:xfrm rot="16200000" flipV="1">
                <a:off x="7979060" y="-545596"/>
                <a:ext cx="37335" cy="5505703"/>
              </a:xfrm>
              <a:prstGeom prst="roundRect">
                <a:avLst>
                  <a:gd name="adj" fmla="val 50000"/>
                </a:avLst>
              </a:pr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133" kern="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  <p:sp>
            <p:nvSpPr>
              <p:cNvPr id="23" name="Rectangle : coins arrondis 72">
                <a:extLst>
                  <a:ext uri="{FF2B5EF4-FFF2-40B4-BE49-F238E27FC236}">
                    <a16:creationId xmlns:a16="http://schemas.microsoft.com/office/drawing/2014/main" id="{B63F686B-0962-479C-74B3-0C104740725D}"/>
                  </a:ext>
                </a:extLst>
              </p:cNvPr>
              <p:cNvSpPr/>
              <p:nvPr/>
            </p:nvSpPr>
            <p:spPr>
              <a:xfrm rot="5400000">
                <a:off x="1012661" y="-545573"/>
                <a:ext cx="37337" cy="5505704"/>
              </a:xfrm>
              <a:prstGeom prst="roundRect">
                <a:avLst>
                  <a:gd name="adj" fmla="val 50000"/>
                </a:avLst>
              </a:pr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133" kern="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</p:grp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6BE49568-4F36-0E15-0254-644930C61D7F}"/>
                </a:ext>
              </a:extLst>
            </p:cNvPr>
            <p:cNvSpPr/>
            <p:nvPr/>
          </p:nvSpPr>
          <p:spPr>
            <a:xfrm rot="8100000">
              <a:off x="2441947" y="1593476"/>
              <a:ext cx="264104" cy="264081"/>
            </a:xfrm>
            <a:custGeom>
              <a:avLst/>
              <a:gdLst>
                <a:gd name="connsiteX0" fmla="*/ 0 w 181020"/>
                <a:gd name="connsiteY0" fmla="*/ 18110 h 181006"/>
                <a:gd name="connsiteX1" fmla="*/ 1 w 181020"/>
                <a:gd name="connsiteY1" fmla="*/ 18111 h 181006"/>
                <a:gd name="connsiteX2" fmla="*/ 18102 w 181020"/>
                <a:gd name="connsiteY2" fmla="*/ 10 h 181006"/>
                <a:gd name="connsiteX3" fmla="*/ 162895 w 181020"/>
                <a:gd name="connsiteY3" fmla="*/ 10 h 181006"/>
                <a:gd name="connsiteX4" fmla="*/ 162919 w 181020"/>
                <a:gd name="connsiteY4" fmla="*/ 0 h 181006"/>
                <a:gd name="connsiteX5" fmla="*/ 181020 w 181020"/>
                <a:gd name="connsiteY5" fmla="*/ 18101 h 181006"/>
                <a:gd name="connsiteX6" fmla="*/ 181019 w 181020"/>
                <a:gd name="connsiteY6" fmla="*/ 162905 h 181006"/>
                <a:gd name="connsiteX7" fmla="*/ 162918 w 181020"/>
                <a:gd name="connsiteY7" fmla="*/ 181006 h 181006"/>
                <a:gd name="connsiteX8" fmla="*/ 162919 w 181020"/>
                <a:gd name="connsiteY8" fmla="*/ 181005 h 181006"/>
                <a:gd name="connsiteX9" fmla="*/ 144818 w 181020"/>
                <a:gd name="connsiteY9" fmla="*/ 162904 h 181006"/>
                <a:gd name="connsiteX10" fmla="*/ 144818 w 181020"/>
                <a:gd name="connsiteY10" fmla="*/ 36212 h 181006"/>
                <a:gd name="connsiteX11" fmla="*/ 18101 w 181020"/>
                <a:gd name="connsiteY11" fmla="*/ 36211 h 181006"/>
                <a:gd name="connsiteX12" fmla="*/ 0 w 181020"/>
                <a:gd name="connsiteY12" fmla="*/ 18110 h 18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020" h="181006">
                  <a:moveTo>
                    <a:pt x="0" y="18110"/>
                  </a:moveTo>
                  <a:lnTo>
                    <a:pt x="1" y="18111"/>
                  </a:lnTo>
                  <a:cubicBezTo>
                    <a:pt x="1" y="8114"/>
                    <a:pt x="8105" y="10"/>
                    <a:pt x="18102" y="10"/>
                  </a:cubicBezTo>
                  <a:lnTo>
                    <a:pt x="162895" y="10"/>
                  </a:lnTo>
                  <a:lnTo>
                    <a:pt x="162919" y="0"/>
                  </a:lnTo>
                  <a:cubicBezTo>
                    <a:pt x="172916" y="0"/>
                    <a:pt x="181020" y="8104"/>
                    <a:pt x="181020" y="18101"/>
                  </a:cubicBezTo>
                  <a:cubicBezTo>
                    <a:pt x="181020" y="66369"/>
                    <a:pt x="181019" y="114637"/>
                    <a:pt x="181019" y="162905"/>
                  </a:cubicBezTo>
                  <a:cubicBezTo>
                    <a:pt x="181019" y="172902"/>
                    <a:pt x="172915" y="181006"/>
                    <a:pt x="162918" y="181006"/>
                  </a:cubicBezTo>
                  <a:lnTo>
                    <a:pt x="162919" y="181005"/>
                  </a:lnTo>
                  <a:cubicBezTo>
                    <a:pt x="152922" y="181005"/>
                    <a:pt x="144818" y="172901"/>
                    <a:pt x="144818" y="162904"/>
                  </a:cubicBezTo>
                  <a:lnTo>
                    <a:pt x="144818" y="36212"/>
                  </a:lnTo>
                  <a:lnTo>
                    <a:pt x="18101" y="36211"/>
                  </a:lnTo>
                  <a:cubicBezTo>
                    <a:pt x="8104" y="36211"/>
                    <a:pt x="0" y="28107"/>
                    <a:pt x="0" y="18110"/>
                  </a:cubicBez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70">
                <a:defRPr/>
              </a:pPr>
              <a:endParaRPr lang="en-US" sz="2133" kern="0" dirty="0">
                <a:solidFill>
                  <a:srgbClr val="000000"/>
                </a:solidFill>
                <a:latin typeface="Century Gothic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3117-1B6D-F407-8843-530D5B9EC8B4}"/>
              </a:ext>
            </a:extLst>
          </p:cNvPr>
          <p:cNvSpPr/>
          <p:nvPr/>
        </p:nvSpPr>
        <p:spPr>
          <a:xfrm>
            <a:off x="4911017" y="2109231"/>
            <a:ext cx="4232983" cy="851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endParaRPr lang="hu-HU" sz="1333" dirty="0"/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Fejenként </a:t>
            </a:r>
            <a:r>
              <a:rPr lang="hu-HU" sz="1200" b="1" dirty="0">
                <a:latin typeface="Century Gothic" panose="020B0502020202020204" pitchFamily="34" charset="0"/>
              </a:rPr>
              <a:t>23.200.- Ft </a:t>
            </a:r>
            <a:r>
              <a:rPr lang="hu-HU" sz="1200" dirty="0">
                <a:latin typeface="Century Gothic" panose="020B0502020202020204" pitchFamily="34" charset="0"/>
              </a:rPr>
              <a:t>értékben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Ptk. szerinti </a:t>
            </a:r>
            <a:r>
              <a:rPr lang="hu-HU" sz="1200" b="1" dirty="0">
                <a:latin typeface="Century Gothic" panose="020B0502020202020204" pitchFamily="34" charset="0"/>
              </a:rPr>
              <a:t>hozzátartozónak is </a:t>
            </a:r>
            <a:r>
              <a:rPr lang="hu-HU" sz="1200" dirty="0">
                <a:latin typeface="Century Gothic" panose="020B0502020202020204" pitchFamily="34" charset="0"/>
              </a:rPr>
              <a:t>lehet adni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b="1" dirty="0">
                <a:latin typeface="Century Gothic" panose="020B0502020202020204" pitchFamily="34" charset="0"/>
              </a:rPr>
              <a:t>33,04%</a:t>
            </a:r>
            <a:r>
              <a:rPr lang="hu-HU" sz="1200" dirty="0">
                <a:latin typeface="Century Gothic" panose="020B0502020202020204" pitchFamily="34" charset="0"/>
              </a:rPr>
              <a:t> adózással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70A9D4-58FD-9E75-D32F-AC0093BD3FDC}"/>
              </a:ext>
            </a:extLst>
          </p:cNvPr>
          <p:cNvSpPr/>
          <p:nvPr/>
        </p:nvSpPr>
        <p:spPr>
          <a:xfrm>
            <a:off x="4907587" y="3621923"/>
            <a:ext cx="4017038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endParaRPr lang="hu-HU" sz="1333" dirty="0"/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Fejenként </a:t>
            </a:r>
            <a:r>
              <a:rPr lang="hu-HU" sz="1200" b="1" dirty="0">
                <a:latin typeface="Century Gothic" panose="020B0502020202020204" pitchFamily="34" charset="0"/>
              </a:rPr>
              <a:t>több, mint 23.200.- Ft </a:t>
            </a:r>
            <a:r>
              <a:rPr lang="hu-HU" sz="1200" dirty="0">
                <a:latin typeface="Century Gothic" panose="020B0502020202020204" pitchFamily="34" charset="0"/>
              </a:rPr>
              <a:t>értékben</a:t>
            </a: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dirty="0">
                <a:latin typeface="Century Gothic" panose="020B0502020202020204" pitchFamily="34" charset="0"/>
              </a:rPr>
              <a:t>Munkavállaló Ptk. szerinti </a:t>
            </a:r>
            <a:r>
              <a:rPr lang="hu-HU" sz="1200" b="1" dirty="0">
                <a:latin typeface="Century Gothic" panose="020B0502020202020204" pitchFamily="34" charset="0"/>
              </a:rPr>
              <a:t>hozzátartozójának adható</a:t>
            </a:r>
            <a:endParaRPr lang="hu-HU" sz="1200" dirty="0">
              <a:latin typeface="Century Gothic" panose="020B0502020202020204" pitchFamily="34" charset="0"/>
            </a:endParaRPr>
          </a:p>
          <a:p>
            <a:pPr lvl="2" indent="-239994">
              <a:buClr>
                <a:srgbClr val="F72717"/>
              </a:buClr>
              <a:buFont typeface="Wingdings 2" panose="05020102010507070707" pitchFamily="18" charset="2"/>
              <a:buChar char="»"/>
            </a:pPr>
            <a:r>
              <a:rPr lang="hu-HU" sz="1200" b="1" dirty="0">
                <a:latin typeface="Century Gothic" panose="020B0502020202020204" pitchFamily="34" charset="0"/>
              </a:rPr>
              <a:t>32,94%</a:t>
            </a:r>
            <a:r>
              <a:rPr lang="hu-HU" sz="1200" dirty="0">
                <a:latin typeface="Century Gothic" panose="020B0502020202020204" pitchFamily="34" charset="0"/>
              </a:rPr>
              <a:t> adózással</a:t>
            </a:r>
          </a:p>
        </p:txBody>
      </p:sp>
      <p:pic>
        <p:nvPicPr>
          <p:cNvPr id="32" name="Picture 4" descr="image">
            <a:extLst>
              <a:ext uri="{FF2B5EF4-FFF2-40B4-BE49-F238E27FC236}">
                <a16:creationId xmlns:a16="http://schemas.microsoft.com/office/drawing/2014/main" id="{838906FE-1FB4-D052-BB64-B789E10DF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29" y="3445076"/>
            <a:ext cx="1973919" cy="14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Text&#10;&#10;Description automatically generated">
            <a:extLst>
              <a:ext uri="{FF2B5EF4-FFF2-40B4-BE49-F238E27FC236}">
                <a16:creationId xmlns:a16="http://schemas.microsoft.com/office/drawing/2014/main" id="{94BDFE98-B7BC-8474-B593-B2FBA625C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19" y="472255"/>
            <a:ext cx="1228623" cy="703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79F43CC-258D-76B0-E18F-AB05360217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705" y="725325"/>
            <a:ext cx="1267103" cy="72501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2407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A65059A-180A-46CD-7027-1C95E3DE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Juttatás adókedvezménnyel - példa</a:t>
            </a:r>
            <a:endParaRPr lang="en-GB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E8726D2-049E-DB64-28A7-FCF2349BD328}"/>
              </a:ext>
            </a:extLst>
          </p:cNvPr>
          <p:cNvSpPr/>
          <p:nvPr/>
        </p:nvSpPr>
        <p:spPr>
          <a:xfrm rot="5400000">
            <a:off x="3078136" y="-1903586"/>
            <a:ext cx="80812" cy="537348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288067"/>
              </p:ext>
            </p:extLst>
          </p:nvPr>
        </p:nvGraphicFramePr>
        <p:xfrm>
          <a:off x="431800" y="1019356"/>
          <a:ext cx="5693481" cy="346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zis 1">
            <a:extLst>
              <a:ext uri="{FF2B5EF4-FFF2-40B4-BE49-F238E27FC236}">
                <a16:creationId xmlns:a16="http://schemas.microsoft.com/office/drawing/2014/main" id="{16EA3E8A-CD53-FE1D-3F18-F3799C67DA2A}"/>
              </a:ext>
            </a:extLst>
          </p:cNvPr>
          <p:cNvSpPr/>
          <p:nvPr/>
        </p:nvSpPr>
        <p:spPr>
          <a:xfrm>
            <a:off x="6273618" y="2878983"/>
            <a:ext cx="2728033" cy="1867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Megtakarítás:</a:t>
            </a:r>
          </a:p>
          <a:p>
            <a:pPr algn="ctr"/>
            <a:r>
              <a:rPr lang="hu-HU" sz="2000" b="1" dirty="0"/>
              <a:t>324.398.- Ft</a:t>
            </a:r>
          </a:p>
        </p:txBody>
      </p:sp>
      <p:sp>
        <p:nvSpPr>
          <p:cNvPr id="6" name="Ellipszis 1">
            <a:extLst>
              <a:ext uri="{FF2B5EF4-FFF2-40B4-BE49-F238E27FC236}">
                <a16:creationId xmlns:a16="http://schemas.microsoft.com/office/drawing/2014/main" id="{C041392D-53B6-4B95-A944-C791A225338E}"/>
              </a:ext>
            </a:extLst>
          </p:cNvPr>
          <p:cNvSpPr/>
          <p:nvPr/>
        </p:nvSpPr>
        <p:spPr>
          <a:xfrm>
            <a:off x="6306471" y="1649182"/>
            <a:ext cx="2662324" cy="1191808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/>
              <a:t>Utalvány költsége: 44.450.- 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FA7C4-27F9-2925-E022-CD43B9D7F268}"/>
              </a:ext>
            </a:extLst>
          </p:cNvPr>
          <p:cNvSpPr txBox="1"/>
          <p:nvPr/>
        </p:nvSpPr>
        <p:spPr>
          <a:xfrm>
            <a:off x="5276412" y="942602"/>
            <a:ext cx="472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/>
              <a:t>Létszám: 50 fő</a:t>
            </a:r>
          </a:p>
          <a:p>
            <a:pPr algn="ctr"/>
            <a:r>
              <a:rPr lang="hu-HU" sz="1200" b="1" dirty="0"/>
              <a:t>Nettó kifizetés: 20.000.- Ft/fő</a:t>
            </a:r>
          </a:p>
          <a:p>
            <a:pPr algn="ctr"/>
            <a:r>
              <a:rPr lang="hu-HU" sz="1200" b="1" dirty="0"/>
              <a:t>Nettó kifizetés összesen: 1.000.000.- Ft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9785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Szerződött partnereink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23F97152-6EA0-4BB5-8EAC-D62778EB47B4}"/>
              </a:ext>
            </a:extLst>
          </p:cNvPr>
          <p:cNvSpPr/>
          <p:nvPr/>
        </p:nvSpPr>
        <p:spPr>
          <a:xfrm>
            <a:off x="6488206" y="2965077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0" descr="200 patikával várjuk az egész országban I Kulcs Patikák">
            <a:extLst>
              <a:ext uri="{FF2B5EF4-FFF2-40B4-BE49-F238E27FC236}">
                <a16:creationId xmlns:a16="http://schemas.microsoft.com/office/drawing/2014/main" id="{844702F6-FCA1-9E09-5CF2-CD8EC1439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8" b="15239"/>
          <a:stretch/>
        </p:blipFill>
        <p:spPr bwMode="auto">
          <a:xfrm>
            <a:off x="3451669" y="1486415"/>
            <a:ext cx="894211" cy="4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B986E6E-8F53-7313-0BFE-88556193E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863" y="758501"/>
            <a:ext cx="639602" cy="679656"/>
          </a:xfrm>
          <a:prstGeom prst="rect">
            <a:avLst/>
          </a:prstGeom>
        </p:spPr>
      </p:pic>
      <p:pic>
        <p:nvPicPr>
          <p:cNvPr id="10" name="Kép 7">
            <a:extLst>
              <a:ext uri="{FF2B5EF4-FFF2-40B4-BE49-F238E27FC236}">
                <a16:creationId xmlns:a16="http://schemas.microsoft.com/office/drawing/2014/main" id="{EAD440D2-8B76-F2CA-96B5-A920A0D6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52" y="1028617"/>
            <a:ext cx="687627" cy="265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91C9F-49E3-500A-FA2A-5D4F42C9D7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7" r="337" b="6485"/>
          <a:stretch/>
        </p:blipFill>
        <p:spPr>
          <a:xfrm>
            <a:off x="1310483" y="1008343"/>
            <a:ext cx="770659" cy="244787"/>
          </a:xfrm>
          <a:prstGeom prst="rect">
            <a:avLst/>
          </a:prstGeom>
        </p:spPr>
      </p:pic>
      <p:pic>
        <p:nvPicPr>
          <p:cNvPr id="12" name="Picture 4" descr="Image result for interspar logo">
            <a:extLst>
              <a:ext uri="{FF2B5EF4-FFF2-40B4-BE49-F238E27FC236}">
                <a16:creationId xmlns:a16="http://schemas.microsoft.com/office/drawing/2014/main" id="{3CF25FC8-B671-BE6E-5813-438D199CB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39022" b="42739"/>
          <a:stretch/>
        </p:blipFill>
        <p:spPr bwMode="auto">
          <a:xfrm>
            <a:off x="2316304" y="982449"/>
            <a:ext cx="1148128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216D330-B897-1351-6A8F-D7018F870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417" y="1118504"/>
            <a:ext cx="584003" cy="206027"/>
          </a:xfrm>
          <a:prstGeom prst="rect">
            <a:avLst/>
          </a:prstGeom>
        </p:spPr>
      </p:pic>
      <p:pic>
        <p:nvPicPr>
          <p:cNvPr id="17" name="Picture 2" descr="Image result for interspar logo">
            <a:extLst>
              <a:ext uri="{FF2B5EF4-FFF2-40B4-BE49-F238E27FC236}">
                <a16:creationId xmlns:a16="http://schemas.microsoft.com/office/drawing/2014/main" id="{EB7A9974-D187-A793-5399-AC1F5587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2" y="1448825"/>
            <a:ext cx="1659115" cy="21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ép 11">
            <a:extLst>
              <a:ext uri="{FF2B5EF4-FFF2-40B4-BE49-F238E27FC236}">
                <a16:creationId xmlns:a16="http://schemas.microsoft.com/office/drawing/2014/main" id="{1DC38A45-0B31-F0E4-FC33-875033F757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9561" y="1486415"/>
            <a:ext cx="550504" cy="6029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EA3066-BEA6-3C13-E343-0FAF65187B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08" y="905555"/>
            <a:ext cx="514767" cy="521692"/>
          </a:xfrm>
          <a:prstGeom prst="rect">
            <a:avLst/>
          </a:prstGeom>
        </p:spPr>
      </p:pic>
      <p:pic>
        <p:nvPicPr>
          <p:cNvPr id="20" name="Picture 10" descr="PadThai | ÁRKÁD Győr">
            <a:extLst>
              <a:ext uri="{FF2B5EF4-FFF2-40B4-BE49-F238E27FC236}">
                <a16:creationId xmlns:a16="http://schemas.microsoft.com/office/drawing/2014/main" id="{1AB00E8C-B3ED-2049-5A1D-0E237149B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73" y="1297560"/>
            <a:ext cx="556063" cy="5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Bellozzo Restaurant - Budapest - Oktogon">
            <a:extLst>
              <a:ext uri="{FF2B5EF4-FFF2-40B4-BE49-F238E27FC236}">
                <a16:creationId xmlns:a16="http://schemas.microsoft.com/office/drawing/2014/main" id="{FABA3D0E-1F2E-A7B0-1F2F-67989775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18" y="884984"/>
            <a:ext cx="542434" cy="5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XVIII. kerület - Pestszentlőrinc-Pestszentimre | CityFood &amp; VitálKonyha -  ebéd-házhozszállítás">
            <a:extLst>
              <a:ext uri="{FF2B5EF4-FFF2-40B4-BE49-F238E27FC236}">
                <a16:creationId xmlns:a16="http://schemas.microsoft.com/office/drawing/2014/main" id="{C8629530-FE83-48F1-8CE8-5013D6040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6" r="-650" b="36222"/>
          <a:stretch/>
        </p:blipFill>
        <p:spPr bwMode="auto">
          <a:xfrm>
            <a:off x="6189185" y="2294631"/>
            <a:ext cx="1168950" cy="3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A BENU ismét támogatja a Tábitha Gyermekhospice Ház működését | BENU  Gyógyszertár">
            <a:extLst>
              <a:ext uri="{FF2B5EF4-FFF2-40B4-BE49-F238E27FC236}">
                <a16:creationId xmlns:a16="http://schemas.microsoft.com/office/drawing/2014/main" id="{0F046391-1136-477B-C461-BDCE99F55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49" y="1507549"/>
            <a:ext cx="792381" cy="37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Octenisept - Hol kapható">
            <a:extLst>
              <a:ext uri="{FF2B5EF4-FFF2-40B4-BE49-F238E27FC236}">
                <a16:creationId xmlns:a16="http://schemas.microsoft.com/office/drawing/2014/main" id="{18E7C19F-B421-C64A-D2F2-A5DFDA9C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07" y="1437382"/>
            <a:ext cx="1458218" cy="4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Image result for háda logo">
            <a:extLst>
              <a:ext uri="{FF2B5EF4-FFF2-40B4-BE49-F238E27FC236}">
                <a16:creationId xmlns:a16="http://schemas.microsoft.com/office/drawing/2014/main" id="{E8542AF0-F0C3-D1B0-5AF6-A56425CEB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9" b="28488"/>
          <a:stretch/>
        </p:blipFill>
        <p:spPr bwMode="auto">
          <a:xfrm>
            <a:off x="2485524" y="2992394"/>
            <a:ext cx="1048304" cy="28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A99F26-8CCD-E8D0-99DD-3A889ACBB1D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88" y="1816735"/>
            <a:ext cx="1055312" cy="498906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02C5999-8EA8-350F-CE84-A1DF32F7F53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0170" r="12137" b="-212"/>
          <a:stretch/>
        </p:blipFill>
        <p:spPr>
          <a:xfrm>
            <a:off x="1911745" y="3758881"/>
            <a:ext cx="879414" cy="3308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FDDC63-5A45-3D9A-7560-02F7520B3FE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00" y="2980114"/>
            <a:ext cx="510194" cy="3926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111035-D473-8EE4-DDEA-499035E7CCA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79" y="3515403"/>
            <a:ext cx="1328214" cy="1438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99FD43-6A3A-7758-44D4-2141A3C3827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r="22949"/>
          <a:stretch/>
        </p:blipFill>
        <p:spPr>
          <a:xfrm>
            <a:off x="449483" y="3963074"/>
            <a:ext cx="590046" cy="5583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AC97972-BA70-F971-2505-CBEEDD961D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78" y="3993507"/>
            <a:ext cx="497533" cy="497533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2D0530-F715-8A6E-D3A6-06FD32C0F4B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1131" y="4185044"/>
            <a:ext cx="1199312" cy="248133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9C700BC7-0F12-3724-D551-AEE06D17CC6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" t="24976" r="1280" b="26669"/>
          <a:stretch/>
        </p:blipFill>
        <p:spPr>
          <a:xfrm>
            <a:off x="4195070" y="2403395"/>
            <a:ext cx="1040157" cy="305695"/>
          </a:xfrm>
          <a:prstGeom prst="rect">
            <a:avLst/>
          </a:prstGeom>
        </p:spPr>
      </p:pic>
      <p:pic>
        <p:nvPicPr>
          <p:cNvPr id="34" name="Picture 33" descr="Decathlon Réunion migrates to Reflex In-Store Logistics to manage its  stores' stock | Reflex Logistics">
            <a:extLst>
              <a:ext uri="{FF2B5EF4-FFF2-40B4-BE49-F238E27FC236}">
                <a16:creationId xmlns:a16="http://schemas.microsoft.com/office/drawing/2014/main" id="{63FB3977-919E-621E-4A06-FCC407CD3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60" y="2229585"/>
            <a:ext cx="1179903" cy="66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B4A199-EBFA-EECD-14FF-C90BC3E28E4B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t="19419" r="28548" b="19910"/>
          <a:stretch/>
        </p:blipFill>
        <p:spPr>
          <a:xfrm>
            <a:off x="2265630" y="2340837"/>
            <a:ext cx="618818" cy="42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F0692BF-3307-BB9A-3A16-E238017A378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5" y="2439003"/>
            <a:ext cx="1096837" cy="162085"/>
          </a:xfrm>
          <a:prstGeom prst="rect">
            <a:avLst/>
          </a:prstGeom>
        </p:spPr>
      </p:pic>
      <p:pic>
        <p:nvPicPr>
          <p:cNvPr id="37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FEDEB649-0E7E-CA11-56DF-432093EB6F46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r="-183" b="12407"/>
          <a:stretch/>
        </p:blipFill>
        <p:spPr>
          <a:xfrm>
            <a:off x="1703836" y="2360210"/>
            <a:ext cx="458925" cy="5464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7FAD54B-D6B8-E7DC-98F9-1A487C7D7B51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31395"/>
          <a:stretch/>
        </p:blipFill>
        <p:spPr>
          <a:xfrm>
            <a:off x="491078" y="1842864"/>
            <a:ext cx="852485" cy="339635"/>
          </a:xfrm>
          <a:prstGeom prst="rect">
            <a:avLst/>
          </a:prstGeom>
        </p:spPr>
      </p:pic>
      <p:pic>
        <p:nvPicPr>
          <p:cNvPr id="39" name="Picture 20" descr="Image result for yves rocher">
            <a:extLst>
              <a:ext uri="{FF2B5EF4-FFF2-40B4-BE49-F238E27FC236}">
                <a16:creationId xmlns:a16="http://schemas.microsoft.com/office/drawing/2014/main" id="{71F2F817-5D13-D107-D2ED-60493D99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50" y="1879221"/>
            <a:ext cx="1522067" cy="46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24DD2CCC-039F-D213-5A10-BABE19FC262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03385" y="1827455"/>
            <a:ext cx="1418901" cy="351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2BC27D9-5E4A-F988-13C9-ED2C17CD675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35" y="2914818"/>
            <a:ext cx="1189531" cy="4832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58E6AF-FE9C-BC1F-E20F-6D98C09A87E0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1404" b="1"/>
          <a:stretch/>
        </p:blipFill>
        <p:spPr>
          <a:xfrm>
            <a:off x="5123202" y="2849587"/>
            <a:ext cx="1191350" cy="5265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680EFC6-7617-E07E-DF05-C92DD1CAA79A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27196" r="12935" b="29212"/>
          <a:stretch/>
        </p:blipFill>
        <p:spPr>
          <a:xfrm>
            <a:off x="3566186" y="2848126"/>
            <a:ext cx="790336" cy="466087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7EF09B1D-0CC1-1764-92B8-D0342C11453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728473" y="3543622"/>
            <a:ext cx="881965" cy="3527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DBFCAB4-8992-9691-E0EB-79F50A7F6C0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06893" y="4059480"/>
            <a:ext cx="758400" cy="34644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B9A2BED-34B1-A2EF-25DF-07929FE3638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108907" y="4141616"/>
            <a:ext cx="921671" cy="282982"/>
          </a:xfrm>
          <a:prstGeom prst="rect">
            <a:avLst/>
          </a:prstGeom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C19211DC-A1F1-59D7-189C-F2F7D48A005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158694" y="4118564"/>
            <a:ext cx="1002138" cy="250535"/>
          </a:xfrm>
          <a:prstGeom prst="rect">
            <a:avLst/>
          </a:prstGeom>
        </p:spPr>
      </p:pic>
      <p:pic>
        <p:nvPicPr>
          <p:cNvPr id="48" name="Picture 42" descr="Praktiker Magyarország - YouTube">
            <a:extLst>
              <a:ext uri="{FF2B5EF4-FFF2-40B4-BE49-F238E27FC236}">
                <a16:creationId xmlns:a16="http://schemas.microsoft.com/office/drawing/2014/main" id="{80730921-A6C4-2CEA-57A0-4686C14B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6" b="40441"/>
          <a:stretch/>
        </p:blipFill>
        <p:spPr bwMode="auto">
          <a:xfrm>
            <a:off x="7387972" y="2189255"/>
            <a:ext cx="1441710" cy="2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Logo, icon&#10;&#10;Description automatically generated">
            <a:extLst>
              <a:ext uri="{FF2B5EF4-FFF2-40B4-BE49-F238E27FC236}">
                <a16:creationId xmlns:a16="http://schemas.microsoft.com/office/drawing/2014/main" id="{D833B486-5721-AE60-D157-3F07B210B30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195397" y="2703944"/>
            <a:ext cx="881646" cy="219035"/>
          </a:xfrm>
          <a:prstGeom prst="rect">
            <a:avLst/>
          </a:prstGeom>
        </p:spPr>
      </p:pic>
      <p:pic>
        <p:nvPicPr>
          <p:cNvPr id="50" name="Picture 44">
            <a:extLst>
              <a:ext uri="{FF2B5EF4-FFF2-40B4-BE49-F238E27FC236}">
                <a16:creationId xmlns:a16="http://schemas.microsoft.com/office/drawing/2014/main" id="{DE589875-F2FD-D3F7-F126-78381D26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04" y="2572776"/>
            <a:ext cx="1441713" cy="2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C54DA28-8DC1-7AF3-4E57-CC893F36F328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4" b="24823"/>
          <a:stretch/>
        </p:blipFill>
        <p:spPr>
          <a:xfrm>
            <a:off x="7311066" y="3545152"/>
            <a:ext cx="1497828" cy="38008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0AECCDB-1171-58D4-F8DF-BAAC44715061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47" y="3464763"/>
            <a:ext cx="886189" cy="50385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080E2EB-B267-7710-D144-808788377530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10300" r="9488" b="12991"/>
          <a:stretch/>
        </p:blipFill>
        <p:spPr>
          <a:xfrm>
            <a:off x="6454306" y="3579072"/>
            <a:ext cx="831774" cy="48202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D628347-C191-B4D4-14FD-7CC95EF6A25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65" y="3165479"/>
            <a:ext cx="1189531" cy="261300"/>
          </a:xfrm>
          <a:prstGeom prst="rect">
            <a:avLst/>
          </a:prstGeom>
        </p:spPr>
      </p:pic>
      <p:pic>
        <p:nvPicPr>
          <p:cNvPr id="55" name="Picture 46" descr="Játéksziget - Játékbolt és Játék Webáruház">
            <a:extLst>
              <a:ext uri="{FF2B5EF4-FFF2-40B4-BE49-F238E27FC236}">
                <a16:creationId xmlns:a16="http://schemas.microsoft.com/office/drawing/2014/main" id="{A18748FA-93DF-D115-F628-CA8D490FA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65" y="4047323"/>
            <a:ext cx="1285821" cy="3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 descr="Image result for RÉGIÓ JÁTÉK logo">
            <a:extLst>
              <a:ext uri="{FF2B5EF4-FFF2-40B4-BE49-F238E27FC236}">
                <a16:creationId xmlns:a16="http://schemas.microsoft.com/office/drawing/2014/main" id="{8F42319B-14C9-E78F-353A-1A2CD0A5B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773" y="3896410"/>
            <a:ext cx="888774" cy="6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81687CD-D23D-CC70-1950-DEA887DECC4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36" y="3436768"/>
            <a:ext cx="911392" cy="546835"/>
          </a:xfrm>
          <a:prstGeom prst="rect">
            <a:avLst/>
          </a:prstGeom>
        </p:spPr>
      </p:pic>
      <p:pic>
        <p:nvPicPr>
          <p:cNvPr id="60" name="Picture 59" descr="Logo, company name&#10;&#10;Description automatically generated">
            <a:extLst>
              <a:ext uri="{FF2B5EF4-FFF2-40B4-BE49-F238E27FC236}">
                <a16:creationId xmlns:a16="http://schemas.microsoft.com/office/drawing/2014/main" id="{0785B15A-A870-F927-AD0C-79168AD2889D}"/>
              </a:ext>
            </a:extLst>
          </p:cNvPr>
          <p:cNvPicPr>
            <a:picLocks noChangeAspect="1"/>
          </p:cNvPicPr>
          <p:nvPr/>
        </p:nvPicPr>
        <p:blipFill rotWithShape="1">
          <a:blip r:embed="rId49"/>
          <a:srcRect l="4028" t="26146" r="3752" b="26033"/>
          <a:stretch/>
        </p:blipFill>
        <p:spPr>
          <a:xfrm>
            <a:off x="3283919" y="1028400"/>
            <a:ext cx="792751" cy="308307"/>
          </a:xfrm>
          <a:prstGeom prst="rect">
            <a:avLst/>
          </a:prstGeom>
        </p:spPr>
      </p:pic>
      <p:pic>
        <p:nvPicPr>
          <p:cNvPr id="63" name="Picture 4" descr="CBA (üzletlánc) – Wikipédia">
            <a:extLst>
              <a:ext uri="{FF2B5EF4-FFF2-40B4-BE49-F238E27FC236}">
                <a16:creationId xmlns:a16="http://schemas.microsoft.com/office/drawing/2014/main" id="{307AD106-45C9-2E44-F50D-DD1595C56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26" y="1085824"/>
            <a:ext cx="584007" cy="3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Teletál Ételfutár (@TeletalEtel) / Twitter">
            <a:extLst>
              <a:ext uri="{FF2B5EF4-FFF2-40B4-BE49-F238E27FC236}">
                <a16:creationId xmlns:a16="http://schemas.microsoft.com/office/drawing/2014/main" id="{4600F25B-CE5A-DCC8-E6B9-B550C89F6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79" y="806897"/>
            <a:ext cx="639602" cy="6396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C08AF2F8-C0B1-D243-AAD3-18A7252C0D54}"/>
              </a:ext>
            </a:extLst>
          </p:cNvPr>
          <p:cNvPicPr>
            <a:picLocks noChangeAspect="1"/>
          </p:cNvPicPr>
          <p:nvPr/>
        </p:nvPicPr>
        <p:blipFill rotWithShape="1">
          <a:blip r:embed="rId52"/>
          <a:srcRect l="29814" t="20028" r="29216" b="18012"/>
          <a:stretch/>
        </p:blipFill>
        <p:spPr>
          <a:xfrm>
            <a:off x="2892155" y="3333750"/>
            <a:ext cx="589677" cy="535065"/>
          </a:xfrm>
          <a:prstGeom prst="rect">
            <a:avLst/>
          </a:prstGeom>
        </p:spPr>
      </p:pic>
      <p:pic>
        <p:nvPicPr>
          <p:cNvPr id="68" name="Picture 2" descr="Cropp Logo and symbol, meaning, history, PNG, brand">
            <a:extLst>
              <a:ext uri="{FF2B5EF4-FFF2-40B4-BE49-F238E27FC236}">
                <a16:creationId xmlns:a16="http://schemas.microsoft.com/office/drawing/2014/main" id="{28D41E0B-F6EB-4F55-E6ED-620C2D6A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" y="2565285"/>
            <a:ext cx="961230" cy="54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Interfood Zéró – glutén, laktóz, cukor mentes ebéd házhozszállítása">
            <a:extLst>
              <a:ext uri="{FF2B5EF4-FFF2-40B4-BE49-F238E27FC236}">
                <a16:creationId xmlns:a16="http://schemas.microsoft.com/office/drawing/2014/main" id="{C8107413-A0D7-ED66-18F6-32F5B5D3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84" y="1430175"/>
            <a:ext cx="917542" cy="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6" descr="Image result for KIK logo">
            <a:extLst>
              <a:ext uri="{FF2B5EF4-FFF2-40B4-BE49-F238E27FC236}">
                <a16:creationId xmlns:a16="http://schemas.microsoft.com/office/drawing/2014/main" id="{0A5FB255-95F0-89AE-0676-F3FCD0F4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21" y="2842261"/>
            <a:ext cx="510696" cy="51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0">
            <a:extLst>
              <a:ext uri="{FF2B5EF4-FFF2-40B4-BE49-F238E27FC236}">
                <a16:creationId xmlns:a16="http://schemas.microsoft.com/office/drawing/2014/main" id="{E8A82014-B223-9CA6-B22D-82760050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87" y="2302554"/>
            <a:ext cx="720596" cy="4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InterSport Logo, symbol, meaning, history, PNG, brand">
            <a:extLst>
              <a:ext uri="{FF2B5EF4-FFF2-40B4-BE49-F238E27FC236}">
                <a16:creationId xmlns:a16="http://schemas.microsoft.com/office/drawing/2014/main" id="{10E853ED-C2C8-02A8-1841-158542DB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80" y="1647520"/>
            <a:ext cx="1509705" cy="84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>
            <a:extLst>
              <a:ext uri="{FF2B5EF4-FFF2-40B4-BE49-F238E27FC236}">
                <a16:creationId xmlns:a16="http://schemas.microsoft.com/office/drawing/2014/main" id="{B6A00628-0CAD-C29D-DFF8-6C3EFBE2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4" y="3087989"/>
            <a:ext cx="1283288" cy="2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Kép 9">
            <a:extLst>
              <a:ext uri="{FF2B5EF4-FFF2-40B4-BE49-F238E27FC236}">
                <a16:creationId xmlns:a16="http://schemas.microsoft.com/office/drawing/2014/main" id="{39C56BBD-449B-CAFA-6A18-DACBDB3F19F6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10074" y="3386694"/>
            <a:ext cx="658813" cy="5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4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2">
            <a:extLst>
              <a:ext uri="{FF2B5EF4-FFF2-40B4-BE49-F238E27FC236}">
                <a16:creationId xmlns:a16="http://schemas.microsoft.com/office/drawing/2014/main" id="{031EB3C5-45B4-921B-F420-E58C9FCC1F01}"/>
              </a:ext>
            </a:extLst>
          </p:cNvPr>
          <p:cNvSpPr txBox="1">
            <a:spLocks/>
          </p:cNvSpPr>
          <p:nvPr/>
        </p:nvSpPr>
        <p:spPr>
          <a:xfrm>
            <a:off x="-157015" y="912034"/>
            <a:ext cx="2772993" cy="1075792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>
                <a:latin typeface="Century Gothic" panose="020B0502020202020204" pitchFamily="34" charset="0"/>
              </a:rPr>
              <a:t>Köszönöm </a:t>
            </a:r>
          </a:p>
          <a:p>
            <a:pPr algn="ctr"/>
            <a:r>
              <a:rPr lang="hu-HU" sz="2400" dirty="0">
                <a:latin typeface="Century Gothic" panose="020B0502020202020204" pitchFamily="34" charset="0"/>
              </a:rPr>
              <a:t>szépen a </a:t>
            </a:r>
          </a:p>
          <a:p>
            <a:pPr algn="ctr"/>
            <a:r>
              <a:rPr lang="hu-HU" sz="2400" dirty="0">
                <a:latin typeface="Century Gothic" panose="020B0502020202020204" pitchFamily="34" charset="0"/>
              </a:rPr>
              <a:t>figyelmet!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84A8E59-EC66-0EB5-08F2-7BFF2C6768C1}"/>
              </a:ext>
            </a:extLst>
          </p:cNvPr>
          <p:cNvSpPr txBox="1"/>
          <p:nvPr/>
        </p:nvSpPr>
        <p:spPr>
          <a:xfrm>
            <a:off x="398677" y="3531311"/>
            <a:ext cx="22173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1400" b="1" dirty="0"/>
              <a:t>Ceglédi Eszter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1200" dirty="0"/>
              <a:t>Közszférás csoportvezető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1200" b="1" dirty="0">
                <a:hlinkClick r:id="rId2"/>
              </a:rPr>
              <a:t>eszter.cegledi@edenred.com</a:t>
            </a:r>
            <a:endParaRPr lang="hu-HU" sz="1200" b="1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1200" b="1" dirty="0"/>
              <a:t>+36 30 081 7224</a:t>
            </a:r>
          </a:p>
        </p:txBody>
      </p:sp>
      <p:grpSp>
        <p:nvGrpSpPr>
          <p:cNvPr id="4" name="Grouper 9">
            <a:extLst>
              <a:ext uri="{FF2B5EF4-FFF2-40B4-BE49-F238E27FC236}">
                <a16:creationId xmlns:a16="http://schemas.microsoft.com/office/drawing/2014/main" id="{1F37BF81-A499-6CB2-1044-FFD11D2586CC}"/>
              </a:ext>
            </a:extLst>
          </p:cNvPr>
          <p:cNvGrpSpPr/>
          <p:nvPr/>
        </p:nvGrpSpPr>
        <p:grpSpPr>
          <a:xfrm>
            <a:off x="1257533" y="2793724"/>
            <a:ext cx="499587" cy="493299"/>
            <a:chOff x="8123188" y="1185187"/>
            <a:chExt cx="576000" cy="576000"/>
          </a:xfrm>
        </p:grpSpPr>
        <p:pic>
          <p:nvPicPr>
            <p:cNvPr id="5" name="Graphique 60">
              <a:extLst>
                <a:ext uri="{FF2B5EF4-FFF2-40B4-BE49-F238E27FC236}">
                  <a16:creationId xmlns:a16="http://schemas.microsoft.com/office/drawing/2014/main" id="{6553276E-6EE0-4A17-8F6F-1F191F313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23188" y="1185187"/>
              <a:ext cx="576000" cy="57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Freeform 120">
              <a:extLst>
                <a:ext uri="{FF2B5EF4-FFF2-40B4-BE49-F238E27FC236}">
                  <a16:creationId xmlns:a16="http://schemas.microsoft.com/office/drawing/2014/main" id="{289FC47E-A967-EDD9-CB3B-244DF8CBEF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2647" y="1288441"/>
              <a:ext cx="397612" cy="397612"/>
            </a:xfrm>
            <a:custGeom>
              <a:avLst/>
              <a:gdLst/>
              <a:ahLst/>
              <a:cxnLst>
                <a:cxn ang="0">
                  <a:pos x="1602" y="1335"/>
                </a:cxn>
                <a:cxn ang="0">
                  <a:pos x="1959" y="1575"/>
                </a:cxn>
                <a:cxn ang="0">
                  <a:pos x="2133" y="1742"/>
                </a:cxn>
                <a:cxn ang="0">
                  <a:pos x="1981" y="1269"/>
                </a:cxn>
                <a:cxn ang="0">
                  <a:pos x="1956" y="1164"/>
                </a:cxn>
                <a:cxn ang="0">
                  <a:pos x="2232" y="1724"/>
                </a:cxn>
                <a:cxn ang="0">
                  <a:pos x="1939" y="1775"/>
                </a:cxn>
                <a:cxn ang="0">
                  <a:pos x="1739" y="1440"/>
                </a:cxn>
                <a:cxn ang="0">
                  <a:pos x="1495" y="1227"/>
                </a:cxn>
                <a:cxn ang="0">
                  <a:pos x="1602" y="637"/>
                </a:cxn>
                <a:cxn ang="0">
                  <a:pos x="1741" y="818"/>
                </a:cxn>
                <a:cxn ang="0">
                  <a:pos x="2433" y="1300"/>
                </a:cxn>
                <a:cxn ang="0">
                  <a:pos x="2613" y="1764"/>
                </a:cxn>
                <a:cxn ang="0">
                  <a:pos x="2631" y="1256"/>
                </a:cxn>
                <a:cxn ang="0">
                  <a:pos x="1916" y="645"/>
                </a:cxn>
                <a:cxn ang="0">
                  <a:pos x="2299" y="740"/>
                </a:cxn>
                <a:cxn ang="0">
                  <a:pos x="2782" y="1576"/>
                </a:cxn>
                <a:cxn ang="0">
                  <a:pos x="2554" y="1825"/>
                </a:cxn>
                <a:cxn ang="0">
                  <a:pos x="2367" y="1331"/>
                </a:cxn>
                <a:cxn ang="0">
                  <a:pos x="1734" y="889"/>
                </a:cxn>
                <a:cxn ang="0">
                  <a:pos x="1503" y="654"/>
                </a:cxn>
                <a:cxn ang="0">
                  <a:pos x="448" y="383"/>
                </a:cxn>
                <a:cxn ang="0">
                  <a:pos x="124" y="808"/>
                </a:cxn>
                <a:cxn ang="0">
                  <a:pos x="102" y="1262"/>
                </a:cxn>
                <a:cxn ang="0">
                  <a:pos x="477" y="2056"/>
                </a:cxn>
                <a:cxn ang="0">
                  <a:pos x="1429" y="2958"/>
                </a:cxn>
                <a:cxn ang="0">
                  <a:pos x="2155" y="3243"/>
                </a:cxn>
                <a:cxn ang="0">
                  <a:pos x="2606" y="3161"/>
                </a:cxn>
                <a:cxn ang="0">
                  <a:pos x="2974" y="2832"/>
                </a:cxn>
                <a:cxn ang="0">
                  <a:pos x="2073" y="2360"/>
                </a:cxn>
                <a:cxn ang="0">
                  <a:pos x="1742" y="2589"/>
                </a:cxn>
                <a:cxn ang="0">
                  <a:pos x="1299" y="2291"/>
                </a:cxn>
                <a:cxn ang="0">
                  <a:pos x="977" y="1958"/>
                </a:cxn>
                <a:cxn ang="0">
                  <a:pos x="729" y="1528"/>
                </a:cxn>
                <a:cxn ang="0">
                  <a:pos x="1007" y="1227"/>
                </a:cxn>
                <a:cxn ang="0">
                  <a:pos x="1148" y="1194"/>
                </a:cxn>
                <a:cxn ang="0">
                  <a:pos x="849" y="1444"/>
                </a:cxn>
                <a:cxn ang="0">
                  <a:pos x="918" y="1765"/>
                </a:cxn>
                <a:cxn ang="0">
                  <a:pos x="1275" y="2172"/>
                </a:cxn>
                <a:cxn ang="0">
                  <a:pos x="1698" y="2494"/>
                </a:cxn>
                <a:cxn ang="0">
                  <a:pos x="1973" y="2373"/>
                </a:cxn>
                <a:cxn ang="0">
                  <a:pos x="3057" y="2485"/>
                </a:cxn>
                <a:cxn ang="0">
                  <a:pos x="2791" y="3127"/>
                </a:cxn>
                <a:cxn ang="0">
                  <a:pos x="2287" y="3328"/>
                </a:cxn>
                <a:cxn ang="0">
                  <a:pos x="1695" y="3179"/>
                </a:cxn>
                <a:cxn ang="0">
                  <a:pos x="704" y="2445"/>
                </a:cxn>
                <a:cxn ang="0">
                  <a:pos x="95" y="1500"/>
                </a:cxn>
                <a:cxn ang="0">
                  <a:pos x="2" y="978"/>
                </a:cxn>
                <a:cxn ang="0">
                  <a:pos x="264" y="459"/>
                </a:cxn>
                <a:cxn ang="0">
                  <a:pos x="1620" y="82"/>
                </a:cxn>
                <a:cxn ang="0">
                  <a:pos x="1664" y="271"/>
                </a:cxn>
                <a:cxn ang="0">
                  <a:pos x="2680" y="713"/>
                </a:cxn>
                <a:cxn ang="0">
                  <a:pos x="3060" y="1687"/>
                </a:cxn>
                <a:cxn ang="0">
                  <a:pos x="3254" y="1687"/>
                </a:cxn>
                <a:cxn ang="0">
                  <a:pos x="2888" y="648"/>
                </a:cxn>
                <a:cxn ang="0">
                  <a:pos x="1871" y="85"/>
                </a:cxn>
                <a:cxn ang="0">
                  <a:pos x="2531" y="244"/>
                </a:cxn>
                <a:cxn ang="0">
                  <a:pos x="3249" y="1157"/>
                </a:cxn>
                <a:cxn ang="0">
                  <a:pos x="3216" y="1825"/>
                </a:cxn>
                <a:cxn ang="0">
                  <a:pos x="2981" y="1570"/>
                </a:cxn>
                <a:cxn ang="0">
                  <a:pos x="2499" y="642"/>
                </a:cxn>
                <a:cxn ang="0">
                  <a:pos x="1604" y="333"/>
                </a:cxn>
                <a:cxn ang="0">
                  <a:pos x="1553" y="40"/>
                </a:cxn>
              </a:cxnLst>
              <a:rect l="0" t="0" r="r" b="b"/>
              <a:pathLst>
                <a:path w="3328" h="3328">
                  <a:moveTo>
                    <a:pt x="1664" y="1157"/>
                  </a:moveTo>
                  <a:lnTo>
                    <a:pt x="1641" y="1160"/>
                  </a:lnTo>
                  <a:lnTo>
                    <a:pt x="1620" y="1167"/>
                  </a:lnTo>
                  <a:lnTo>
                    <a:pt x="1602" y="1179"/>
                  </a:lnTo>
                  <a:lnTo>
                    <a:pt x="1586" y="1195"/>
                  </a:lnTo>
                  <a:lnTo>
                    <a:pt x="1575" y="1213"/>
                  </a:lnTo>
                  <a:lnTo>
                    <a:pt x="1568" y="1234"/>
                  </a:lnTo>
                  <a:lnTo>
                    <a:pt x="1564" y="1257"/>
                  </a:lnTo>
                  <a:lnTo>
                    <a:pt x="1568" y="1280"/>
                  </a:lnTo>
                  <a:lnTo>
                    <a:pt x="1575" y="1301"/>
                  </a:lnTo>
                  <a:lnTo>
                    <a:pt x="1586" y="1319"/>
                  </a:lnTo>
                  <a:lnTo>
                    <a:pt x="1602" y="1335"/>
                  </a:lnTo>
                  <a:lnTo>
                    <a:pt x="1620" y="1346"/>
                  </a:lnTo>
                  <a:lnTo>
                    <a:pt x="1641" y="1354"/>
                  </a:lnTo>
                  <a:lnTo>
                    <a:pt x="1664" y="1357"/>
                  </a:lnTo>
                  <a:lnTo>
                    <a:pt x="1709" y="1360"/>
                  </a:lnTo>
                  <a:lnTo>
                    <a:pt x="1753" y="1369"/>
                  </a:lnTo>
                  <a:lnTo>
                    <a:pt x="1793" y="1386"/>
                  </a:lnTo>
                  <a:lnTo>
                    <a:pt x="1832" y="1406"/>
                  </a:lnTo>
                  <a:lnTo>
                    <a:pt x="1866" y="1432"/>
                  </a:lnTo>
                  <a:lnTo>
                    <a:pt x="1896" y="1462"/>
                  </a:lnTo>
                  <a:lnTo>
                    <a:pt x="1922" y="1496"/>
                  </a:lnTo>
                  <a:lnTo>
                    <a:pt x="1942" y="1535"/>
                  </a:lnTo>
                  <a:lnTo>
                    <a:pt x="1959" y="1575"/>
                  </a:lnTo>
                  <a:lnTo>
                    <a:pt x="1968" y="1619"/>
                  </a:lnTo>
                  <a:lnTo>
                    <a:pt x="1971" y="1664"/>
                  </a:lnTo>
                  <a:lnTo>
                    <a:pt x="1974" y="1687"/>
                  </a:lnTo>
                  <a:lnTo>
                    <a:pt x="1982" y="1708"/>
                  </a:lnTo>
                  <a:lnTo>
                    <a:pt x="1993" y="1726"/>
                  </a:lnTo>
                  <a:lnTo>
                    <a:pt x="2009" y="1742"/>
                  </a:lnTo>
                  <a:lnTo>
                    <a:pt x="2027" y="1754"/>
                  </a:lnTo>
                  <a:lnTo>
                    <a:pt x="2048" y="1760"/>
                  </a:lnTo>
                  <a:lnTo>
                    <a:pt x="2071" y="1764"/>
                  </a:lnTo>
                  <a:lnTo>
                    <a:pt x="2094" y="1760"/>
                  </a:lnTo>
                  <a:lnTo>
                    <a:pt x="2115" y="1754"/>
                  </a:lnTo>
                  <a:lnTo>
                    <a:pt x="2133" y="1742"/>
                  </a:lnTo>
                  <a:lnTo>
                    <a:pt x="2149" y="1726"/>
                  </a:lnTo>
                  <a:lnTo>
                    <a:pt x="2161" y="1708"/>
                  </a:lnTo>
                  <a:lnTo>
                    <a:pt x="2168" y="1687"/>
                  </a:lnTo>
                  <a:lnTo>
                    <a:pt x="2171" y="1664"/>
                  </a:lnTo>
                  <a:lnTo>
                    <a:pt x="2167" y="1605"/>
                  </a:lnTo>
                  <a:lnTo>
                    <a:pt x="2157" y="1548"/>
                  </a:lnTo>
                  <a:lnTo>
                    <a:pt x="2141" y="1493"/>
                  </a:lnTo>
                  <a:lnTo>
                    <a:pt x="2119" y="1441"/>
                  </a:lnTo>
                  <a:lnTo>
                    <a:pt x="2092" y="1393"/>
                  </a:lnTo>
                  <a:lnTo>
                    <a:pt x="2059" y="1347"/>
                  </a:lnTo>
                  <a:lnTo>
                    <a:pt x="2023" y="1305"/>
                  </a:lnTo>
                  <a:lnTo>
                    <a:pt x="1981" y="1269"/>
                  </a:lnTo>
                  <a:lnTo>
                    <a:pt x="1935" y="1236"/>
                  </a:lnTo>
                  <a:lnTo>
                    <a:pt x="1887" y="1209"/>
                  </a:lnTo>
                  <a:lnTo>
                    <a:pt x="1835" y="1187"/>
                  </a:lnTo>
                  <a:lnTo>
                    <a:pt x="1780" y="1171"/>
                  </a:lnTo>
                  <a:lnTo>
                    <a:pt x="1723" y="1161"/>
                  </a:lnTo>
                  <a:lnTo>
                    <a:pt x="1664" y="1157"/>
                  </a:lnTo>
                  <a:close/>
                  <a:moveTo>
                    <a:pt x="1664" y="1085"/>
                  </a:moveTo>
                  <a:lnTo>
                    <a:pt x="1726" y="1088"/>
                  </a:lnTo>
                  <a:lnTo>
                    <a:pt x="1788" y="1098"/>
                  </a:lnTo>
                  <a:lnTo>
                    <a:pt x="1847" y="1115"/>
                  </a:lnTo>
                  <a:lnTo>
                    <a:pt x="1903" y="1137"/>
                  </a:lnTo>
                  <a:lnTo>
                    <a:pt x="1956" y="1164"/>
                  </a:lnTo>
                  <a:lnTo>
                    <a:pt x="2006" y="1197"/>
                  </a:lnTo>
                  <a:lnTo>
                    <a:pt x="2052" y="1234"/>
                  </a:lnTo>
                  <a:lnTo>
                    <a:pt x="2094" y="1276"/>
                  </a:lnTo>
                  <a:lnTo>
                    <a:pt x="2131" y="1322"/>
                  </a:lnTo>
                  <a:lnTo>
                    <a:pt x="2164" y="1372"/>
                  </a:lnTo>
                  <a:lnTo>
                    <a:pt x="2191" y="1425"/>
                  </a:lnTo>
                  <a:lnTo>
                    <a:pt x="2213" y="1481"/>
                  </a:lnTo>
                  <a:lnTo>
                    <a:pt x="2230" y="1540"/>
                  </a:lnTo>
                  <a:lnTo>
                    <a:pt x="2240" y="1602"/>
                  </a:lnTo>
                  <a:lnTo>
                    <a:pt x="2243" y="1664"/>
                  </a:lnTo>
                  <a:lnTo>
                    <a:pt x="2240" y="1695"/>
                  </a:lnTo>
                  <a:lnTo>
                    <a:pt x="2232" y="1724"/>
                  </a:lnTo>
                  <a:lnTo>
                    <a:pt x="2220" y="1751"/>
                  </a:lnTo>
                  <a:lnTo>
                    <a:pt x="2202" y="1775"/>
                  </a:lnTo>
                  <a:lnTo>
                    <a:pt x="2181" y="1796"/>
                  </a:lnTo>
                  <a:lnTo>
                    <a:pt x="2157" y="1812"/>
                  </a:lnTo>
                  <a:lnTo>
                    <a:pt x="2131" y="1825"/>
                  </a:lnTo>
                  <a:lnTo>
                    <a:pt x="2101" y="1833"/>
                  </a:lnTo>
                  <a:lnTo>
                    <a:pt x="2071" y="1836"/>
                  </a:lnTo>
                  <a:lnTo>
                    <a:pt x="2040" y="1833"/>
                  </a:lnTo>
                  <a:lnTo>
                    <a:pt x="2012" y="1825"/>
                  </a:lnTo>
                  <a:lnTo>
                    <a:pt x="1984" y="1812"/>
                  </a:lnTo>
                  <a:lnTo>
                    <a:pt x="1960" y="1796"/>
                  </a:lnTo>
                  <a:lnTo>
                    <a:pt x="1939" y="1775"/>
                  </a:lnTo>
                  <a:lnTo>
                    <a:pt x="1923" y="1751"/>
                  </a:lnTo>
                  <a:lnTo>
                    <a:pt x="1910" y="1724"/>
                  </a:lnTo>
                  <a:lnTo>
                    <a:pt x="1902" y="1695"/>
                  </a:lnTo>
                  <a:lnTo>
                    <a:pt x="1899" y="1664"/>
                  </a:lnTo>
                  <a:lnTo>
                    <a:pt x="1896" y="1626"/>
                  </a:lnTo>
                  <a:lnTo>
                    <a:pt x="1888" y="1589"/>
                  </a:lnTo>
                  <a:lnTo>
                    <a:pt x="1873" y="1557"/>
                  </a:lnTo>
                  <a:lnTo>
                    <a:pt x="1854" y="1525"/>
                  </a:lnTo>
                  <a:lnTo>
                    <a:pt x="1831" y="1497"/>
                  </a:lnTo>
                  <a:lnTo>
                    <a:pt x="1803" y="1474"/>
                  </a:lnTo>
                  <a:lnTo>
                    <a:pt x="1771" y="1455"/>
                  </a:lnTo>
                  <a:lnTo>
                    <a:pt x="1739" y="1440"/>
                  </a:lnTo>
                  <a:lnTo>
                    <a:pt x="1702" y="1432"/>
                  </a:lnTo>
                  <a:lnTo>
                    <a:pt x="1664" y="1429"/>
                  </a:lnTo>
                  <a:lnTo>
                    <a:pt x="1633" y="1426"/>
                  </a:lnTo>
                  <a:lnTo>
                    <a:pt x="1604" y="1418"/>
                  </a:lnTo>
                  <a:lnTo>
                    <a:pt x="1577" y="1405"/>
                  </a:lnTo>
                  <a:lnTo>
                    <a:pt x="1553" y="1389"/>
                  </a:lnTo>
                  <a:lnTo>
                    <a:pt x="1532" y="1368"/>
                  </a:lnTo>
                  <a:lnTo>
                    <a:pt x="1516" y="1344"/>
                  </a:lnTo>
                  <a:lnTo>
                    <a:pt x="1503" y="1316"/>
                  </a:lnTo>
                  <a:lnTo>
                    <a:pt x="1495" y="1288"/>
                  </a:lnTo>
                  <a:lnTo>
                    <a:pt x="1492" y="1257"/>
                  </a:lnTo>
                  <a:lnTo>
                    <a:pt x="1495" y="1227"/>
                  </a:lnTo>
                  <a:lnTo>
                    <a:pt x="1503" y="1197"/>
                  </a:lnTo>
                  <a:lnTo>
                    <a:pt x="1516" y="1171"/>
                  </a:lnTo>
                  <a:lnTo>
                    <a:pt x="1532" y="1147"/>
                  </a:lnTo>
                  <a:lnTo>
                    <a:pt x="1553" y="1126"/>
                  </a:lnTo>
                  <a:lnTo>
                    <a:pt x="1577" y="1108"/>
                  </a:lnTo>
                  <a:lnTo>
                    <a:pt x="1604" y="1096"/>
                  </a:lnTo>
                  <a:lnTo>
                    <a:pt x="1633" y="1088"/>
                  </a:lnTo>
                  <a:lnTo>
                    <a:pt x="1664" y="1085"/>
                  </a:lnTo>
                  <a:close/>
                  <a:moveTo>
                    <a:pt x="1664" y="615"/>
                  </a:moveTo>
                  <a:lnTo>
                    <a:pt x="1641" y="617"/>
                  </a:lnTo>
                  <a:lnTo>
                    <a:pt x="1620" y="625"/>
                  </a:lnTo>
                  <a:lnTo>
                    <a:pt x="1602" y="637"/>
                  </a:lnTo>
                  <a:lnTo>
                    <a:pt x="1586" y="652"/>
                  </a:lnTo>
                  <a:lnTo>
                    <a:pt x="1575" y="671"/>
                  </a:lnTo>
                  <a:lnTo>
                    <a:pt x="1568" y="692"/>
                  </a:lnTo>
                  <a:lnTo>
                    <a:pt x="1564" y="715"/>
                  </a:lnTo>
                  <a:lnTo>
                    <a:pt x="1568" y="738"/>
                  </a:lnTo>
                  <a:lnTo>
                    <a:pt x="1575" y="758"/>
                  </a:lnTo>
                  <a:lnTo>
                    <a:pt x="1586" y="776"/>
                  </a:lnTo>
                  <a:lnTo>
                    <a:pt x="1602" y="792"/>
                  </a:lnTo>
                  <a:lnTo>
                    <a:pt x="1620" y="803"/>
                  </a:lnTo>
                  <a:lnTo>
                    <a:pt x="1641" y="811"/>
                  </a:lnTo>
                  <a:lnTo>
                    <a:pt x="1664" y="813"/>
                  </a:lnTo>
                  <a:lnTo>
                    <a:pt x="1741" y="818"/>
                  </a:lnTo>
                  <a:lnTo>
                    <a:pt x="1816" y="827"/>
                  </a:lnTo>
                  <a:lnTo>
                    <a:pt x="1890" y="844"/>
                  </a:lnTo>
                  <a:lnTo>
                    <a:pt x="1960" y="867"/>
                  </a:lnTo>
                  <a:lnTo>
                    <a:pt x="2028" y="895"/>
                  </a:lnTo>
                  <a:lnTo>
                    <a:pt x="2093" y="931"/>
                  </a:lnTo>
                  <a:lnTo>
                    <a:pt x="2154" y="970"/>
                  </a:lnTo>
                  <a:lnTo>
                    <a:pt x="2211" y="1014"/>
                  </a:lnTo>
                  <a:lnTo>
                    <a:pt x="2265" y="1063"/>
                  </a:lnTo>
                  <a:lnTo>
                    <a:pt x="2314" y="1117"/>
                  </a:lnTo>
                  <a:lnTo>
                    <a:pt x="2358" y="1174"/>
                  </a:lnTo>
                  <a:lnTo>
                    <a:pt x="2397" y="1235"/>
                  </a:lnTo>
                  <a:lnTo>
                    <a:pt x="2433" y="1300"/>
                  </a:lnTo>
                  <a:lnTo>
                    <a:pt x="2461" y="1368"/>
                  </a:lnTo>
                  <a:lnTo>
                    <a:pt x="2484" y="1438"/>
                  </a:lnTo>
                  <a:lnTo>
                    <a:pt x="2501" y="1512"/>
                  </a:lnTo>
                  <a:lnTo>
                    <a:pt x="2510" y="1587"/>
                  </a:lnTo>
                  <a:lnTo>
                    <a:pt x="2515" y="1664"/>
                  </a:lnTo>
                  <a:lnTo>
                    <a:pt x="2517" y="1687"/>
                  </a:lnTo>
                  <a:lnTo>
                    <a:pt x="2525" y="1708"/>
                  </a:lnTo>
                  <a:lnTo>
                    <a:pt x="2536" y="1726"/>
                  </a:lnTo>
                  <a:lnTo>
                    <a:pt x="2552" y="1742"/>
                  </a:lnTo>
                  <a:lnTo>
                    <a:pt x="2570" y="1754"/>
                  </a:lnTo>
                  <a:lnTo>
                    <a:pt x="2590" y="1760"/>
                  </a:lnTo>
                  <a:lnTo>
                    <a:pt x="2613" y="1764"/>
                  </a:lnTo>
                  <a:lnTo>
                    <a:pt x="2636" y="1760"/>
                  </a:lnTo>
                  <a:lnTo>
                    <a:pt x="2657" y="1754"/>
                  </a:lnTo>
                  <a:lnTo>
                    <a:pt x="2676" y="1742"/>
                  </a:lnTo>
                  <a:lnTo>
                    <a:pt x="2691" y="1726"/>
                  </a:lnTo>
                  <a:lnTo>
                    <a:pt x="2703" y="1708"/>
                  </a:lnTo>
                  <a:lnTo>
                    <a:pt x="2711" y="1687"/>
                  </a:lnTo>
                  <a:lnTo>
                    <a:pt x="2713" y="1664"/>
                  </a:lnTo>
                  <a:lnTo>
                    <a:pt x="2710" y="1578"/>
                  </a:lnTo>
                  <a:lnTo>
                    <a:pt x="2699" y="1494"/>
                  </a:lnTo>
                  <a:lnTo>
                    <a:pt x="2683" y="1412"/>
                  </a:lnTo>
                  <a:lnTo>
                    <a:pt x="2659" y="1333"/>
                  </a:lnTo>
                  <a:lnTo>
                    <a:pt x="2631" y="1256"/>
                  </a:lnTo>
                  <a:lnTo>
                    <a:pt x="2596" y="1183"/>
                  </a:lnTo>
                  <a:lnTo>
                    <a:pt x="2555" y="1111"/>
                  </a:lnTo>
                  <a:lnTo>
                    <a:pt x="2510" y="1045"/>
                  </a:lnTo>
                  <a:lnTo>
                    <a:pt x="2460" y="982"/>
                  </a:lnTo>
                  <a:lnTo>
                    <a:pt x="2405" y="923"/>
                  </a:lnTo>
                  <a:lnTo>
                    <a:pt x="2346" y="868"/>
                  </a:lnTo>
                  <a:lnTo>
                    <a:pt x="2283" y="818"/>
                  </a:lnTo>
                  <a:lnTo>
                    <a:pt x="2217" y="773"/>
                  </a:lnTo>
                  <a:lnTo>
                    <a:pt x="2145" y="732"/>
                  </a:lnTo>
                  <a:lnTo>
                    <a:pt x="2072" y="697"/>
                  </a:lnTo>
                  <a:lnTo>
                    <a:pt x="1995" y="669"/>
                  </a:lnTo>
                  <a:lnTo>
                    <a:pt x="1916" y="645"/>
                  </a:lnTo>
                  <a:lnTo>
                    <a:pt x="1834" y="629"/>
                  </a:lnTo>
                  <a:lnTo>
                    <a:pt x="1750" y="618"/>
                  </a:lnTo>
                  <a:lnTo>
                    <a:pt x="1664" y="615"/>
                  </a:lnTo>
                  <a:close/>
                  <a:moveTo>
                    <a:pt x="1664" y="542"/>
                  </a:moveTo>
                  <a:lnTo>
                    <a:pt x="1752" y="546"/>
                  </a:lnTo>
                  <a:lnTo>
                    <a:pt x="1837" y="556"/>
                  </a:lnTo>
                  <a:lnTo>
                    <a:pt x="1921" y="572"/>
                  </a:lnTo>
                  <a:lnTo>
                    <a:pt x="2002" y="595"/>
                  </a:lnTo>
                  <a:lnTo>
                    <a:pt x="2081" y="622"/>
                  </a:lnTo>
                  <a:lnTo>
                    <a:pt x="2156" y="656"/>
                  </a:lnTo>
                  <a:lnTo>
                    <a:pt x="2230" y="696"/>
                  </a:lnTo>
                  <a:lnTo>
                    <a:pt x="2299" y="740"/>
                  </a:lnTo>
                  <a:lnTo>
                    <a:pt x="2365" y="789"/>
                  </a:lnTo>
                  <a:lnTo>
                    <a:pt x="2427" y="843"/>
                  </a:lnTo>
                  <a:lnTo>
                    <a:pt x="2485" y="901"/>
                  </a:lnTo>
                  <a:lnTo>
                    <a:pt x="2539" y="963"/>
                  </a:lnTo>
                  <a:lnTo>
                    <a:pt x="2588" y="1029"/>
                  </a:lnTo>
                  <a:lnTo>
                    <a:pt x="2632" y="1098"/>
                  </a:lnTo>
                  <a:lnTo>
                    <a:pt x="2672" y="1172"/>
                  </a:lnTo>
                  <a:lnTo>
                    <a:pt x="2706" y="1247"/>
                  </a:lnTo>
                  <a:lnTo>
                    <a:pt x="2733" y="1326"/>
                  </a:lnTo>
                  <a:lnTo>
                    <a:pt x="2756" y="1407"/>
                  </a:lnTo>
                  <a:lnTo>
                    <a:pt x="2772" y="1491"/>
                  </a:lnTo>
                  <a:lnTo>
                    <a:pt x="2782" y="1576"/>
                  </a:lnTo>
                  <a:lnTo>
                    <a:pt x="2786" y="1664"/>
                  </a:lnTo>
                  <a:lnTo>
                    <a:pt x="2782" y="1695"/>
                  </a:lnTo>
                  <a:lnTo>
                    <a:pt x="2775" y="1724"/>
                  </a:lnTo>
                  <a:lnTo>
                    <a:pt x="2763" y="1751"/>
                  </a:lnTo>
                  <a:lnTo>
                    <a:pt x="2745" y="1775"/>
                  </a:lnTo>
                  <a:lnTo>
                    <a:pt x="2724" y="1796"/>
                  </a:lnTo>
                  <a:lnTo>
                    <a:pt x="2700" y="1812"/>
                  </a:lnTo>
                  <a:lnTo>
                    <a:pt x="2674" y="1825"/>
                  </a:lnTo>
                  <a:lnTo>
                    <a:pt x="2644" y="1833"/>
                  </a:lnTo>
                  <a:lnTo>
                    <a:pt x="2613" y="1836"/>
                  </a:lnTo>
                  <a:lnTo>
                    <a:pt x="2583" y="1833"/>
                  </a:lnTo>
                  <a:lnTo>
                    <a:pt x="2554" y="1825"/>
                  </a:lnTo>
                  <a:lnTo>
                    <a:pt x="2527" y="1812"/>
                  </a:lnTo>
                  <a:lnTo>
                    <a:pt x="2503" y="1796"/>
                  </a:lnTo>
                  <a:lnTo>
                    <a:pt x="2482" y="1775"/>
                  </a:lnTo>
                  <a:lnTo>
                    <a:pt x="2465" y="1751"/>
                  </a:lnTo>
                  <a:lnTo>
                    <a:pt x="2452" y="1724"/>
                  </a:lnTo>
                  <a:lnTo>
                    <a:pt x="2445" y="1695"/>
                  </a:lnTo>
                  <a:lnTo>
                    <a:pt x="2442" y="1664"/>
                  </a:lnTo>
                  <a:lnTo>
                    <a:pt x="2439" y="1594"/>
                  </a:lnTo>
                  <a:lnTo>
                    <a:pt x="2429" y="1525"/>
                  </a:lnTo>
                  <a:lnTo>
                    <a:pt x="2414" y="1458"/>
                  </a:lnTo>
                  <a:lnTo>
                    <a:pt x="2393" y="1393"/>
                  </a:lnTo>
                  <a:lnTo>
                    <a:pt x="2367" y="1331"/>
                  </a:lnTo>
                  <a:lnTo>
                    <a:pt x="2335" y="1272"/>
                  </a:lnTo>
                  <a:lnTo>
                    <a:pt x="2300" y="1216"/>
                  </a:lnTo>
                  <a:lnTo>
                    <a:pt x="2258" y="1163"/>
                  </a:lnTo>
                  <a:lnTo>
                    <a:pt x="2213" y="1115"/>
                  </a:lnTo>
                  <a:lnTo>
                    <a:pt x="2165" y="1070"/>
                  </a:lnTo>
                  <a:lnTo>
                    <a:pt x="2112" y="1028"/>
                  </a:lnTo>
                  <a:lnTo>
                    <a:pt x="2056" y="993"/>
                  </a:lnTo>
                  <a:lnTo>
                    <a:pt x="1997" y="961"/>
                  </a:lnTo>
                  <a:lnTo>
                    <a:pt x="1935" y="935"/>
                  </a:lnTo>
                  <a:lnTo>
                    <a:pt x="1870" y="914"/>
                  </a:lnTo>
                  <a:lnTo>
                    <a:pt x="1803" y="899"/>
                  </a:lnTo>
                  <a:lnTo>
                    <a:pt x="1734" y="889"/>
                  </a:lnTo>
                  <a:lnTo>
                    <a:pt x="1664" y="886"/>
                  </a:lnTo>
                  <a:lnTo>
                    <a:pt x="1633" y="883"/>
                  </a:lnTo>
                  <a:lnTo>
                    <a:pt x="1604" y="876"/>
                  </a:lnTo>
                  <a:lnTo>
                    <a:pt x="1577" y="863"/>
                  </a:lnTo>
                  <a:lnTo>
                    <a:pt x="1553" y="846"/>
                  </a:lnTo>
                  <a:lnTo>
                    <a:pt x="1532" y="825"/>
                  </a:lnTo>
                  <a:lnTo>
                    <a:pt x="1516" y="801"/>
                  </a:lnTo>
                  <a:lnTo>
                    <a:pt x="1503" y="774"/>
                  </a:lnTo>
                  <a:lnTo>
                    <a:pt x="1495" y="745"/>
                  </a:lnTo>
                  <a:lnTo>
                    <a:pt x="1492" y="715"/>
                  </a:lnTo>
                  <a:lnTo>
                    <a:pt x="1495" y="684"/>
                  </a:lnTo>
                  <a:lnTo>
                    <a:pt x="1503" y="654"/>
                  </a:lnTo>
                  <a:lnTo>
                    <a:pt x="1516" y="628"/>
                  </a:lnTo>
                  <a:lnTo>
                    <a:pt x="1532" y="604"/>
                  </a:lnTo>
                  <a:lnTo>
                    <a:pt x="1553" y="583"/>
                  </a:lnTo>
                  <a:lnTo>
                    <a:pt x="1577" y="565"/>
                  </a:lnTo>
                  <a:lnTo>
                    <a:pt x="1604" y="553"/>
                  </a:lnTo>
                  <a:lnTo>
                    <a:pt x="1633" y="546"/>
                  </a:lnTo>
                  <a:lnTo>
                    <a:pt x="1664" y="542"/>
                  </a:lnTo>
                  <a:close/>
                  <a:moveTo>
                    <a:pt x="534" y="343"/>
                  </a:moveTo>
                  <a:lnTo>
                    <a:pt x="516" y="346"/>
                  </a:lnTo>
                  <a:lnTo>
                    <a:pt x="495" y="354"/>
                  </a:lnTo>
                  <a:lnTo>
                    <a:pt x="473" y="367"/>
                  </a:lnTo>
                  <a:lnTo>
                    <a:pt x="448" y="383"/>
                  </a:lnTo>
                  <a:lnTo>
                    <a:pt x="422" y="404"/>
                  </a:lnTo>
                  <a:lnTo>
                    <a:pt x="393" y="429"/>
                  </a:lnTo>
                  <a:lnTo>
                    <a:pt x="365" y="458"/>
                  </a:lnTo>
                  <a:lnTo>
                    <a:pt x="335" y="489"/>
                  </a:lnTo>
                  <a:lnTo>
                    <a:pt x="306" y="523"/>
                  </a:lnTo>
                  <a:lnTo>
                    <a:pt x="276" y="559"/>
                  </a:lnTo>
                  <a:lnTo>
                    <a:pt x="247" y="597"/>
                  </a:lnTo>
                  <a:lnTo>
                    <a:pt x="219" y="638"/>
                  </a:lnTo>
                  <a:lnTo>
                    <a:pt x="193" y="679"/>
                  </a:lnTo>
                  <a:lnTo>
                    <a:pt x="167" y="722"/>
                  </a:lnTo>
                  <a:lnTo>
                    <a:pt x="144" y="765"/>
                  </a:lnTo>
                  <a:lnTo>
                    <a:pt x="124" y="808"/>
                  </a:lnTo>
                  <a:lnTo>
                    <a:pt x="106" y="852"/>
                  </a:lnTo>
                  <a:lnTo>
                    <a:pt x="92" y="894"/>
                  </a:lnTo>
                  <a:lnTo>
                    <a:pt x="81" y="937"/>
                  </a:lnTo>
                  <a:lnTo>
                    <a:pt x="74" y="978"/>
                  </a:lnTo>
                  <a:lnTo>
                    <a:pt x="72" y="1018"/>
                  </a:lnTo>
                  <a:lnTo>
                    <a:pt x="72" y="1040"/>
                  </a:lnTo>
                  <a:lnTo>
                    <a:pt x="73" y="1068"/>
                  </a:lnTo>
                  <a:lnTo>
                    <a:pt x="75" y="1098"/>
                  </a:lnTo>
                  <a:lnTo>
                    <a:pt x="80" y="1133"/>
                  </a:lnTo>
                  <a:lnTo>
                    <a:pt x="85" y="1173"/>
                  </a:lnTo>
                  <a:lnTo>
                    <a:pt x="92" y="1216"/>
                  </a:lnTo>
                  <a:lnTo>
                    <a:pt x="102" y="1262"/>
                  </a:lnTo>
                  <a:lnTo>
                    <a:pt x="113" y="1312"/>
                  </a:lnTo>
                  <a:lnTo>
                    <a:pt x="127" y="1365"/>
                  </a:lnTo>
                  <a:lnTo>
                    <a:pt x="144" y="1422"/>
                  </a:lnTo>
                  <a:lnTo>
                    <a:pt x="165" y="1482"/>
                  </a:lnTo>
                  <a:lnTo>
                    <a:pt x="189" y="1544"/>
                  </a:lnTo>
                  <a:lnTo>
                    <a:pt x="217" y="1610"/>
                  </a:lnTo>
                  <a:lnTo>
                    <a:pt x="249" y="1678"/>
                  </a:lnTo>
                  <a:lnTo>
                    <a:pt x="285" y="1750"/>
                  </a:lnTo>
                  <a:lnTo>
                    <a:pt x="325" y="1823"/>
                  </a:lnTo>
                  <a:lnTo>
                    <a:pt x="370" y="1899"/>
                  </a:lnTo>
                  <a:lnTo>
                    <a:pt x="421" y="1976"/>
                  </a:lnTo>
                  <a:lnTo>
                    <a:pt x="477" y="2056"/>
                  </a:lnTo>
                  <a:lnTo>
                    <a:pt x="538" y="2139"/>
                  </a:lnTo>
                  <a:lnTo>
                    <a:pt x="605" y="2223"/>
                  </a:lnTo>
                  <a:lnTo>
                    <a:pt x="677" y="2309"/>
                  </a:lnTo>
                  <a:lnTo>
                    <a:pt x="757" y="2396"/>
                  </a:lnTo>
                  <a:lnTo>
                    <a:pt x="843" y="2485"/>
                  </a:lnTo>
                  <a:lnTo>
                    <a:pt x="932" y="2571"/>
                  </a:lnTo>
                  <a:lnTo>
                    <a:pt x="1019" y="2651"/>
                  </a:lnTo>
                  <a:lnTo>
                    <a:pt x="1105" y="2723"/>
                  </a:lnTo>
                  <a:lnTo>
                    <a:pt x="1189" y="2790"/>
                  </a:lnTo>
                  <a:lnTo>
                    <a:pt x="1272" y="2851"/>
                  </a:lnTo>
                  <a:lnTo>
                    <a:pt x="1352" y="2907"/>
                  </a:lnTo>
                  <a:lnTo>
                    <a:pt x="1429" y="2958"/>
                  </a:lnTo>
                  <a:lnTo>
                    <a:pt x="1505" y="3003"/>
                  </a:lnTo>
                  <a:lnTo>
                    <a:pt x="1578" y="3043"/>
                  </a:lnTo>
                  <a:lnTo>
                    <a:pt x="1650" y="3079"/>
                  </a:lnTo>
                  <a:lnTo>
                    <a:pt x="1718" y="3111"/>
                  </a:lnTo>
                  <a:lnTo>
                    <a:pt x="1784" y="3139"/>
                  </a:lnTo>
                  <a:lnTo>
                    <a:pt x="1847" y="3163"/>
                  </a:lnTo>
                  <a:lnTo>
                    <a:pt x="1906" y="3184"/>
                  </a:lnTo>
                  <a:lnTo>
                    <a:pt x="1963" y="3201"/>
                  </a:lnTo>
                  <a:lnTo>
                    <a:pt x="2016" y="3215"/>
                  </a:lnTo>
                  <a:lnTo>
                    <a:pt x="2066" y="3226"/>
                  </a:lnTo>
                  <a:lnTo>
                    <a:pt x="2112" y="3236"/>
                  </a:lnTo>
                  <a:lnTo>
                    <a:pt x="2155" y="3243"/>
                  </a:lnTo>
                  <a:lnTo>
                    <a:pt x="2195" y="3248"/>
                  </a:lnTo>
                  <a:lnTo>
                    <a:pt x="2230" y="3253"/>
                  </a:lnTo>
                  <a:lnTo>
                    <a:pt x="2260" y="3255"/>
                  </a:lnTo>
                  <a:lnTo>
                    <a:pt x="2288" y="3256"/>
                  </a:lnTo>
                  <a:lnTo>
                    <a:pt x="2310" y="3256"/>
                  </a:lnTo>
                  <a:lnTo>
                    <a:pt x="2350" y="3254"/>
                  </a:lnTo>
                  <a:lnTo>
                    <a:pt x="2391" y="3247"/>
                  </a:lnTo>
                  <a:lnTo>
                    <a:pt x="2434" y="3236"/>
                  </a:lnTo>
                  <a:lnTo>
                    <a:pt x="2476" y="3222"/>
                  </a:lnTo>
                  <a:lnTo>
                    <a:pt x="2520" y="3204"/>
                  </a:lnTo>
                  <a:lnTo>
                    <a:pt x="2563" y="3184"/>
                  </a:lnTo>
                  <a:lnTo>
                    <a:pt x="2606" y="3161"/>
                  </a:lnTo>
                  <a:lnTo>
                    <a:pt x="2649" y="3135"/>
                  </a:lnTo>
                  <a:lnTo>
                    <a:pt x="2690" y="3109"/>
                  </a:lnTo>
                  <a:lnTo>
                    <a:pt x="2731" y="3081"/>
                  </a:lnTo>
                  <a:lnTo>
                    <a:pt x="2769" y="3052"/>
                  </a:lnTo>
                  <a:lnTo>
                    <a:pt x="2805" y="3022"/>
                  </a:lnTo>
                  <a:lnTo>
                    <a:pt x="2839" y="2993"/>
                  </a:lnTo>
                  <a:lnTo>
                    <a:pt x="2870" y="2963"/>
                  </a:lnTo>
                  <a:lnTo>
                    <a:pt x="2899" y="2935"/>
                  </a:lnTo>
                  <a:lnTo>
                    <a:pt x="2924" y="2906"/>
                  </a:lnTo>
                  <a:lnTo>
                    <a:pt x="2945" y="2880"/>
                  </a:lnTo>
                  <a:lnTo>
                    <a:pt x="2961" y="2855"/>
                  </a:lnTo>
                  <a:lnTo>
                    <a:pt x="2974" y="2832"/>
                  </a:lnTo>
                  <a:lnTo>
                    <a:pt x="2982" y="2812"/>
                  </a:lnTo>
                  <a:lnTo>
                    <a:pt x="2985" y="2794"/>
                  </a:lnTo>
                  <a:lnTo>
                    <a:pt x="2985" y="2536"/>
                  </a:lnTo>
                  <a:lnTo>
                    <a:pt x="2165" y="2244"/>
                  </a:lnTo>
                  <a:lnTo>
                    <a:pt x="2157" y="2251"/>
                  </a:lnTo>
                  <a:lnTo>
                    <a:pt x="2149" y="2260"/>
                  </a:lnTo>
                  <a:lnTo>
                    <a:pt x="2137" y="2275"/>
                  </a:lnTo>
                  <a:lnTo>
                    <a:pt x="2124" y="2290"/>
                  </a:lnTo>
                  <a:lnTo>
                    <a:pt x="2111" y="2306"/>
                  </a:lnTo>
                  <a:lnTo>
                    <a:pt x="2098" y="2325"/>
                  </a:lnTo>
                  <a:lnTo>
                    <a:pt x="2085" y="2343"/>
                  </a:lnTo>
                  <a:lnTo>
                    <a:pt x="2073" y="2360"/>
                  </a:lnTo>
                  <a:lnTo>
                    <a:pt x="2049" y="2394"/>
                  </a:lnTo>
                  <a:lnTo>
                    <a:pt x="2024" y="2428"/>
                  </a:lnTo>
                  <a:lnTo>
                    <a:pt x="1997" y="2461"/>
                  </a:lnTo>
                  <a:lnTo>
                    <a:pt x="1971" y="2493"/>
                  </a:lnTo>
                  <a:lnTo>
                    <a:pt x="1945" y="2521"/>
                  </a:lnTo>
                  <a:lnTo>
                    <a:pt x="1916" y="2548"/>
                  </a:lnTo>
                  <a:lnTo>
                    <a:pt x="1889" y="2569"/>
                  </a:lnTo>
                  <a:lnTo>
                    <a:pt x="1859" y="2585"/>
                  </a:lnTo>
                  <a:lnTo>
                    <a:pt x="1830" y="2596"/>
                  </a:lnTo>
                  <a:lnTo>
                    <a:pt x="1800" y="2599"/>
                  </a:lnTo>
                  <a:lnTo>
                    <a:pt x="1773" y="2597"/>
                  </a:lnTo>
                  <a:lnTo>
                    <a:pt x="1742" y="2589"/>
                  </a:lnTo>
                  <a:lnTo>
                    <a:pt x="1709" y="2577"/>
                  </a:lnTo>
                  <a:lnTo>
                    <a:pt x="1675" y="2562"/>
                  </a:lnTo>
                  <a:lnTo>
                    <a:pt x="1639" y="2543"/>
                  </a:lnTo>
                  <a:lnTo>
                    <a:pt x="1600" y="2521"/>
                  </a:lnTo>
                  <a:lnTo>
                    <a:pt x="1562" y="2496"/>
                  </a:lnTo>
                  <a:lnTo>
                    <a:pt x="1524" y="2470"/>
                  </a:lnTo>
                  <a:lnTo>
                    <a:pt x="1484" y="2441"/>
                  </a:lnTo>
                  <a:lnTo>
                    <a:pt x="1446" y="2412"/>
                  </a:lnTo>
                  <a:lnTo>
                    <a:pt x="1407" y="2382"/>
                  </a:lnTo>
                  <a:lnTo>
                    <a:pt x="1370" y="2351"/>
                  </a:lnTo>
                  <a:lnTo>
                    <a:pt x="1334" y="2321"/>
                  </a:lnTo>
                  <a:lnTo>
                    <a:pt x="1299" y="2291"/>
                  </a:lnTo>
                  <a:lnTo>
                    <a:pt x="1266" y="2262"/>
                  </a:lnTo>
                  <a:lnTo>
                    <a:pt x="1236" y="2234"/>
                  </a:lnTo>
                  <a:lnTo>
                    <a:pt x="1209" y="2209"/>
                  </a:lnTo>
                  <a:lnTo>
                    <a:pt x="1185" y="2185"/>
                  </a:lnTo>
                  <a:lnTo>
                    <a:pt x="1163" y="2164"/>
                  </a:lnTo>
                  <a:lnTo>
                    <a:pt x="1143" y="2143"/>
                  </a:lnTo>
                  <a:lnTo>
                    <a:pt x="1119" y="2119"/>
                  </a:lnTo>
                  <a:lnTo>
                    <a:pt x="1094" y="2092"/>
                  </a:lnTo>
                  <a:lnTo>
                    <a:pt x="1066" y="2062"/>
                  </a:lnTo>
                  <a:lnTo>
                    <a:pt x="1037" y="2029"/>
                  </a:lnTo>
                  <a:lnTo>
                    <a:pt x="1007" y="1994"/>
                  </a:lnTo>
                  <a:lnTo>
                    <a:pt x="977" y="1958"/>
                  </a:lnTo>
                  <a:lnTo>
                    <a:pt x="946" y="1921"/>
                  </a:lnTo>
                  <a:lnTo>
                    <a:pt x="916" y="1882"/>
                  </a:lnTo>
                  <a:lnTo>
                    <a:pt x="887" y="1844"/>
                  </a:lnTo>
                  <a:lnTo>
                    <a:pt x="858" y="1804"/>
                  </a:lnTo>
                  <a:lnTo>
                    <a:pt x="832" y="1765"/>
                  </a:lnTo>
                  <a:lnTo>
                    <a:pt x="807" y="1726"/>
                  </a:lnTo>
                  <a:lnTo>
                    <a:pt x="785" y="1689"/>
                  </a:lnTo>
                  <a:lnTo>
                    <a:pt x="766" y="1653"/>
                  </a:lnTo>
                  <a:lnTo>
                    <a:pt x="751" y="1619"/>
                  </a:lnTo>
                  <a:lnTo>
                    <a:pt x="739" y="1586"/>
                  </a:lnTo>
                  <a:lnTo>
                    <a:pt x="732" y="1555"/>
                  </a:lnTo>
                  <a:lnTo>
                    <a:pt x="729" y="1528"/>
                  </a:lnTo>
                  <a:lnTo>
                    <a:pt x="733" y="1498"/>
                  </a:lnTo>
                  <a:lnTo>
                    <a:pt x="743" y="1469"/>
                  </a:lnTo>
                  <a:lnTo>
                    <a:pt x="760" y="1439"/>
                  </a:lnTo>
                  <a:lnTo>
                    <a:pt x="780" y="1412"/>
                  </a:lnTo>
                  <a:lnTo>
                    <a:pt x="807" y="1383"/>
                  </a:lnTo>
                  <a:lnTo>
                    <a:pt x="835" y="1357"/>
                  </a:lnTo>
                  <a:lnTo>
                    <a:pt x="867" y="1331"/>
                  </a:lnTo>
                  <a:lnTo>
                    <a:pt x="900" y="1304"/>
                  </a:lnTo>
                  <a:lnTo>
                    <a:pt x="934" y="1280"/>
                  </a:lnTo>
                  <a:lnTo>
                    <a:pt x="968" y="1255"/>
                  </a:lnTo>
                  <a:lnTo>
                    <a:pt x="988" y="1241"/>
                  </a:lnTo>
                  <a:lnTo>
                    <a:pt x="1007" y="1227"/>
                  </a:lnTo>
                  <a:lnTo>
                    <a:pt x="1027" y="1211"/>
                  </a:lnTo>
                  <a:lnTo>
                    <a:pt x="1046" y="1197"/>
                  </a:lnTo>
                  <a:lnTo>
                    <a:pt x="1062" y="1184"/>
                  </a:lnTo>
                  <a:lnTo>
                    <a:pt x="1075" y="1172"/>
                  </a:lnTo>
                  <a:lnTo>
                    <a:pt x="1083" y="1161"/>
                  </a:lnTo>
                  <a:lnTo>
                    <a:pt x="792" y="343"/>
                  </a:lnTo>
                  <a:lnTo>
                    <a:pt x="534" y="343"/>
                  </a:lnTo>
                  <a:close/>
                  <a:moveTo>
                    <a:pt x="534" y="271"/>
                  </a:moveTo>
                  <a:lnTo>
                    <a:pt x="843" y="271"/>
                  </a:lnTo>
                  <a:lnTo>
                    <a:pt x="1157" y="1160"/>
                  </a:lnTo>
                  <a:lnTo>
                    <a:pt x="1155" y="1177"/>
                  </a:lnTo>
                  <a:lnTo>
                    <a:pt x="1148" y="1194"/>
                  </a:lnTo>
                  <a:lnTo>
                    <a:pt x="1137" y="1210"/>
                  </a:lnTo>
                  <a:lnTo>
                    <a:pt x="1120" y="1228"/>
                  </a:lnTo>
                  <a:lnTo>
                    <a:pt x="1099" y="1247"/>
                  </a:lnTo>
                  <a:lnTo>
                    <a:pt x="1074" y="1267"/>
                  </a:lnTo>
                  <a:lnTo>
                    <a:pt x="1045" y="1289"/>
                  </a:lnTo>
                  <a:lnTo>
                    <a:pt x="1009" y="1314"/>
                  </a:lnTo>
                  <a:lnTo>
                    <a:pt x="982" y="1334"/>
                  </a:lnTo>
                  <a:lnTo>
                    <a:pt x="955" y="1355"/>
                  </a:lnTo>
                  <a:lnTo>
                    <a:pt x="926" y="1376"/>
                  </a:lnTo>
                  <a:lnTo>
                    <a:pt x="899" y="1399"/>
                  </a:lnTo>
                  <a:lnTo>
                    <a:pt x="872" y="1421"/>
                  </a:lnTo>
                  <a:lnTo>
                    <a:pt x="849" y="1444"/>
                  </a:lnTo>
                  <a:lnTo>
                    <a:pt x="830" y="1466"/>
                  </a:lnTo>
                  <a:lnTo>
                    <a:pt x="814" y="1487"/>
                  </a:lnTo>
                  <a:lnTo>
                    <a:pt x="804" y="1508"/>
                  </a:lnTo>
                  <a:lnTo>
                    <a:pt x="801" y="1528"/>
                  </a:lnTo>
                  <a:lnTo>
                    <a:pt x="803" y="1549"/>
                  </a:lnTo>
                  <a:lnTo>
                    <a:pt x="810" y="1574"/>
                  </a:lnTo>
                  <a:lnTo>
                    <a:pt x="821" y="1600"/>
                  </a:lnTo>
                  <a:lnTo>
                    <a:pt x="834" y="1630"/>
                  </a:lnTo>
                  <a:lnTo>
                    <a:pt x="852" y="1662"/>
                  </a:lnTo>
                  <a:lnTo>
                    <a:pt x="871" y="1695"/>
                  </a:lnTo>
                  <a:lnTo>
                    <a:pt x="894" y="1730"/>
                  </a:lnTo>
                  <a:lnTo>
                    <a:pt x="918" y="1765"/>
                  </a:lnTo>
                  <a:lnTo>
                    <a:pt x="946" y="1802"/>
                  </a:lnTo>
                  <a:lnTo>
                    <a:pt x="973" y="1839"/>
                  </a:lnTo>
                  <a:lnTo>
                    <a:pt x="1003" y="1877"/>
                  </a:lnTo>
                  <a:lnTo>
                    <a:pt x="1034" y="1914"/>
                  </a:lnTo>
                  <a:lnTo>
                    <a:pt x="1064" y="1950"/>
                  </a:lnTo>
                  <a:lnTo>
                    <a:pt x="1095" y="1985"/>
                  </a:lnTo>
                  <a:lnTo>
                    <a:pt x="1126" y="2020"/>
                  </a:lnTo>
                  <a:lnTo>
                    <a:pt x="1156" y="2053"/>
                  </a:lnTo>
                  <a:lnTo>
                    <a:pt x="1186" y="2084"/>
                  </a:lnTo>
                  <a:lnTo>
                    <a:pt x="1214" y="2114"/>
                  </a:lnTo>
                  <a:lnTo>
                    <a:pt x="1244" y="2142"/>
                  </a:lnTo>
                  <a:lnTo>
                    <a:pt x="1275" y="2172"/>
                  </a:lnTo>
                  <a:lnTo>
                    <a:pt x="1308" y="2202"/>
                  </a:lnTo>
                  <a:lnTo>
                    <a:pt x="1343" y="2233"/>
                  </a:lnTo>
                  <a:lnTo>
                    <a:pt x="1378" y="2264"/>
                  </a:lnTo>
                  <a:lnTo>
                    <a:pt x="1414" y="2294"/>
                  </a:lnTo>
                  <a:lnTo>
                    <a:pt x="1451" y="2325"/>
                  </a:lnTo>
                  <a:lnTo>
                    <a:pt x="1489" y="2355"/>
                  </a:lnTo>
                  <a:lnTo>
                    <a:pt x="1526" y="2382"/>
                  </a:lnTo>
                  <a:lnTo>
                    <a:pt x="1562" y="2410"/>
                  </a:lnTo>
                  <a:lnTo>
                    <a:pt x="1598" y="2434"/>
                  </a:lnTo>
                  <a:lnTo>
                    <a:pt x="1633" y="2457"/>
                  </a:lnTo>
                  <a:lnTo>
                    <a:pt x="1666" y="2476"/>
                  </a:lnTo>
                  <a:lnTo>
                    <a:pt x="1698" y="2494"/>
                  </a:lnTo>
                  <a:lnTo>
                    <a:pt x="1728" y="2507"/>
                  </a:lnTo>
                  <a:lnTo>
                    <a:pt x="1754" y="2518"/>
                  </a:lnTo>
                  <a:lnTo>
                    <a:pt x="1778" y="2525"/>
                  </a:lnTo>
                  <a:lnTo>
                    <a:pt x="1800" y="2527"/>
                  </a:lnTo>
                  <a:lnTo>
                    <a:pt x="1820" y="2524"/>
                  </a:lnTo>
                  <a:lnTo>
                    <a:pt x="1841" y="2514"/>
                  </a:lnTo>
                  <a:lnTo>
                    <a:pt x="1862" y="2498"/>
                  </a:lnTo>
                  <a:lnTo>
                    <a:pt x="1884" y="2479"/>
                  </a:lnTo>
                  <a:lnTo>
                    <a:pt x="1907" y="2456"/>
                  </a:lnTo>
                  <a:lnTo>
                    <a:pt x="1930" y="2429"/>
                  </a:lnTo>
                  <a:lnTo>
                    <a:pt x="1952" y="2402"/>
                  </a:lnTo>
                  <a:lnTo>
                    <a:pt x="1973" y="2373"/>
                  </a:lnTo>
                  <a:lnTo>
                    <a:pt x="1994" y="2346"/>
                  </a:lnTo>
                  <a:lnTo>
                    <a:pt x="2014" y="2319"/>
                  </a:lnTo>
                  <a:lnTo>
                    <a:pt x="2039" y="2285"/>
                  </a:lnTo>
                  <a:lnTo>
                    <a:pt x="2061" y="2254"/>
                  </a:lnTo>
                  <a:lnTo>
                    <a:pt x="2082" y="2229"/>
                  </a:lnTo>
                  <a:lnTo>
                    <a:pt x="2100" y="2208"/>
                  </a:lnTo>
                  <a:lnTo>
                    <a:pt x="2118" y="2191"/>
                  </a:lnTo>
                  <a:lnTo>
                    <a:pt x="2134" y="2180"/>
                  </a:lnTo>
                  <a:lnTo>
                    <a:pt x="2151" y="2173"/>
                  </a:lnTo>
                  <a:lnTo>
                    <a:pt x="2168" y="2171"/>
                  </a:lnTo>
                  <a:lnTo>
                    <a:pt x="2180" y="2173"/>
                  </a:lnTo>
                  <a:lnTo>
                    <a:pt x="3057" y="2485"/>
                  </a:lnTo>
                  <a:lnTo>
                    <a:pt x="3057" y="2794"/>
                  </a:lnTo>
                  <a:lnTo>
                    <a:pt x="3054" y="2820"/>
                  </a:lnTo>
                  <a:lnTo>
                    <a:pt x="3047" y="2846"/>
                  </a:lnTo>
                  <a:lnTo>
                    <a:pt x="3032" y="2874"/>
                  </a:lnTo>
                  <a:lnTo>
                    <a:pt x="3015" y="2905"/>
                  </a:lnTo>
                  <a:lnTo>
                    <a:pt x="2993" y="2936"/>
                  </a:lnTo>
                  <a:lnTo>
                    <a:pt x="2966" y="2968"/>
                  </a:lnTo>
                  <a:lnTo>
                    <a:pt x="2937" y="2999"/>
                  </a:lnTo>
                  <a:lnTo>
                    <a:pt x="2905" y="3032"/>
                  </a:lnTo>
                  <a:lnTo>
                    <a:pt x="2869" y="3064"/>
                  </a:lnTo>
                  <a:lnTo>
                    <a:pt x="2831" y="3096"/>
                  </a:lnTo>
                  <a:lnTo>
                    <a:pt x="2791" y="3127"/>
                  </a:lnTo>
                  <a:lnTo>
                    <a:pt x="2748" y="3156"/>
                  </a:lnTo>
                  <a:lnTo>
                    <a:pt x="2706" y="3185"/>
                  </a:lnTo>
                  <a:lnTo>
                    <a:pt x="2661" y="3212"/>
                  </a:lnTo>
                  <a:lnTo>
                    <a:pt x="2616" y="3236"/>
                  </a:lnTo>
                  <a:lnTo>
                    <a:pt x="2570" y="3259"/>
                  </a:lnTo>
                  <a:lnTo>
                    <a:pt x="2525" y="3279"/>
                  </a:lnTo>
                  <a:lnTo>
                    <a:pt x="2480" y="3295"/>
                  </a:lnTo>
                  <a:lnTo>
                    <a:pt x="2435" y="3310"/>
                  </a:lnTo>
                  <a:lnTo>
                    <a:pt x="2392" y="3320"/>
                  </a:lnTo>
                  <a:lnTo>
                    <a:pt x="2350" y="3326"/>
                  </a:lnTo>
                  <a:lnTo>
                    <a:pt x="2310" y="3328"/>
                  </a:lnTo>
                  <a:lnTo>
                    <a:pt x="2287" y="3328"/>
                  </a:lnTo>
                  <a:lnTo>
                    <a:pt x="2258" y="3327"/>
                  </a:lnTo>
                  <a:lnTo>
                    <a:pt x="2226" y="3324"/>
                  </a:lnTo>
                  <a:lnTo>
                    <a:pt x="2189" y="3321"/>
                  </a:lnTo>
                  <a:lnTo>
                    <a:pt x="2149" y="3315"/>
                  </a:lnTo>
                  <a:lnTo>
                    <a:pt x="2105" y="3307"/>
                  </a:lnTo>
                  <a:lnTo>
                    <a:pt x="2056" y="3299"/>
                  </a:lnTo>
                  <a:lnTo>
                    <a:pt x="2004" y="3287"/>
                  </a:lnTo>
                  <a:lnTo>
                    <a:pt x="1949" y="3271"/>
                  </a:lnTo>
                  <a:lnTo>
                    <a:pt x="1890" y="3254"/>
                  </a:lnTo>
                  <a:lnTo>
                    <a:pt x="1828" y="3233"/>
                  </a:lnTo>
                  <a:lnTo>
                    <a:pt x="1763" y="3208"/>
                  </a:lnTo>
                  <a:lnTo>
                    <a:pt x="1695" y="3179"/>
                  </a:lnTo>
                  <a:lnTo>
                    <a:pt x="1625" y="3146"/>
                  </a:lnTo>
                  <a:lnTo>
                    <a:pt x="1551" y="3110"/>
                  </a:lnTo>
                  <a:lnTo>
                    <a:pt x="1474" y="3068"/>
                  </a:lnTo>
                  <a:lnTo>
                    <a:pt x="1396" y="3021"/>
                  </a:lnTo>
                  <a:lnTo>
                    <a:pt x="1315" y="2970"/>
                  </a:lnTo>
                  <a:lnTo>
                    <a:pt x="1233" y="2913"/>
                  </a:lnTo>
                  <a:lnTo>
                    <a:pt x="1148" y="2850"/>
                  </a:lnTo>
                  <a:lnTo>
                    <a:pt x="1061" y="2781"/>
                  </a:lnTo>
                  <a:lnTo>
                    <a:pt x="973" y="2706"/>
                  </a:lnTo>
                  <a:lnTo>
                    <a:pt x="883" y="2624"/>
                  </a:lnTo>
                  <a:lnTo>
                    <a:pt x="792" y="2536"/>
                  </a:lnTo>
                  <a:lnTo>
                    <a:pt x="704" y="2445"/>
                  </a:lnTo>
                  <a:lnTo>
                    <a:pt x="622" y="2355"/>
                  </a:lnTo>
                  <a:lnTo>
                    <a:pt x="547" y="2267"/>
                  </a:lnTo>
                  <a:lnTo>
                    <a:pt x="478" y="2180"/>
                  </a:lnTo>
                  <a:lnTo>
                    <a:pt x="415" y="2095"/>
                  </a:lnTo>
                  <a:lnTo>
                    <a:pt x="358" y="2013"/>
                  </a:lnTo>
                  <a:lnTo>
                    <a:pt x="307" y="1932"/>
                  </a:lnTo>
                  <a:lnTo>
                    <a:pt x="260" y="1854"/>
                  </a:lnTo>
                  <a:lnTo>
                    <a:pt x="218" y="1777"/>
                  </a:lnTo>
                  <a:lnTo>
                    <a:pt x="182" y="1703"/>
                  </a:lnTo>
                  <a:lnTo>
                    <a:pt x="149" y="1633"/>
                  </a:lnTo>
                  <a:lnTo>
                    <a:pt x="120" y="1565"/>
                  </a:lnTo>
                  <a:lnTo>
                    <a:pt x="95" y="1500"/>
                  </a:lnTo>
                  <a:lnTo>
                    <a:pt x="74" y="1438"/>
                  </a:lnTo>
                  <a:lnTo>
                    <a:pt x="57" y="1379"/>
                  </a:lnTo>
                  <a:lnTo>
                    <a:pt x="41" y="1324"/>
                  </a:lnTo>
                  <a:lnTo>
                    <a:pt x="29" y="1272"/>
                  </a:lnTo>
                  <a:lnTo>
                    <a:pt x="21" y="1223"/>
                  </a:lnTo>
                  <a:lnTo>
                    <a:pt x="13" y="1179"/>
                  </a:lnTo>
                  <a:lnTo>
                    <a:pt x="7" y="1139"/>
                  </a:lnTo>
                  <a:lnTo>
                    <a:pt x="4" y="1102"/>
                  </a:lnTo>
                  <a:lnTo>
                    <a:pt x="1" y="1070"/>
                  </a:lnTo>
                  <a:lnTo>
                    <a:pt x="0" y="1041"/>
                  </a:lnTo>
                  <a:lnTo>
                    <a:pt x="0" y="1018"/>
                  </a:lnTo>
                  <a:lnTo>
                    <a:pt x="2" y="978"/>
                  </a:lnTo>
                  <a:lnTo>
                    <a:pt x="8" y="936"/>
                  </a:lnTo>
                  <a:lnTo>
                    <a:pt x="18" y="893"/>
                  </a:lnTo>
                  <a:lnTo>
                    <a:pt x="33" y="848"/>
                  </a:lnTo>
                  <a:lnTo>
                    <a:pt x="49" y="803"/>
                  </a:lnTo>
                  <a:lnTo>
                    <a:pt x="69" y="758"/>
                  </a:lnTo>
                  <a:lnTo>
                    <a:pt x="92" y="712"/>
                  </a:lnTo>
                  <a:lnTo>
                    <a:pt x="116" y="667"/>
                  </a:lnTo>
                  <a:lnTo>
                    <a:pt x="143" y="622"/>
                  </a:lnTo>
                  <a:lnTo>
                    <a:pt x="171" y="580"/>
                  </a:lnTo>
                  <a:lnTo>
                    <a:pt x="201" y="537"/>
                  </a:lnTo>
                  <a:lnTo>
                    <a:pt x="232" y="497"/>
                  </a:lnTo>
                  <a:lnTo>
                    <a:pt x="264" y="459"/>
                  </a:lnTo>
                  <a:lnTo>
                    <a:pt x="296" y="423"/>
                  </a:lnTo>
                  <a:lnTo>
                    <a:pt x="329" y="391"/>
                  </a:lnTo>
                  <a:lnTo>
                    <a:pt x="360" y="362"/>
                  </a:lnTo>
                  <a:lnTo>
                    <a:pt x="392" y="335"/>
                  </a:lnTo>
                  <a:lnTo>
                    <a:pt x="423" y="313"/>
                  </a:lnTo>
                  <a:lnTo>
                    <a:pt x="454" y="296"/>
                  </a:lnTo>
                  <a:lnTo>
                    <a:pt x="482" y="281"/>
                  </a:lnTo>
                  <a:lnTo>
                    <a:pt x="508" y="274"/>
                  </a:lnTo>
                  <a:lnTo>
                    <a:pt x="534" y="271"/>
                  </a:lnTo>
                  <a:close/>
                  <a:moveTo>
                    <a:pt x="1664" y="72"/>
                  </a:moveTo>
                  <a:lnTo>
                    <a:pt x="1641" y="74"/>
                  </a:lnTo>
                  <a:lnTo>
                    <a:pt x="1620" y="82"/>
                  </a:lnTo>
                  <a:lnTo>
                    <a:pt x="1602" y="94"/>
                  </a:lnTo>
                  <a:lnTo>
                    <a:pt x="1586" y="109"/>
                  </a:lnTo>
                  <a:lnTo>
                    <a:pt x="1575" y="128"/>
                  </a:lnTo>
                  <a:lnTo>
                    <a:pt x="1568" y="149"/>
                  </a:lnTo>
                  <a:lnTo>
                    <a:pt x="1564" y="172"/>
                  </a:lnTo>
                  <a:lnTo>
                    <a:pt x="1568" y="195"/>
                  </a:lnTo>
                  <a:lnTo>
                    <a:pt x="1575" y="216"/>
                  </a:lnTo>
                  <a:lnTo>
                    <a:pt x="1586" y="233"/>
                  </a:lnTo>
                  <a:lnTo>
                    <a:pt x="1602" y="250"/>
                  </a:lnTo>
                  <a:lnTo>
                    <a:pt x="1620" y="261"/>
                  </a:lnTo>
                  <a:lnTo>
                    <a:pt x="1641" y="268"/>
                  </a:lnTo>
                  <a:lnTo>
                    <a:pt x="1664" y="271"/>
                  </a:lnTo>
                  <a:lnTo>
                    <a:pt x="1764" y="275"/>
                  </a:lnTo>
                  <a:lnTo>
                    <a:pt x="1860" y="285"/>
                  </a:lnTo>
                  <a:lnTo>
                    <a:pt x="1956" y="302"/>
                  </a:lnTo>
                  <a:lnTo>
                    <a:pt x="2049" y="325"/>
                  </a:lnTo>
                  <a:lnTo>
                    <a:pt x="2140" y="355"/>
                  </a:lnTo>
                  <a:lnTo>
                    <a:pt x="2228" y="390"/>
                  </a:lnTo>
                  <a:lnTo>
                    <a:pt x="2312" y="431"/>
                  </a:lnTo>
                  <a:lnTo>
                    <a:pt x="2393" y="478"/>
                  </a:lnTo>
                  <a:lnTo>
                    <a:pt x="2471" y="529"/>
                  </a:lnTo>
                  <a:lnTo>
                    <a:pt x="2545" y="586"/>
                  </a:lnTo>
                  <a:lnTo>
                    <a:pt x="2615" y="648"/>
                  </a:lnTo>
                  <a:lnTo>
                    <a:pt x="2680" y="713"/>
                  </a:lnTo>
                  <a:lnTo>
                    <a:pt x="2742" y="783"/>
                  </a:lnTo>
                  <a:lnTo>
                    <a:pt x="2799" y="857"/>
                  </a:lnTo>
                  <a:lnTo>
                    <a:pt x="2850" y="935"/>
                  </a:lnTo>
                  <a:lnTo>
                    <a:pt x="2897" y="1016"/>
                  </a:lnTo>
                  <a:lnTo>
                    <a:pt x="2938" y="1100"/>
                  </a:lnTo>
                  <a:lnTo>
                    <a:pt x="2973" y="1188"/>
                  </a:lnTo>
                  <a:lnTo>
                    <a:pt x="3003" y="1279"/>
                  </a:lnTo>
                  <a:lnTo>
                    <a:pt x="3026" y="1372"/>
                  </a:lnTo>
                  <a:lnTo>
                    <a:pt x="3043" y="1468"/>
                  </a:lnTo>
                  <a:lnTo>
                    <a:pt x="3053" y="1564"/>
                  </a:lnTo>
                  <a:lnTo>
                    <a:pt x="3057" y="1664"/>
                  </a:lnTo>
                  <a:lnTo>
                    <a:pt x="3060" y="1687"/>
                  </a:lnTo>
                  <a:lnTo>
                    <a:pt x="3067" y="1708"/>
                  </a:lnTo>
                  <a:lnTo>
                    <a:pt x="3078" y="1726"/>
                  </a:lnTo>
                  <a:lnTo>
                    <a:pt x="3095" y="1742"/>
                  </a:lnTo>
                  <a:lnTo>
                    <a:pt x="3112" y="1754"/>
                  </a:lnTo>
                  <a:lnTo>
                    <a:pt x="3133" y="1760"/>
                  </a:lnTo>
                  <a:lnTo>
                    <a:pt x="3156" y="1764"/>
                  </a:lnTo>
                  <a:lnTo>
                    <a:pt x="3179" y="1760"/>
                  </a:lnTo>
                  <a:lnTo>
                    <a:pt x="3200" y="1754"/>
                  </a:lnTo>
                  <a:lnTo>
                    <a:pt x="3219" y="1742"/>
                  </a:lnTo>
                  <a:lnTo>
                    <a:pt x="3234" y="1726"/>
                  </a:lnTo>
                  <a:lnTo>
                    <a:pt x="3246" y="1708"/>
                  </a:lnTo>
                  <a:lnTo>
                    <a:pt x="3254" y="1687"/>
                  </a:lnTo>
                  <a:lnTo>
                    <a:pt x="3256" y="1664"/>
                  </a:lnTo>
                  <a:lnTo>
                    <a:pt x="3253" y="1560"/>
                  </a:lnTo>
                  <a:lnTo>
                    <a:pt x="3243" y="1457"/>
                  </a:lnTo>
                  <a:lnTo>
                    <a:pt x="3226" y="1356"/>
                  </a:lnTo>
                  <a:lnTo>
                    <a:pt x="3203" y="1257"/>
                  </a:lnTo>
                  <a:lnTo>
                    <a:pt x="3175" y="1162"/>
                  </a:lnTo>
                  <a:lnTo>
                    <a:pt x="3140" y="1068"/>
                  </a:lnTo>
                  <a:lnTo>
                    <a:pt x="3100" y="978"/>
                  </a:lnTo>
                  <a:lnTo>
                    <a:pt x="3054" y="890"/>
                  </a:lnTo>
                  <a:lnTo>
                    <a:pt x="3004" y="806"/>
                  </a:lnTo>
                  <a:lnTo>
                    <a:pt x="2948" y="724"/>
                  </a:lnTo>
                  <a:lnTo>
                    <a:pt x="2888" y="648"/>
                  </a:lnTo>
                  <a:lnTo>
                    <a:pt x="2823" y="574"/>
                  </a:lnTo>
                  <a:lnTo>
                    <a:pt x="2754" y="505"/>
                  </a:lnTo>
                  <a:lnTo>
                    <a:pt x="2680" y="440"/>
                  </a:lnTo>
                  <a:lnTo>
                    <a:pt x="2604" y="380"/>
                  </a:lnTo>
                  <a:lnTo>
                    <a:pt x="2522" y="324"/>
                  </a:lnTo>
                  <a:lnTo>
                    <a:pt x="2438" y="274"/>
                  </a:lnTo>
                  <a:lnTo>
                    <a:pt x="2350" y="228"/>
                  </a:lnTo>
                  <a:lnTo>
                    <a:pt x="2260" y="188"/>
                  </a:lnTo>
                  <a:lnTo>
                    <a:pt x="2166" y="153"/>
                  </a:lnTo>
                  <a:lnTo>
                    <a:pt x="2071" y="125"/>
                  </a:lnTo>
                  <a:lnTo>
                    <a:pt x="1972" y="102"/>
                  </a:lnTo>
                  <a:lnTo>
                    <a:pt x="1871" y="85"/>
                  </a:lnTo>
                  <a:lnTo>
                    <a:pt x="1768" y="75"/>
                  </a:lnTo>
                  <a:lnTo>
                    <a:pt x="1664" y="72"/>
                  </a:lnTo>
                  <a:close/>
                  <a:moveTo>
                    <a:pt x="1664" y="0"/>
                  </a:moveTo>
                  <a:lnTo>
                    <a:pt x="1769" y="3"/>
                  </a:lnTo>
                  <a:lnTo>
                    <a:pt x="1872" y="13"/>
                  </a:lnTo>
                  <a:lnTo>
                    <a:pt x="1974" y="28"/>
                  </a:lnTo>
                  <a:lnTo>
                    <a:pt x="2073" y="50"/>
                  </a:lnTo>
                  <a:lnTo>
                    <a:pt x="2171" y="79"/>
                  </a:lnTo>
                  <a:lnTo>
                    <a:pt x="2265" y="112"/>
                  </a:lnTo>
                  <a:lnTo>
                    <a:pt x="2357" y="151"/>
                  </a:lnTo>
                  <a:lnTo>
                    <a:pt x="2446" y="195"/>
                  </a:lnTo>
                  <a:lnTo>
                    <a:pt x="2531" y="244"/>
                  </a:lnTo>
                  <a:lnTo>
                    <a:pt x="2615" y="298"/>
                  </a:lnTo>
                  <a:lnTo>
                    <a:pt x="2693" y="357"/>
                  </a:lnTo>
                  <a:lnTo>
                    <a:pt x="2769" y="421"/>
                  </a:lnTo>
                  <a:lnTo>
                    <a:pt x="2840" y="488"/>
                  </a:lnTo>
                  <a:lnTo>
                    <a:pt x="2907" y="559"/>
                  </a:lnTo>
                  <a:lnTo>
                    <a:pt x="2971" y="635"/>
                  </a:lnTo>
                  <a:lnTo>
                    <a:pt x="3030" y="713"/>
                  </a:lnTo>
                  <a:lnTo>
                    <a:pt x="3084" y="797"/>
                  </a:lnTo>
                  <a:lnTo>
                    <a:pt x="3133" y="882"/>
                  </a:lnTo>
                  <a:lnTo>
                    <a:pt x="3177" y="971"/>
                  </a:lnTo>
                  <a:lnTo>
                    <a:pt x="3216" y="1063"/>
                  </a:lnTo>
                  <a:lnTo>
                    <a:pt x="3249" y="1157"/>
                  </a:lnTo>
                  <a:lnTo>
                    <a:pt x="3278" y="1255"/>
                  </a:lnTo>
                  <a:lnTo>
                    <a:pt x="3300" y="1354"/>
                  </a:lnTo>
                  <a:lnTo>
                    <a:pt x="3315" y="1456"/>
                  </a:lnTo>
                  <a:lnTo>
                    <a:pt x="3325" y="1559"/>
                  </a:lnTo>
                  <a:lnTo>
                    <a:pt x="3328" y="1664"/>
                  </a:lnTo>
                  <a:lnTo>
                    <a:pt x="3325" y="1695"/>
                  </a:lnTo>
                  <a:lnTo>
                    <a:pt x="3317" y="1724"/>
                  </a:lnTo>
                  <a:lnTo>
                    <a:pt x="3305" y="1751"/>
                  </a:lnTo>
                  <a:lnTo>
                    <a:pt x="3288" y="1775"/>
                  </a:lnTo>
                  <a:lnTo>
                    <a:pt x="3267" y="1796"/>
                  </a:lnTo>
                  <a:lnTo>
                    <a:pt x="3243" y="1812"/>
                  </a:lnTo>
                  <a:lnTo>
                    <a:pt x="3216" y="1825"/>
                  </a:lnTo>
                  <a:lnTo>
                    <a:pt x="3187" y="1833"/>
                  </a:lnTo>
                  <a:lnTo>
                    <a:pt x="3156" y="1836"/>
                  </a:lnTo>
                  <a:lnTo>
                    <a:pt x="3125" y="1833"/>
                  </a:lnTo>
                  <a:lnTo>
                    <a:pt x="3097" y="1825"/>
                  </a:lnTo>
                  <a:lnTo>
                    <a:pt x="3070" y="1812"/>
                  </a:lnTo>
                  <a:lnTo>
                    <a:pt x="3045" y="1796"/>
                  </a:lnTo>
                  <a:lnTo>
                    <a:pt x="3025" y="1775"/>
                  </a:lnTo>
                  <a:lnTo>
                    <a:pt x="3008" y="1751"/>
                  </a:lnTo>
                  <a:lnTo>
                    <a:pt x="2995" y="1724"/>
                  </a:lnTo>
                  <a:lnTo>
                    <a:pt x="2987" y="1695"/>
                  </a:lnTo>
                  <a:lnTo>
                    <a:pt x="2985" y="1664"/>
                  </a:lnTo>
                  <a:lnTo>
                    <a:pt x="2981" y="1570"/>
                  </a:lnTo>
                  <a:lnTo>
                    <a:pt x="2972" y="1478"/>
                  </a:lnTo>
                  <a:lnTo>
                    <a:pt x="2956" y="1387"/>
                  </a:lnTo>
                  <a:lnTo>
                    <a:pt x="2934" y="1299"/>
                  </a:lnTo>
                  <a:lnTo>
                    <a:pt x="2905" y="1213"/>
                  </a:lnTo>
                  <a:lnTo>
                    <a:pt x="2872" y="1130"/>
                  </a:lnTo>
                  <a:lnTo>
                    <a:pt x="2833" y="1050"/>
                  </a:lnTo>
                  <a:lnTo>
                    <a:pt x="2789" y="972"/>
                  </a:lnTo>
                  <a:lnTo>
                    <a:pt x="2740" y="899"/>
                  </a:lnTo>
                  <a:lnTo>
                    <a:pt x="2686" y="829"/>
                  </a:lnTo>
                  <a:lnTo>
                    <a:pt x="2628" y="763"/>
                  </a:lnTo>
                  <a:lnTo>
                    <a:pt x="2565" y="700"/>
                  </a:lnTo>
                  <a:lnTo>
                    <a:pt x="2499" y="642"/>
                  </a:lnTo>
                  <a:lnTo>
                    <a:pt x="2429" y="588"/>
                  </a:lnTo>
                  <a:lnTo>
                    <a:pt x="2356" y="539"/>
                  </a:lnTo>
                  <a:lnTo>
                    <a:pt x="2278" y="495"/>
                  </a:lnTo>
                  <a:lnTo>
                    <a:pt x="2198" y="456"/>
                  </a:lnTo>
                  <a:lnTo>
                    <a:pt x="2115" y="423"/>
                  </a:lnTo>
                  <a:lnTo>
                    <a:pt x="2029" y="394"/>
                  </a:lnTo>
                  <a:lnTo>
                    <a:pt x="1941" y="372"/>
                  </a:lnTo>
                  <a:lnTo>
                    <a:pt x="1850" y="356"/>
                  </a:lnTo>
                  <a:lnTo>
                    <a:pt x="1758" y="347"/>
                  </a:lnTo>
                  <a:lnTo>
                    <a:pt x="1664" y="343"/>
                  </a:lnTo>
                  <a:lnTo>
                    <a:pt x="1633" y="341"/>
                  </a:lnTo>
                  <a:lnTo>
                    <a:pt x="1604" y="333"/>
                  </a:lnTo>
                  <a:lnTo>
                    <a:pt x="1577" y="320"/>
                  </a:lnTo>
                  <a:lnTo>
                    <a:pt x="1553" y="303"/>
                  </a:lnTo>
                  <a:lnTo>
                    <a:pt x="1532" y="283"/>
                  </a:lnTo>
                  <a:lnTo>
                    <a:pt x="1516" y="258"/>
                  </a:lnTo>
                  <a:lnTo>
                    <a:pt x="1503" y="231"/>
                  </a:lnTo>
                  <a:lnTo>
                    <a:pt x="1495" y="203"/>
                  </a:lnTo>
                  <a:lnTo>
                    <a:pt x="1492" y="172"/>
                  </a:lnTo>
                  <a:lnTo>
                    <a:pt x="1495" y="141"/>
                  </a:lnTo>
                  <a:lnTo>
                    <a:pt x="1503" y="112"/>
                  </a:lnTo>
                  <a:lnTo>
                    <a:pt x="1516" y="85"/>
                  </a:lnTo>
                  <a:lnTo>
                    <a:pt x="1532" y="61"/>
                  </a:lnTo>
                  <a:lnTo>
                    <a:pt x="1553" y="40"/>
                  </a:lnTo>
                  <a:lnTo>
                    <a:pt x="1577" y="23"/>
                  </a:lnTo>
                  <a:lnTo>
                    <a:pt x="1604" y="11"/>
                  </a:lnTo>
                  <a:lnTo>
                    <a:pt x="1633" y="3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F7271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999139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c1cc2514e3173285d3ee8d7cc09dec918d3b9f"/>
  <p:tag name="THINKCELLPRESENTATIONDONOTDELETE" val="&lt;?xml version=&quot;1.0&quot; encoding=&quot;UTF-16&quot; standalone=&quot;yes&quot;?&gt;&lt;root reqver=&quot;25060&quot;&gt;&lt;version val=&quot;2809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4&quot;/&gt;&lt;end val=&quot;4&quot;/&gt;&lt;/m_yearfmt&gt;&lt;/m_precDefaultYear&gt;&lt;m_precDefaultQuarter&gt;&lt;m_yearfmt&gt;&lt;begin val=&quot;0&quot;/&gt;&lt;end val=&quot;4&quot;/&gt;&lt;/m_yearfmt&gt;&lt;/m_precDefaultQuarter&gt;&lt;m_precDefaultMonth&gt;&lt;m_bNumberIsYear val=&quot;0&quot;/&gt;&lt;m_strFormatTime&gt;%m/%y&lt;/m_strFormatTime&gt;&lt;m_yearfmt&gt;&lt;begin val=&quot;4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8&quot;&gt;&lt;elem m_fUsage=&quot;2.29386411000000034477E+00&quot;&gt;&lt;m_msothmcolidx val=&quot;0&quot;/&gt;&lt;m_rgb r=&quot;99&quot; g=&quot;99&quot; b=&quot;99&quot;/&gt;&lt;m_nBrightness endver=&quot;26206&quot; val=&quot;0&quot;/&gt;&lt;/elem&gt;&lt;elem m_fUsage=&quot;1.89999999999999991118E+00&quot;&gt;&lt;m_msothmcolidx val=&quot;0&quot;/&gt;&lt;m_rgb r=&quot;00&quot; g=&quot;85&quot; b=&quot;9B&quot;/&gt;&lt;m_nBrightness endver=&quot;26206&quot; val=&quot;0&quot;/&gt;&lt;/elem&gt;&lt;elem m_fUsage=&quot;1.12193100000000001160E+00&quot;&gt;&lt;m_msothmcolidx val=&quot;0&quot;/&gt;&lt;m_rgb r=&quot;BF&quot; g=&quot;BF&quot; b=&quot;BF&quot;/&gt;&lt;m_nBrightness endver=&quot;26206&quot; val=&quot;0&quot;/&gt;&lt;/elem&gt;&lt;elem m_fUsage=&quot;8.10000000000000053291E-01&quot;&gt;&lt;m_msothmcolidx val=&quot;0&quot;/&gt;&lt;m_rgb r=&quot;00&quot; g=&quot;85&quot; b=&quot;CA&quot;/&gt;&lt;m_nBrightness endver=&quot;26206&quot; val=&quot;0&quot;/&gt;&lt;/elem&gt;&lt;elem m_fUsage=&quot;7.36098929100000076708E-01&quot;&gt;&lt;m_msothmcolidx val=&quot;0&quot;/&gt;&lt;m_rgb r=&quot;B3&quot; g=&quot;B3&quot; b=&quot;B3&quot;/&gt;&lt;m_nBrightness endver=&quot;26206&quot; val=&quot;0&quot;/&gt;&lt;/elem&gt;&lt;elem m_fUsage=&quot;7.05003747069833264227E-01&quot;&gt;&lt;m_msothmcolidx val=&quot;0&quot;/&gt;&lt;m_rgb r=&quot;E6&quot; g=&quot;E6&quot; b=&quot;E6&quot;/&gt;&lt;m_nBrightness endver=&quot;26206&quot; val=&quot;0&quot;/&gt;&lt;/elem&gt;&lt;elem m_fUsage=&quot;5.36616119313900075127E-01&quot;&gt;&lt;m_msothmcolidx val=&quot;0&quot;/&gt;&lt;m_rgb r=&quot;FB&quot; g=&quot;72&quot; b=&quot;66&quot;/&gt;&lt;m_nBrightness endver=&quot;26206&quot; val=&quot;0&quot;/&gt;&lt;/elem&gt;&lt;elem m_fUsage=&quot;2.28767924549610118801E-01&quot;&gt;&lt;m_msothmcolidx val=&quot;0&quot;/&gt;&lt;m_rgb r=&quot;F9&quot; g=&quot;4B&quot; b=&quot;3E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Edenred_Break slides">
  <a:themeElements>
    <a:clrScheme name="Edenred 2023">
      <a:dk1>
        <a:srgbClr val="30343B"/>
      </a:dk1>
      <a:lt1>
        <a:srgbClr val="FFFFFF"/>
      </a:lt1>
      <a:dk2>
        <a:srgbClr val="BDC1C9"/>
      </a:dk2>
      <a:lt2>
        <a:srgbClr val="F72717"/>
      </a:lt2>
      <a:accent1>
        <a:srgbClr val="FF728C"/>
      </a:accent1>
      <a:accent2>
        <a:srgbClr val="00A184"/>
      </a:accent2>
      <a:accent3>
        <a:srgbClr val="0D8AFF"/>
      </a:accent3>
      <a:accent4>
        <a:srgbClr val="FE0472"/>
      </a:accent4>
      <a:accent5>
        <a:srgbClr val="98F6DB"/>
      </a:accent5>
      <a:accent6>
        <a:srgbClr val="711CFF"/>
      </a:accent6>
      <a:hlink>
        <a:srgbClr val="0067C9"/>
      </a:hlink>
      <a:folHlink>
        <a:srgbClr val="C8C3FF"/>
      </a:folHlink>
    </a:clrScheme>
    <a:fontScheme name="Personnalisé 5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5000">
              <a:schemeClr val="bg2"/>
            </a:gs>
            <a:gs pos="100000">
              <a:schemeClr val="accent4"/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buClr>
            <a:schemeClr val="bg2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enred_Content slides">
  <a:themeElements>
    <a:clrScheme name="Edenred 2023">
      <a:dk1>
        <a:srgbClr val="30343B"/>
      </a:dk1>
      <a:lt1>
        <a:srgbClr val="FFFFFF"/>
      </a:lt1>
      <a:dk2>
        <a:srgbClr val="BDC1C9"/>
      </a:dk2>
      <a:lt2>
        <a:srgbClr val="F72717"/>
      </a:lt2>
      <a:accent1>
        <a:srgbClr val="FF728C"/>
      </a:accent1>
      <a:accent2>
        <a:srgbClr val="00A184"/>
      </a:accent2>
      <a:accent3>
        <a:srgbClr val="0D8AFF"/>
      </a:accent3>
      <a:accent4>
        <a:srgbClr val="FE0472"/>
      </a:accent4>
      <a:accent5>
        <a:srgbClr val="98F6DB"/>
      </a:accent5>
      <a:accent6>
        <a:srgbClr val="711CFF"/>
      </a:accent6>
      <a:hlink>
        <a:srgbClr val="0067C9"/>
      </a:hlink>
      <a:folHlink>
        <a:srgbClr val="C8C3FF"/>
      </a:folHlink>
    </a:clrScheme>
    <a:fontScheme name="Personnalisé 5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5000">
              <a:schemeClr val="bg2"/>
            </a:gs>
            <a:gs pos="100000">
              <a:schemeClr val="accent4"/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buClr>
            <a:schemeClr val="bg2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8bd3a4-7144-46fb-8ab7-1a8351806eb0" xsi:nil="true"/>
    <lcf76f155ced4ddcb4097134ff3c332f xmlns="b26e244c-2129-4e95-8cb2-2436b464e8b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7B8DFC332A440B799D44257F07BA7" ma:contentTypeVersion="16" ma:contentTypeDescription="Create a new document." ma:contentTypeScope="" ma:versionID="d8bf2de3a25ac35bc45c61db8d8f1b2a">
  <xsd:schema xmlns:xsd="http://www.w3.org/2001/XMLSchema" xmlns:xs="http://www.w3.org/2001/XMLSchema" xmlns:p="http://schemas.microsoft.com/office/2006/metadata/properties" xmlns:ns2="b26e244c-2129-4e95-8cb2-2436b464e8b1" xmlns:ns3="198bd3a4-7144-46fb-8ab7-1a8351806eb0" targetNamespace="http://schemas.microsoft.com/office/2006/metadata/properties" ma:root="true" ma:fieldsID="4f49a79b0a604571faf6eba652b417c7" ns2:_="" ns3:_="">
    <xsd:import namespace="b26e244c-2129-4e95-8cb2-2436b464e8b1"/>
    <xsd:import namespace="198bd3a4-7144-46fb-8ab7-1a8351806e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e244c-2129-4e95-8cb2-2436b464e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d93c3c-f546-4aea-a287-cc8533640e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bd3a4-7144-46fb-8ab7-1a8351806e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8592af-ba83-4590-87be-33075d2fadd4}" ma:internalName="TaxCatchAll" ma:showField="CatchAllData" ma:web="198bd3a4-7144-46fb-8ab7-1a8351806e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56E3D1-7824-41D1-AC46-CF7BE9EBA66F}">
  <ds:schemaRefs>
    <ds:schemaRef ds:uri="198bd3a4-7144-46fb-8ab7-1a8351806eb0"/>
    <ds:schemaRef ds:uri="39cdacc7-440f-4a81-a414-d2cc3419b1d8"/>
    <ds:schemaRef ds:uri="769a3693-822d-46d2-9dae-1d206b11ff06"/>
    <ds:schemaRef ds:uri="b26e244c-2129-4e95-8cb2-2436b464e8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7A3506-2FF4-4B05-BBF0-B88B6212E992}">
  <ds:schemaRefs>
    <ds:schemaRef ds:uri="198bd3a4-7144-46fb-8ab7-1a8351806eb0"/>
    <ds:schemaRef ds:uri="b26e244c-2129-4e95-8cb2-2436b464e8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E650D00-540F-4BB4-858E-B2C955BA3A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 16-9</Template>
  <TotalTime>1442</TotalTime>
  <Words>344</Words>
  <Application>Microsoft Office PowerPoint</Application>
  <PresentationFormat>Diavetítés a képernyőre (16:9 oldalarány)</PresentationFormat>
  <Paragraphs>97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Symbol</vt:lpstr>
      <vt:lpstr>Wingdings 2</vt:lpstr>
      <vt:lpstr>Edenred_Break slides</vt:lpstr>
      <vt:lpstr>Edenred_Content slides</vt:lpstr>
      <vt:lpstr>Edenred az önkormányzatok partnere</vt:lpstr>
      <vt:lpstr>PARTNERSÉGÜNK A KÖZSZFÉRÁBAN </vt:lpstr>
      <vt:lpstr>PowerPoint-bemutató</vt:lpstr>
      <vt:lpstr>PowerPoint-bemutató</vt:lpstr>
      <vt:lpstr>PowerPoint-bemutató</vt:lpstr>
      <vt:lpstr>Juttatás adókedvezménnyel - példa</vt:lpstr>
      <vt:lpstr>Kiemelt Szerződött partnereink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COURTOIS Cécile</dc:creator>
  <cp:lastModifiedBy>Kolin Péter</cp:lastModifiedBy>
  <cp:revision>3</cp:revision>
  <cp:lastPrinted>2019-10-22T14:39:56Z</cp:lastPrinted>
  <dcterms:created xsi:type="dcterms:W3CDTF">2017-05-11T09:52:23Z</dcterms:created>
  <dcterms:modified xsi:type="dcterms:W3CDTF">2023-06-11T17:19:41Z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0x010100C507B8DFC332A440B799D44257F07BA7</vt:lpwstr>
  </property>
  <property fmtid="{D5CDD505-2E9C-101B-9397-08002B2CF9AE}" pid="3" name="MediaServiceImageTags">
    <vt:lpwstr/>
  </property>
</Properties>
</file>