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05" r:id="rId5"/>
    <p:sldId id="375" r:id="rId6"/>
    <p:sldId id="377" r:id="rId7"/>
    <p:sldId id="379" r:id="rId8"/>
    <p:sldId id="382" r:id="rId9"/>
    <p:sldId id="383" r:id="rId10"/>
    <p:sldId id="386" r:id="rId11"/>
    <p:sldId id="374" r:id="rId12"/>
    <p:sldId id="320" r:id="rId13"/>
  </p:sldIdLst>
  <p:sldSz cx="9144000" cy="6858000" type="screen4x3"/>
  <p:notesSz cx="7099300" cy="10234613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E20"/>
    <a:srgbClr val="DF4133"/>
    <a:srgbClr val="E73139"/>
    <a:srgbClr val="D22D32"/>
    <a:srgbClr val="7F7F7F"/>
    <a:srgbClr val="AF0819"/>
    <a:srgbClr val="BD0D22"/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19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582" y="-48"/>
      </p:cViewPr>
      <p:guideLst>
        <p:guide orient="horz" pos="3770"/>
        <p:guide pos="55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0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3" cy="511730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FC39B431-7C8C-274A-BA33-7C21C85E3BE4}" type="datetime1">
              <a:rPr lang="it-IT" smtClean="0"/>
              <a:t>31/01/2016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1730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EDB03916-887A-F043-AD49-BF0A69ACF5F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1277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0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0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DDD9682E-FB58-D249-BB85-C718355B86BE}" type="datetime1">
              <a:rPr lang="it-IT" smtClean="0"/>
              <a:t>31/01/2016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3" tIns="47732" rIns="95463" bIns="47732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5463" tIns="47732" rIns="95463" bIns="47732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0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A44168C7-CDE6-B24B-B7C6-F8E72CFBA8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063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555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555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555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555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555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55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Prezentáció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6338689" y="511079"/>
            <a:ext cx="2387600" cy="355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Szervezeti egység neve</a:t>
            </a:r>
            <a:endParaRPr lang="it-IT" dirty="0" smtClean="0"/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338689" y="1096050"/>
            <a:ext cx="2387600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Ország neve</a:t>
            </a:r>
            <a:endParaRPr lang="it-IT" dirty="0" smtClean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able + Text Big bulle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0" name="Segnaposto tabella 4"/>
          <p:cNvSpPr>
            <a:spLocks noGrp="1"/>
          </p:cNvSpPr>
          <p:nvPr>
            <p:ph type="tbl" sz="quarter" idx="19"/>
          </p:nvPr>
        </p:nvSpPr>
        <p:spPr>
          <a:xfrm>
            <a:off x="347663" y="1682750"/>
            <a:ext cx="8386762" cy="2976563"/>
          </a:xfrm>
        </p:spPr>
        <p:txBody>
          <a:bodyPr/>
          <a:lstStyle/>
          <a:p>
            <a:r>
              <a:rPr lang="hu-HU" dirty="0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4763496"/>
            <a:ext cx="8391525" cy="1302390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410400" indent="-194400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410400" indent="-194400">
              <a:buClr>
                <a:schemeClr val="tx1"/>
              </a:buClr>
              <a:buFont typeface="Lucida Grande"/>
              <a:buChar char="-"/>
              <a:defRPr sz="1000"/>
            </a:lvl3pPr>
            <a:lvl4pPr marL="410400" indent="-194400">
              <a:defRPr sz="1000"/>
            </a:lvl4pPr>
            <a:lvl5pPr marL="410400" indent="-194400"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696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rts + Tables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18" name="Segnaposto grafico 17"/>
          <p:cNvSpPr>
            <a:spLocks noGrp="1"/>
          </p:cNvSpPr>
          <p:nvPr>
            <p:ph type="chart" sz="quarter" idx="17"/>
          </p:nvPr>
        </p:nvSpPr>
        <p:spPr>
          <a:xfrm>
            <a:off x="4613300" y="1698839"/>
            <a:ext cx="4126071" cy="2101273"/>
          </a:xfrm>
        </p:spPr>
        <p:txBody>
          <a:bodyPr/>
          <a:lstStyle/>
          <a:p>
            <a:r>
              <a:rPr lang="hu-HU" dirty="0" smtClean="0"/>
              <a:t>Diagram beszúrásához kattintson az ikonra</a:t>
            </a:r>
            <a:endParaRPr lang="it-IT"/>
          </a:p>
        </p:txBody>
      </p:sp>
      <p:sp>
        <p:nvSpPr>
          <p:cNvPr id="24" name="Segnaposto tabella 2"/>
          <p:cNvSpPr>
            <a:spLocks noGrp="1"/>
          </p:cNvSpPr>
          <p:nvPr>
            <p:ph type="tbl" sz="quarter" idx="21"/>
          </p:nvPr>
        </p:nvSpPr>
        <p:spPr>
          <a:xfrm>
            <a:off x="4613301" y="4066642"/>
            <a:ext cx="4120686" cy="2016945"/>
          </a:xfrm>
        </p:spPr>
        <p:txBody>
          <a:bodyPr/>
          <a:lstStyle/>
          <a:p>
            <a:r>
              <a:rPr lang="hu-HU" dirty="0" smtClean="0"/>
              <a:t>Táblázat beszúrásához kattintson az ikonra</a:t>
            </a:r>
            <a:endParaRPr lang="it-IT"/>
          </a:p>
        </p:txBody>
      </p:sp>
      <p:sp>
        <p:nvSpPr>
          <p:cNvPr id="25" name="Segnaposto grafico 17"/>
          <p:cNvSpPr>
            <a:spLocks noGrp="1"/>
          </p:cNvSpPr>
          <p:nvPr>
            <p:ph type="chart" sz="quarter" idx="22"/>
          </p:nvPr>
        </p:nvSpPr>
        <p:spPr>
          <a:xfrm>
            <a:off x="347300" y="1698839"/>
            <a:ext cx="4126071" cy="2101273"/>
          </a:xfrm>
        </p:spPr>
        <p:txBody>
          <a:bodyPr/>
          <a:lstStyle/>
          <a:p>
            <a:r>
              <a:rPr lang="hu-HU" dirty="0" smtClean="0"/>
              <a:t>Diagram beszúrásához kattintson az ikonra</a:t>
            </a:r>
            <a:endParaRPr lang="it-IT"/>
          </a:p>
        </p:txBody>
      </p:sp>
      <p:sp>
        <p:nvSpPr>
          <p:cNvPr id="26" name="Segnaposto tabella 2"/>
          <p:cNvSpPr>
            <a:spLocks noGrp="1"/>
          </p:cNvSpPr>
          <p:nvPr>
            <p:ph type="tbl" sz="quarter" idx="23"/>
          </p:nvPr>
        </p:nvSpPr>
        <p:spPr>
          <a:xfrm>
            <a:off x="347301" y="4066642"/>
            <a:ext cx="4120686" cy="2016945"/>
          </a:xfrm>
        </p:spPr>
        <p:txBody>
          <a:bodyPr/>
          <a:lstStyle/>
          <a:p>
            <a:r>
              <a:rPr lang="hu-HU" dirty="0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83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2" name="Freccia destra 1"/>
          <p:cNvSpPr/>
          <p:nvPr userDrawn="1"/>
        </p:nvSpPr>
        <p:spPr>
          <a:xfrm flipV="1">
            <a:off x="347301" y="3728136"/>
            <a:ext cx="8392070" cy="235526"/>
          </a:xfrm>
          <a:prstGeom prst="rightArrow">
            <a:avLst>
              <a:gd name="adj1" fmla="val 50000"/>
              <a:gd name="adj2" fmla="val 1513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161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347300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 userDrawn="1"/>
        </p:nvCxnSpPr>
        <p:spPr>
          <a:xfrm flipV="1">
            <a:off x="1047724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51630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2" name="Connettore 1 31"/>
          <p:cNvCxnSpPr/>
          <p:nvPr userDrawn="1"/>
        </p:nvCxnSpPr>
        <p:spPr>
          <a:xfrm>
            <a:off x="117044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 userDrawn="1"/>
        </p:nvCxnSpPr>
        <p:spPr>
          <a:xfrm flipV="1">
            <a:off x="187086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egnaposto tes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306144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5" name="Connettore 1 34"/>
          <p:cNvCxnSpPr/>
          <p:nvPr userDrawn="1"/>
        </p:nvCxnSpPr>
        <p:spPr>
          <a:xfrm>
            <a:off x="1960283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 userDrawn="1"/>
        </p:nvCxnSpPr>
        <p:spPr>
          <a:xfrm flipV="1">
            <a:off x="2660707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egnaposto testo 3"/>
          <p:cNvSpPr>
            <a:spLocks noGrp="1"/>
          </p:cNvSpPr>
          <p:nvPr>
            <p:ph type="body" sz="quarter" idx="17" hasCustomPrompt="1"/>
          </p:nvPr>
        </p:nvSpPr>
        <p:spPr>
          <a:xfrm>
            <a:off x="314036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1" name="Connettore 1 40"/>
          <p:cNvCxnSpPr/>
          <p:nvPr userDrawn="1"/>
        </p:nvCxnSpPr>
        <p:spPr>
          <a:xfrm>
            <a:off x="279450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 userDrawn="1"/>
        </p:nvCxnSpPr>
        <p:spPr>
          <a:xfrm flipV="1">
            <a:off x="349492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egnaposto testo 3"/>
          <p:cNvSpPr>
            <a:spLocks noGrp="1"/>
          </p:cNvSpPr>
          <p:nvPr>
            <p:ph type="body" sz="quarter" idx="18" hasCustomPrompt="1"/>
          </p:nvPr>
        </p:nvSpPr>
        <p:spPr>
          <a:xfrm>
            <a:off x="3921076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4" name="Connettore 1 43"/>
          <p:cNvCxnSpPr/>
          <p:nvPr userDrawn="1"/>
        </p:nvCxnSpPr>
        <p:spPr>
          <a:xfrm>
            <a:off x="3575215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 userDrawn="1"/>
        </p:nvCxnSpPr>
        <p:spPr>
          <a:xfrm flipV="1">
            <a:off x="4275639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egnaposto testo 3"/>
          <p:cNvSpPr>
            <a:spLocks noGrp="1"/>
          </p:cNvSpPr>
          <p:nvPr>
            <p:ph type="body" sz="quarter" idx="19" hasCustomPrompt="1"/>
          </p:nvPr>
        </p:nvSpPr>
        <p:spPr>
          <a:xfrm>
            <a:off x="476442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7" name="Connettore 1 46"/>
          <p:cNvCxnSpPr/>
          <p:nvPr userDrawn="1"/>
        </p:nvCxnSpPr>
        <p:spPr>
          <a:xfrm>
            <a:off x="441856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 userDrawn="1"/>
        </p:nvCxnSpPr>
        <p:spPr>
          <a:xfrm flipV="1">
            <a:off x="511898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egnaposto tes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373091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0" name="Connettore 1 49"/>
          <p:cNvCxnSpPr/>
          <p:nvPr userDrawn="1"/>
        </p:nvCxnSpPr>
        <p:spPr>
          <a:xfrm>
            <a:off x="6027230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 userDrawn="1"/>
        </p:nvCxnSpPr>
        <p:spPr>
          <a:xfrm flipV="1">
            <a:off x="6727654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557715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3" name="Connettore 1 52"/>
          <p:cNvCxnSpPr/>
          <p:nvPr userDrawn="1"/>
        </p:nvCxnSpPr>
        <p:spPr>
          <a:xfrm>
            <a:off x="5211854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 userDrawn="1"/>
        </p:nvCxnSpPr>
        <p:spPr>
          <a:xfrm flipV="1">
            <a:off x="5912278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Segnaposto testo 3"/>
          <p:cNvSpPr>
            <a:spLocks noGrp="1"/>
          </p:cNvSpPr>
          <p:nvPr>
            <p:ph type="body" sz="quarter" idx="22" hasCustomPrompt="1"/>
          </p:nvPr>
        </p:nvSpPr>
        <p:spPr>
          <a:xfrm>
            <a:off x="7166350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6" name="Connettore 1 55"/>
          <p:cNvCxnSpPr/>
          <p:nvPr userDrawn="1"/>
        </p:nvCxnSpPr>
        <p:spPr>
          <a:xfrm>
            <a:off x="6820489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 userDrawn="1"/>
        </p:nvCxnSpPr>
        <p:spPr>
          <a:xfrm flipV="1">
            <a:off x="7520913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Segnaposto testo 59"/>
          <p:cNvSpPr>
            <a:spLocks noGrp="1"/>
          </p:cNvSpPr>
          <p:nvPr>
            <p:ph type="body" sz="quarter" idx="23"/>
          </p:nvPr>
        </p:nvSpPr>
        <p:spPr>
          <a:xfrm>
            <a:off x="347663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1" name="Segnaposto testo 59"/>
          <p:cNvSpPr>
            <a:spLocks noGrp="1"/>
          </p:cNvSpPr>
          <p:nvPr>
            <p:ph type="body" sz="quarter" idx="24"/>
          </p:nvPr>
        </p:nvSpPr>
        <p:spPr>
          <a:xfrm>
            <a:off x="1972526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2" name="Segnaposto testo 59"/>
          <p:cNvSpPr>
            <a:spLocks noGrp="1"/>
          </p:cNvSpPr>
          <p:nvPr>
            <p:ph type="body" sz="quarter" idx="25"/>
          </p:nvPr>
        </p:nvSpPr>
        <p:spPr>
          <a:xfrm>
            <a:off x="3575215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3" name="Segnaposto testo 59"/>
          <p:cNvSpPr>
            <a:spLocks noGrp="1"/>
          </p:cNvSpPr>
          <p:nvPr>
            <p:ph type="body" sz="quarter" idx="26"/>
          </p:nvPr>
        </p:nvSpPr>
        <p:spPr>
          <a:xfrm>
            <a:off x="5222869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64" name="Segnaposto testo 59"/>
          <p:cNvSpPr>
            <a:spLocks noGrp="1"/>
          </p:cNvSpPr>
          <p:nvPr>
            <p:ph type="body" sz="quarter" idx="27"/>
          </p:nvPr>
        </p:nvSpPr>
        <p:spPr>
          <a:xfrm>
            <a:off x="6844542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0" name="Segnaposto testo 59"/>
          <p:cNvSpPr>
            <a:spLocks noGrp="1"/>
          </p:cNvSpPr>
          <p:nvPr>
            <p:ph type="body" sz="quarter" idx="29"/>
          </p:nvPr>
        </p:nvSpPr>
        <p:spPr>
          <a:xfrm>
            <a:off x="1172318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1" name="Segnaposto testo 59"/>
          <p:cNvSpPr>
            <a:spLocks noGrp="1"/>
          </p:cNvSpPr>
          <p:nvPr>
            <p:ph type="body" sz="quarter" idx="30"/>
          </p:nvPr>
        </p:nvSpPr>
        <p:spPr>
          <a:xfrm>
            <a:off x="2794962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2" name="Segnaposto testo 59"/>
          <p:cNvSpPr>
            <a:spLocks noGrp="1"/>
          </p:cNvSpPr>
          <p:nvPr>
            <p:ph type="body" sz="quarter" idx="31"/>
          </p:nvPr>
        </p:nvSpPr>
        <p:spPr>
          <a:xfrm>
            <a:off x="4430806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73" name="Segnaposto testo 59"/>
          <p:cNvSpPr>
            <a:spLocks noGrp="1"/>
          </p:cNvSpPr>
          <p:nvPr>
            <p:ph type="body" sz="quarter" idx="32"/>
          </p:nvPr>
        </p:nvSpPr>
        <p:spPr>
          <a:xfrm>
            <a:off x="6027689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319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1943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01683" y="1682750"/>
            <a:ext cx="4132303" cy="4378325"/>
          </a:xfrm>
        </p:spPr>
        <p:txBody>
          <a:bodyPr tIns="46800"/>
          <a:lstStyle>
            <a:lvl1pPr>
              <a:lnSpc>
                <a:spcPts val="2600"/>
              </a:lnSpc>
              <a:spcBef>
                <a:spcPts val="0"/>
              </a:spcBef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endParaRPr lang="it-IT" dirty="0" smtClean="0"/>
          </a:p>
        </p:txBody>
      </p:sp>
      <p:sp>
        <p:nvSpPr>
          <p:cNvPr id="11" name="Segnaposto testo 18"/>
          <p:cNvSpPr>
            <a:spLocks noGrp="1"/>
          </p:cNvSpPr>
          <p:nvPr>
            <p:ph type="body" sz="quarter" idx="15"/>
          </p:nvPr>
        </p:nvSpPr>
        <p:spPr>
          <a:xfrm>
            <a:off x="347300" y="1682750"/>
            <a:ext cx="4132303" cy="4378325"/>
          </a:xfrm>
        </p:spPr>
        <p:txBody>
          <a:bodyPr tIns="50400"/>
          <a:lstStyle>
            <a:lvl1pPr>
              <a:lnSpc>
                <a:spcPts val="3800"/>
              </a:lnSpc>
              <a:defRPr sz="3600" b="1" i="0" baseline="0">
                <a:solidFill>
                  <a:schemeClr val="tx2"/>
                </a:solidFill>
              </a:defRPr>
            </a:lvl1pPr>
          </a:lstStyle>
          <a:p>
            <a:pPr lvl="0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33200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am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3" y="716294"/>
            <a:ext cx="1730333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spc="0" dirty="0" smtClean="0">
                <a:solidFill>
                  <a:schemeClr val="tx2"/>
                </a:solidFill>
                <a:latin typeface="Arial"/>
                <a:cs typeface="Arial"/>
              </a:rPr>
              <a:t>Csoporttagok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18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347300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17" hasCustomPrompt="1"/>
          </p:nvPr>
        </p:nvSpPr>
        <p:spPr>
          <a:xfrm>
            <a:off x="347663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8" hasCustomPrompt="1"/>
          </p:nvPr>
        </p:nvSpPr>
        <p:spPr>
          <a:xfrm>
            <a:off x="347300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19" hasCustomPrompt="1"/>
          </p:nvPr>
        </p:nvSpPr>
        <p:spPr>
          <a:xfrm>
            <a:off x="347300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2" name="Segnaposto testo 5"/>
          <p:cNvSpPr>
            <a:spLocks noGrp="1"/>
          </p:cNvSpPr>
          <p:nvPr>
            <p:ph type="body" sz="quarter" idx="20" hasCustomPrompt="1"/>
          </p:nvPr>
        </p:nvSpPr>
        <p:spPr>
          <a:xfrm>
            <a:off x="347300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3" name="Segnaposto testo 5"/>
          <p:cNvSpPr>
            <a:spLocks noGrp="1"/>
          </p:cNvSpPr>
          <p:nvPr>
            <p:ph type="body" sz="quarter" idx="21" hasCustomPrompt="1"/>
          </p:nvPr>
        </p:nvSpPr>
        <p:spPr>
          <a:xfrm>
            <a:off x="347663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4" name="Segnaposto testo 5"/>
          <p:cNvSpPr>
            <a:spLocks noGrp="1"/>
          </p:cNvSpPr>
          <p:nvPr>
            <p:ph type="body" sz="quarter" idx="22" hasCustomPrompt="1"/>
          </p:nvPr>
        </p:nvSpPr>
        <p:spPr>
          <a:xfrm>
            <a:off x="347300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5" name="Segnaposto testo 5"/>
          <p:cNvSpPr>
            <a:spLocks noGrp="1"/>
          </p:cNvSpPr>
          <p:nvPr>
            <p:ph type="body" sz="quarter" idx="23" hasCustomPrompt="1"/>
          </p:nvPr>
        </p:nvSpPr>
        <p:spPr>
          <a:xfrm>
            <a:off x="347300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6" name="Segnaposto testo 5"/>
          <p:cNvSpPr>
            <a:spLocks noGrp="1"/>
          </p:cNvSpPr>
          <p:nvPr>
            <p:ph type="body" sz="quarter" idx="24" hasCustomPrompt="1"/>
          </p:nvPr>
        </p:nvSpPr>
        <p:spPr>
          <a:xfrm>
            <a:off x="347300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7" name="Segnaposto testo 5"/>
          <p:cNvSpPr>
            <a:spLocks noGrp="1"/>
          </p:cNvSpPr>
          <p:nvPr>
            <p:ph type="body" sz="quarter" idx="25" hasCustomPrompt="1"/>
          </p:nvPr>
        </p:nvSpPr>
        <p:spPr>
          <a:xfrm>
            <a:off x="347663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8" name="Segnaposto testo 5"/>
          <p:cNvSpPr>
            <a:spLocks noGrp="1"/>
          </p:cNvSpPr>
          <p:nvPr>
            <p:ph type="body" sz="quarter" idx="26" hasCustomPrompt="1"/>
          </p:nvPr>
        </p:nvSpPr>
        <p:spPr>
          <a:xfrm>
            <a:off x="347300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9" name="Segnaposto testo 5"/>
          <p:cNvSpPr>
            <a:spLocks noGrp="1"/>
          </p:cNvSpPr>
          <p:nvPr>
            <p:ph type="body" sz="quarter" idx="27" hasCustomPrompt="1"/>
          </p:nvPr>
        </p:nvSpPr>
        <p:spPr>
          <a:xfrm>
            <a:off x="347300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0" name="Segnaposto testo 5"/>
          <p:cNvSpPr>
            <a:spLocks noGrp="1"/>
          </p:cNvSpPr>
          <p:nvPr>
            <p:ph type="body" sz="quarter" idx="28" hasCustomPrompt="1"/>
          </p:nvPr>
        </p:nvSpPr>
        <p:spPr>
          <a:xfrm>
            <a:off x="347300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1" name="Segnaposto testo 5"/>
          <p:cNvSpPr>
            <a:spLocks noGrp="1"/>
          </p:cNvSpPr>
          <p:nvPr>
            <p:ph type="body" sz="quarter" idx="29" hasCustomPrompt="1"/>
          </p:nvPr>
        </p:nvSpPr>
        <p:spPr>
          <a:xfrm>
            <a:off x="347663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2" name="Segnaposto testo 5"/>
          <p:cNvSpPr>
            <a:spLocks noGrp="1"/>
          </p:cNvSpPr>
          <p:nvPr>
            <p:ph type="body" sz="quarter" idx="30" hasCustomPrompt="1"/>
          </p:nvPr>
        </p:nvSpPr>
        <p:spPr>
          <a:xfrm>
            <a:off x="347300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3" name="Segnaposto testo 5"/>
          <p:cNvSpPr>
            <a:spLocks noGrp="1"/>
          </p:cNvSpPr>
          <p:nvPr>
            <p:ph type="body" sz="quarter" idx="31" hasCustomPrompt="1"/>
          </p:nvPr>
        </p:nvSpPr>
        <p:spPr>
          <a:xfrm>
            <a:off x="347300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4" name="Segnaposto testo 5"/>
          <p:cNvSpPr>
            <a:spLocks noGrp="1"/>
          </p:cNvSpPr>
          <p:nvPr>
            <p:ph type="body" sz="quarter" idx="32" hasCustomPrompt="1"/>
          </p:nvPr>
        </p:nvSpPr>
        <p:spPr>
          <a:xfrm>
            <a:off x="347300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5" name="Segnaposto testo 5"/>
          <p:cNvSpPr>
            <a:spLocks noGrp="1"/>
          </p:cNvSpPr>
          <p:nvPr>
            <p:ph type="body" sz="quarter" idx="33" hasCustomPrompt="1"/>
          </p:nvPr>
        </p:nvSpPr>
        <p:spPr>
          <a:xfrm>
            <a:off x="347663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6" name="Segnaposto testo 5"/>
          <p:cNvSpPr>
            <a:spLocks noGrp="1"/>
          </p:cNvSpPr>
          <p:nvPr>
            <p:ph type="body" sz="quarter" idx="34" hasCustomPrompt="1"/>
          </p:nvPr>
        </p:nvSpPr>
        <p:spPr>
          <a:xfrm>
            <a:off x="347300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7" name="Segnaposto testo 5"/>
          <p:cNvSpPr>
            <a:spLocks noGrp="1"/>
          </p:cNvSpPr>
          <p:nvPr>
            <p:ph type="body" sz="quarter" idx="35" hasCustomPrompt="1"/>
          </p:nvPr>
        </p:nvSpPr>
        <p:spPr>
          <a:xfrm>
            <a:off x="4615095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8" name="Segnaposto testo 5"/>
          <p:cNvSpPr>
            <a:spLocks noGrp="1"/>
          </p:cNvSpPr>
          <p:nvPr>
            <p:ph type="body" sz="quarter" idx="36" hasCustomPrompt="1"/>
          </p:nvPr>
        </p:nvSpPr>
        <p:spPr>
          <a:xfrm>
            <a:off x="4615095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9" name="Segnaposto testo 5"/>
          <p:cNvSpPr>
            <a:spLocks noGrp="1"/>
          </p:cNvSpPr>
          <p:nvPr>
            <p:ph type="body" sz="quarter" idx="37" hasCustomPrompt="1"/>
          </p:nvPr>
        </p:nvSpPr>
        <p:spPr>
          <a:xfrm>
            <a:off x="4615458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0" name="Segnaposto testo 5"/>
          <p:cNvSpPr>
            <a:spLocks noGrp="1"/>
          </p:cNvSpPr>
          <p:nvPr>
            <p:ph type="body" sz="quarter" idx="38" hasCustomPrompt="1"/>
          </p:nvPr>
        </p:nvSpPr>
        <p:spPr>
          <a:xfrm>
            <a:off x="4615095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1" name="Segnaposto testo 5"/>
          <p:cNvSpPr>
            <a:spLocks noGrp="1"/>
          </p:cNvSpPr>
          <p:nvPr>
            <p:ph type="body" sz="quarter" idx="39" hasCustomPrompt="1"/>
          </p:nvPr>
        </p:nvSpPr>
        <p:spPr>
          <a:xfrm>
            <a:off x="4615095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2" name="Segnaposto testo 5"/>
          <p:cNvSpPr>
            <a:spLocks noGrp="1"/>
          </p:cNvSpPr>
          <p:nvPr>
            <p:ph type="body" sz="quarter" idx="40" hasCustomPrompt="1"/>
          </p:nvPr>
        </p:nvSpPr>
        <p:spPr>
          <a:xfrm>
            <a:off x="4615095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3" name="Segnaposto testo 5"/>
          <p:cNvSpPr>
            <a:spLocks noGrp="1"/>
          </p:cNvSpPr>
          <p:nvPr>
            <p:ph type="body" sz="quarter" idx="41" hasCustomPrompt="1"/>
          </p:nvPr>
        </p:nvSpPr>
        <p:spPr>
          <a:xfrm>
            <a:off x="4615458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4" name="Segnaposto testo 5"/>
          <p:cNvSpPr>
            <a:spLocks noGrp="1"/>
          </p:cNvSpPr>
          <p:nvPr>
            <p:ph type="body" sz="quarter" idx="42" hasCustomPrompt="1"/>
          </p:nvPr>
        </p:nvSpPr>
        <p:spPr>
          <a:xfrm>
            <a:off x="4615095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5" name="Segnaposto testo 5"/>
          <p:cNvSpPr>
            <a:spLocks noGrp="1"/>
          </p:cNvSpPr>
          <p:nvPr>
            <p:ph type="body" sz="quarter" idx="43" hasCustomPrompt="1"/>
          </p:nvPr>
        </p:nvSpPr>
        <p:spPr>
          <a:xfrm>
            <a:off x="4615095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6" name="Segnaposto testo 5"/>
          <p:cNvSpPr>
            <a:spLocks noGrp="1"/>
          </p:cNvSpPr>
          <p:nvPr>
            <p:ph type="body" sz="quarter" idx="44" hasCustomPrompt="1"/>
          </p:nvPr>
        </p:nvSpPr>
        <p:spPr>
          <a:xfrm>
            <a:off x="4615095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7" name="Segnaposto testo 5"/>
          <p:cNvSpPr>
            <a:spLocks noGrp="1"/>
          </p:cNvSpPr>
          <p:nvPr>
            <p:ph type="body" sz="quarter" idx="45" hasCustomPrompt="1"/>
          </p:nvPr>
        </p:nvSpPr>
        <p:spPr>
          <a:xfrm>
            <a:off x="4615458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8" name="Segnaposto testo 5"/>
          <p:cNvSpPr>
            <a:spLocks noGrp="1"/>
          </p:cNvSpPr>
          <p:nvPr>
            <p:ph type="body" sz="quarter" idx="46" hasCustomPrompt="1"/>
          </p:nvPr>
        </p:nvSpPr>
        <p:spPr>
          <a:xfrm>
            <a:off x="4615095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9" name="Segnaposto testo 5"/>
          <p:cNvSpPr>
            <a:spLocks noGrp="1"/>
          </p:cNvSpPr>
          <p:nvPr>
            <p:ph type="body" sz="quarter" idx="47" hasCustomPrompt="1"/>
          </p:nvPr>
        </p:nvSpPr>
        <p:spPr>
          <a:xfrm>
            <a:off x="4615095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0" name="Segnaposto testo 5"/>
          <p:cNvSpPr>
            <a:spLocks noGrp="1"/>
          </p:cNvSpPr>
          <p:nvPr>
            <p:ph type="body" sz="quarter" idx="48" hasCustomPrompt="1"/>
          </p:nvPr>
        </p:nvSpPr>
        <p:spPr>
          <a:xfrm>
            <a:off x="4615095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1" name="Segnaposto testo 5"/>
          <p:cNvSpPr>
            <a:spLocks noGrp="1"/>
          </p:cNvSpPr>
          <p:nvPr>
            <p:ph type="body" sz="quarter" idx="49" hasCustomPrompt="1"/>
          </p:nvPr>
        </p:nvSpPr>
        <p:spPr>
          <a:xfrm>
            <a:off x="4615458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2" name="Segnaposto testo 5"/>
          <p:cNvSpPr>
            <a:spLocks noGrp="1"/>
          </p:cNvSpPr>
          <p:nvPr>
            <p:ph type="body" sz="quarter" idx="50" hasCustomPrompt="1"/>
          </p:nvPr>
        </p:nvSpPr>
        <p:spPr>
          <a:xfrm>
            <a:off x="4615095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53" name="Segnaposto testo 5"/>
          <p:cNvSpPr>
            <a:spLocks noGrp="1"/>
          </p:cNvSpPr>
          <p:nvPr>
            <p:ph type="body" sz="quarter" idx="51" hasCustomPrompt="1"/>
          </p:nvPr>
        </p:nvSpPr>
        <p:spPr>
          <a:xfrm>
            <a:off x="4615095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4" name="Segnaposto testo 5"/>
          <p:cNvSpPr>
            <a:spLocks noGrp="1"/>
          </p:cNvSpPr>
          <p:nvPr>
            <p:ph type="body" sz="quarter" idx="52" hasCustomPrompt="1"/>
          </p:nvPr>
        </p:nvSpPr>
        <p:spPr>
          <a:xfrm>
            <a:off x="4615095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5" name="Segnaposto testo 5"/>
          <p:cNvSpPr>
            <a:spLocks noGrp="1"/>
          </p:cNvSpPr>
          <p:nvPr>
            <p:ph type="body" sz="quarter" idx="53" hasCustomPrompt="1"/>
          </p:nvPr>
        </p:nvSpPr>
        <p:spPr>
          <a:xfrm>
            <a:off x="4615458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6" name="Segnaposto testo 5"/>
          <p:cNvSpPr>
            <a:spLocks noGrp="1"/>
          </p:cNvSpPr>
          <p:nvPr>
            <p:ph type="body" sz="quarter" idx="54" hasCustomPrompt="1"/>
          </p:nvPr>
        </p:nvSpPr>
        <p:spPr>
          <a:xfrm>
            <a:off x="4615095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27693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9" name="object 3"/>
          <p:cNvSpPr txBox="1"/>
          <p:nvPr userDrawn="1"/>
        </p:nvSpPr>
        <p:spPr>
          <a:xfrm>
            <a:off x="357774" y="716294"/>
            <a:ext cx="261325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spc="0" dirty="0" smtClean="0">
                <a:solidFill>
                  <a:schemeClr val="tx2"/>
                </a:solidFill>
                <a:latin typeface="Arial"/>
                <a:cs typeface="Arial"/>
              </a:rPr>
              <a:t>Következő lépések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1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89" name="Segnaposto testo 54"/>
          <p:cNvSpPr>
            <a:spLocks noGrp="1"/>
          </p:cNvSpPr>
          <p:nvPr>
            <p:ph type="body" sz="quarter" idx="43" hasCustomPrompt="1"/>
          </p:nvPr>
        </p:nvSpPr>
        <p:spPr>
          <a:xfrm>
            <a:off x="358143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0" name="Segnaposto testo 54"/>
          <p:cNvSpPr>
            <a:spLocks noGrp="1"/>
          </p:cNvSpPr>
          <p:nvPr>
            <p:ph type="body" sz="quarter" idx="44" hasCustomPrompt="1"/>
          </p:nvPr>
        </p:nvSpPr>
        <p:spPr>
          <a:xfrm>
            <a:off x="358144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91" name="Segnaposto testo 54"/>
          <p:cNvSpPr>
            <a:spLocks noGrp="1"/>
          </p:cNvSpPr>
          <p:nvPr>
            <p:ph type="body" sz="quarter" idx="45" hasCustomPrompt="1"/>
          </p:nvPr>
        </p:nvSpPr>
        <p:spPr>
          <a:xfrm>
            <a:off x="358106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2" name="Segnaposto testo 54"/>
          <p:cNvSpPr>
            <a:spLocks noGrp="1"/>
          </p:cNvSpPr>
          <p:nvPr>
            <p:ph type="body" sz="quarter" idx="46" hasCustomPrompt="1"/>
          </p:nvPr>
        </p:nvSpPr>
        <p:spPr>
          <a:xfrm>
            <a:off x="358144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3" name="Segnaposto testo 54"/>
          <p:cNvSpPr>
            <a:spLocks noGrp="1"/>
          </p:cNvSpPr>
          <p:nvPr>
            <p:ph type="body" sz="quarter" idx="47" hasCustomPrompt="1"/>
          </p:nvPr>
        </p:nvSpPr>
        <p:spPr>
          <a:xfrm>
            <a:off x="358106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4" name="Segnaposto testo 54"/>
          <p:cNvSpPr>
            <a:spLocks noGrp="1"/>
          </p:cNvSpPr>
          <p:nvPr>
            <p:ph type="body" sz="quarter" idx="48" hasCustomPrompt="1"/>
          </p:nvPr>
        </p:nvSpPr>
        <p:spPr>
          <a:xfrm>
            <a:off x="358144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5" name="Segnaposto testo 54"/>
          <p:cNvSpPr>
            <a:spLocks noGrp="1"/>
          </p:cNvSpPr>
          <p:nvPr>
            <p:ph type="body" sz="quarter" idx="49" hasCustomPrompt="1"/>
          </p:nvPr>
        </p:nvSpPr>
        <p:spPr>
          <a:xfrm>
            <a:off x="358106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6" name="Segnaposto testo 54"/>
          <p:cNvSpPr>
            <a:spLocks noGrp="1"/>
          </p:cNvSpPr>
          <p:nvPr>
            <p:ph type="body" sz="quarter" idx="50" hasCustomPrompt="1"/>
          </p:nvPr>
        </p:nvSpPr>
        <p:spPr>
          <a:xfrm>
            <a:off x="358144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7" name="Segnaposto testo 54"/>
          <p:cNvSpPr>
            <a:spLocks noGrp="1"/>
          </p:cNvSpPr>
          <p:nvPr>
            <p:ph type="body" sz="quarter" idx="51" hasCustomPrompt="1"/>
          </p:nvPr>
        </p:nvSpPr>
        <p:spPr>
          <a:xfrm>
            <a:off x="358106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8" name="Segnaposto testo 54"/>
          <p:cNvSpPr>
            <a:spLocks noGrp="1"/>
          </p:cNvSpPr>
          <p:nvPr>
            <p:ph type="body" sz="quarter" idx="52" hasCustomPrompt="1"/>
          </p:nvPr>
        </p:nvSpPr>
        <p:spPr>
          <a:xfrm>
            <a:off x="358144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9" name="Segnaposto testo 54"/>
          <p:cNvSpPr>
            <a:spLocks noGrp="1"/>
          </p:cNvSpPr>
          <p:nvPr>
            <p:ph type="body" sz="quarter" idx="53" hasCustomPrompt="1"/>
          </p:nvPr>
        </p:nvSpPr>
        <p:spPr>
          <a:xfrm>
            <a:off x="358106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0" name="Segnaposto testo 54"/>
          <p:cNvSpPr>
            <a:spLocks noGrp="1"/>
          </p:cNvSpPr>
          <p:nvPr>
            <p:ph type="body" sz="quarter" idx="54" hasCustomPrompt="1"/>
          </p:nvPr>
        </p:nvSpPr>
        <p:spPr>
          <a:xfrm>
            <a:off x="358144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1" name="Segnaposto testo 54"/>
          <p:cNvSpPr>
            <a:spLocks noGrp="1"/>
          </p:cNvSpPr>
          <p:nvPr>
            <p:ph type="body" sz="quarter" idx="55" hasCustomPrompt="1"/>
          </p:nvPr>
        </p:nvSpPr>
        <p:spPr>
          <a:xfrm>
            <a:off x="358106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2" name="Segnaposto testo 54"/>
          <p:cNvSpPr>
            <a:spLocks noGrp="1"/>
          </p:cNvSpPr>
          <p:nvPr>
            <p:ph type="body" sz="quarter" idx="56" hasCustomPrompt="1"/>
          </p:nvPr>
        </p:nvSpPr>
        <p:spPr>
          <a:xfrm>
            <a:off x="358144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3" name="Segnaposto testo 54"/>
          <p:cNvSpPr>
            <a:spLocks noGrp="1"/>
          </p:cNvSpPr>
          <p:nvPr>
            <p:ph type="body" sz="quarter" idx="57" hasCustomPrompt="1"/>
          </p:nvPr>
        </p:nvSpPr>
        <p:spPr>
          <a:xfrm>
            <a:off x="4613299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 hasCustomPrompt="1"/>
          </p:nvPr>
        </p:nvSpPr>
        <p:spPr>
          <a:xfrm>
            <a:off x="4613300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5" name="Segnaposto testo 54"/>
          <p:cNvSpPr>
            <a:spLocks noGrp="1"/>
          </p:cNvSpPr>
          <p:nvPr>
            <p:ph type="body" sz="quarter" idx="59" hasCustomPrompt="1"/>
          </p:nvPr>
        </p:nvSpPr>
        <p:spPr>
          <a:xfrm>
            <a:off x="4613262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6" name="Segnaposto testo 54"/>
          <p:cNvSpPr>
            <a:spLocks noGrp="1"/>
          </p:cNvSpPr>
          <p:nvPr>
            <p:ph type="body" sz="quarter" idx="60" hasCustomPrompt="1"/>
          </p:nvPr>
        </p:nvSpPr>
        <p:spPr>
          <a:xfrm>
            <a:off x="4613300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7" name="Segnaposto testo 54"/>
          <p:cNvSpPr>
            <a:spLocks noGrp="1"/>
          </p:cNvSpPr>
          <p:nvPr>
            <p:ph type="body" sz="quarter" idx="61" hasCustomPrompt="1"/>
          </p:nvPr>
        </p:nvSpPr>
        <p:spPr>
          <a:xfrm>
            <a:off x="4613262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8" name="Segnaposto testo 54"/>
          <p:cNvSpPr>
            <a:spLocks noGrp="1"/>
          </p:cNvSpPr>
          <p:nvPr>
            <p:ph type="body" sz="quarter" idx="62" hasCustomPrompt="1"/>
          </p:nvPr>
        </p:nvSpPr>
        <p:spPr>
          <a:xfrm>
            <a:off x="4613300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9" name="Segnaposto testo 54"/>
          <p:cNvSpPr>
            <a:spLocks noGrp="1"/>
          </p:cNvSpPr>
          <p:nvPr>
            <p:ph type="body" sz="quarter" idx="63" hasCustomPrompt="1"/>
          </p:nvPr>
        </p:nvSpPr>
        <p:spPr>
          <a:xfrm>
            <a:off x="4613262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0" name="Segnaposto testo 54"/>
          <p:cNvSpPr>
            <a:spLocks noGrp="1"/>
          </p:cNvSpPr>
          <p:nvPr>
            <p:ph type="body" sz="quarter" idx="64" hasCustomPrompt="1"/>
          </p:nvPr>
        </p:nvSpPr>
        <p:spPr>
          <a:xfrm>
            <a:off x="4613300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1" name="Segnaposto testo 54"/>
          <p:cNvSpPr>
            <a:spLocks noGrp="1"/>
          </p:cNvSpPr>
          <p:nvPr>
            <p:ph type="body" sz="quarter" idx="65" hasCustomPrompt="1"/>
          </p:nvPr>
        </p:nvSpPr>
        <p:spPr>
          <a:xfrm>
            <a:off x="4613262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2" name="Segnaposto testo 54"/>
          <p:cNvSpPr>
            <a:spLocks noGrp="1"/>
          </p:cNvSpPr>
          <p:nvPr>
            <p:ph type="body" sz="quarter" idx="66" hasCustomPrompt="1"/>
          </p:nvPr>
        </p:nvSpPr>
        <p:spPr>
          <a:xfrm>
            <a:off x="4613300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3" name="Segnaposto testo 54"/>
          <p:cNvSpPr>
            <a:spLocks noGrp="1"/>
          </p:cNvSpPr>
          <p:nvPr>
            <p:ph type="body" sz="quarter" idx="67" hasCustomPrompt="1"/>
          </p:nvPr>
        </p:nvSpPr>
        <p:spPr>
          <a:xfrm>
            <a:off x="4613262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4" name="Segnaposto testo 54"/>
          <p:cNvSpPr>
            <a:spLocks noGrp="1"/>
          </p:cNvSpPr>
          <p:nvPr>
            <p:ph type="body" sz="quarter" idx="68" hasCustomPrompt="1"/>
          </p:nvPr>
        </p:nvSpPr>
        <p:spPr>
          <a:xfrm>
            <a:off x="4613300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5" name="Segnaposto testo 54"/>
          <p:cNvSpPr>
            <a:spLocks noGrp="1"/>
          </p:cNvSpPr>
          <p:nvPr>
            <p:ph type="body" sz="quarter" idx="69" hasCustomPrompt="1"/>
          </p:nvPr>
        </p:nvSpPr>
        <p:spPr>
          <a:xfrm>
            <a:off x="4613262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6" name="Segnaposto testo 54"/>
          <p:cNvSpPr>
            <a:spLocks noGrp="1"/>
          </p:cNvSpPr>
          <p:nvPr>
            <p:ph type="body" sz="quarter" idx="70" hasCustomPrompt="1"/>
          </p:nvPr>
        </p:nvSpPr>
        <p:spPr>
          <a:xfrm>
            <a:off x="4613300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817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rt + Numeric Highlight: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300" y="1682750"/>
            <a:ext cx="4125913" cy="4378325"/>
          </a:xfrm>
        </p:spPr>
        <p:txBody>
          <a:bodyPr/>
          <a:lstStyle/>
          <a:p>
            <a:r>
              <a:rPr lang="hu-HU" dirty="0" smtClean="0"/>
              <a:t>Diagram beszúrásához kattintson az ikonra</a:t>
            </a:r>
            <a:endParaRPr lang="it-IT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1682750"/>
            <a:ext cx="3976334" cy="1525588"/>
          </a:xfrm>
        </p:spPr>
        <p:txBody>
          <a:bodyPr numCol="1" spcCol="144000"/>
          <a:lstStyle>
            <a:lvl1pPr>
              <a:lnSpc>
                <a:spcPts val="6300"/>
              </a:lnSpc>
              <a:spcAft>
                <a:spcPts val="1800"/>
              </a:spcAft>
              <a:defRPr sz="7200" b="1" i="0" baseline="0">
                <a:solidFill>
                  <a:srgbClr val="BD0D22"/>
                </a:solidFill>
              </a:defRPr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it-IT" dirty="0" smtClean="0"/>
              <a:t>000,1%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4648200" y="3367465"/>
            <a:ext cx="3962400" cy="2693610"/>
          </a:xfrm>
        </p:spPr>
        <p:txBody>
          <a:bodyPr/>
          <a:lstStyle>
            <a:lvl1pPr>
              <a:defRPr b="1" i="0">
                <a:solidFill>
                  <a:schemeClr val="accent4"/>
                </a:solidFill>
              </a:defRPr>
            </a:lvl1pPr>
          </a:lstStyle>
          <a:p>
            <a:pPr lvl="0"/>
            <a:endParaRPr lang="it-IT" dirty="0" smtClean="0"/>
          </a:p>
        </p:txBody>
      </p:sp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5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016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sp>
        <p:nvSpPr>
          <p:cNvPr id="12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5351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347300" y="5605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5859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Honlap</a:t>
            </a:r>
            <a:endParaRPr lang="it-IT" dirty="0" smtClean="0"/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5097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347300" y="4838077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Szervezeti egység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78865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a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6D80EE89-5913-7647-8C31-0801FAD3084B}" type="datetime4">
              <a:rPr lang="it-IT" smtClean="0"/>
              <a:t>31 gennaio 2016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Presentation Title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Back-Up</a:t>
            </a:r>
            <a:endParaRPr lang="it-IT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Back-Up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Back-Up Title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</p:spTree>
    <p:extLst>
      <p:ext uri="{BB962C8B-B14F-4D97-AF65-F5344CB8AC3E}">
        <p14:creationId xmlns:p14="http://schemas.microsoft.com/office/powerpoint/2010/main" val="344232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Fejezet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hu-HU" dirty="0" smtClean="0"/>
              <a:t>Fejezet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191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398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4" y="716294"/>
            <a:ext cx="213976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spc="0" dirty="0" smtClean="0">
                <a:solidFill>
                  <a:schemeClr val="tx2"/>
                </a:solidFill>
                <a:latin typeface="Arial"/>
                <a:cs typeface="Arial"/>
              </a:rPr>
              <a:t>Tartalomjegyzék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57188" y="1224439"/>
            <a:ext cx="8382000" cy="4861256"/>
          </a:xfrm>
        </p:spPr>
        <p:txBody>
          <a:bodyPr bIns="0" numCol="2" spcCol="216000">
            <a:no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400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344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318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Segnaposto contenuto 2"/>
          <p:cNvSpPr>
            <a:spLocks noGrp="1"/>
          </p:cNvSpPr>
          <p:nvPr>
            <p:ph sz="quarter" idx="15"/>
          </p:nvPr>
        </p:nvSpPr>
        <p:spPr>
          <a:xfrm>
            <a:off x="347663" y="1682750"/>
            <a:ext cx="8391525" cy="4378325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855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numCol="2" spcCol="18000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005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0" indent="-180000">
              <a:lnSpc>
                <a:spcPts val="16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80000">
              <a:buFont typeface="Arial"/>
              <a:buChar char="•"/>
              <a:defRPr sz="1000"/>
            </a:lvl3pPr>
            <a:lvl4pPr marL="0" indent="-180000">
              <a:defRPr sz="1000"/>
            </a:lvl4pPr>
            <a:lvl5pPr marL="0" indent="-180000">
              <a:buFont typeface="Arial"/>
              <a:buChar char="•"/>
              <a:defRPr sz="10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2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164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Item +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47663" y="4758685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347300" y="4758685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7" name="Segnaposto contenuto 4"/>
          <p:cNvSpPr>
            <a:spLocks noGrp="1"/>
          </p:cNvSpPr>
          <p:nvPr>
            <p:ph sz="quarter" idx="21"/>
          </p:nvPr>
        </p:nvSpPr>
        <p:spPr>
          <a:xfrm>
            <a:off x="347663" y="1682750"/>
            <a:ext cx="8391525" cy="29765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871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 1 + It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0"/>
          </p:nvPr>
        </p:nvSpPr>
        <p:spPr>
          <a:xfrm>
            <a:off x="347663" y="1682750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21" name="Rettangolo 20"/>
          <p:cNvSpPr/>
          <p:nvPr userDrawn="1"/>
        </p:nvSpPr>
        <p:spPr>
          <a:xfrm>
            <a:off x="347300" y="1682750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20" name="Segnaposto contenuto 2"/>
          <p:cNvSpPr>
            <a:spLocks noGrp="1"/>
          </p:cNvSpPr>
          <p:nvPr>
            <p:ph sz="quarter" idx="22"/>
          </p:nvPr>
        </p:nvSpPr>
        <p:spPr>
          <a:xfrm>
            <a:off x="347663" y="3084513"/>
            <a:ext cx="8391525" cy="29765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589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 + Item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413230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5" name="Segnaposto contenuto 2"/>
          <p:cNvSpPr>
            <a:spLocks noGrp="1"/>
          </p:cNvSpPr>
          <p:nvPr>
            <p:ph sz="quarter" idx="17"/>
          </p:nvPr>
        </p:nvSpPr>
        <p:spPr>
          <a:xfrm>
            <a:off x="4613275" y="1682750"/>
            <a:ext cx="412591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8321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66544" y="6356350"/>
            <a:ext cx="420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06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51" r:id="rId2"/>
    <p:sldLayoutId id="2147483660" r:id="rId3"/>
    <p:sldLayoutId id="2147483652" r:id="rId4"/>
    <p:sldLayoutId id="2147483653" r:id="rId5"/>
    <p:sldLayoutId id="2147483677" r:id="rId6"/>
    <p:sldLayoutId id="2147483663" r:id="rId7"/>
    <p:sldLayoutId id="2147483664" r:id="rId8"/>
    <p:sldLayoutId id="2147483655" r:id="rId9"/>
    <p:sldLayoutId id="2147483694" r:id="rId10"/>
    <p:sldLayoutId id="2147483666" r:id="rId11"/>
    <p:sldLayoutId id="2147483689" r:id="rId12"/>
    <p:sldLayoutId id="2147483690" r:id="rId13"/>
    <p:sldLayoutId id="2147483698" r:id="rId14"/>
    <p:sldLayoutId id="2147483678" r:id="rId15"/>
    <p:sldLayoutId id="2147483679" r:id="rId16"/>
    <p:sldLayoutId id="2147483669" r:id="rId17"/>
    <p:sldLayoutId id="2147483703" r:id="rId18"/>
    <p:sldLayoutId id="2147483704" r:id="rId19"/>
    <p:sldLayoutId id="2147483705" r:id="rId20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2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Clr>
          <a:schemeClr val="tx2"/>
        </a:buClr>
        <a:buFont typeface="Wingdings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44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108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Wingdings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altLang="hu-HU" sz="2800" dirty="0"/>
              <a:t>Generali </a:t>
            </a:r>
            <a:r>
              <a:rPr lang="hu-HU" altLang="hu-HU" sz="2800" dirty="0" smtClean="0"/>
              <a:t>Alapkezelő – Privát Vagyonkezelés</a:t>
            </a:r>
            <a:endParaRPr lang="it-IT" sz="2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0077" y="2532100"/>
            <a:ext cx="8386686" cy="712269"/>
          </a:xfrm>
        </p:spPr>
        <p:txBody>
          <a:bodyPr/>
          <a:lstStyle/>
          <a:p>
            <a:pPr algn="ctr"/>
            <a:r>
              <a:rPr lang="hu-HU" altLang="hu-HU" dirty="0">
                <a:solidFill>
                  <a:schemeClr val="tx2"/>
                </a:solidFill>
              </a:rPr>
              <a:t>Befektetési szakértelem immáron 20 éve</a:t>
            </a:r>
          </a:p>
        </p:txBody>
      </p:sp>
      <p:sp>
        <p:nvSpPr>
          <p:cNvPr id="7" name="Segnaposto data 3"/>
          <p:cNvSpPr txBox="1">
            <a:spLocks/>
          </p:cNvSpPr>
          <p:nvPr/>
        </p:nvSpPr>
        <p:spPr>
          <a:xfrm>
            <a:off x="349628" y="6455372"/>
            <a:ext cx="799200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95825"/>
              </a:lnSpc>
              <a:spcBef>
                <a:spcPts val="10"/>
              </a:spcBef>
              <a:defRPr/>
            </a:pPr>
            <a:r>
              <a:rPr lang="hu-HU" dirty="0" smtClean="0">
                <a:latin typeface="Arial"/>
                <a:cs typeface="Arial"/>
              </a:rPr>
              <a:t>© Jogi személyiség</a:t>
            </a:r>
            <a:endParaRPr lang="hu-HU" dirty="0">
              <a:latin typeface="Arial"/>
              <a:cs typeface="Arial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275463" y="271585"/>
            <a:ext cx="568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Bemutatkozás – Települési Önkormányzatok Országos Szövetsége</a:t>
            </a:r>
          </a:p>
          <a:p>
            <a:pPr algn="r"/>
            <a:r>
              <a:rPr lang="hu-HU" sz="12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Generali Alapkezelő Zrt.</a:t>
            </a:r>
            <a:endParaRPr lang="hu-HU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9" y="3239559"/>
            <a:ext cx="8646575" cy="346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7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4" y="1258234"/>
            <a:ext cx="8727288" cy="488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347295" y="315399"/>
            <a:ext cx="8386686" cy="5574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400" dirty="0" smtClean="0">
                <a:latin typeface="HelveticaNeue" panose="020B0500040000020004" pitchFamily="34" charset="-18"/>
              </a:rPr>
              <a:t>A Generali Csoport világszerte</a:t>
            </a:r>
            <a:endParaRPr lang="hu-HU" sz="2400" dirty="0">
              <a:latin typeface="HelveticaNeue" panose="020B0500040000020004" pitchFamily="34" charset="-18"/>
            </a:endParaRPr>
          </a:p>
        </p:txBody>
      </p:sp>
      <p:sp>
        <p:nvSpPr>
          <p:cNvPr id="10" name="Alcím 6"/>
          <p:cNvSpPr txBox="1">
            <a:spLocks/>
          </p:cNvSpPr>
          <p:nvPr/>
        </p:nvSpPr>
        <p:spPr>
          <a:xfrm>
            <a:off x="200404" y="992471"/>
            <a:ext cx="8825609" cy="5315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sz="1400" dirty="0" smtClean="0">
                <a:solidFill>
                  <a:schemeClr val="tx1"/>
                </a:solidFill>
                <a:latin typeface="HelveticaNeue" panose="020B0500040000020004" pitchFamily="34" charset="-18"/>
              </a:rPr>
              <a:t>A több mint 180 éves Generali ma már a világ 5 kontinens 60 országában van jelen:</a:t>
            </a:r>
          </a:p>
          <a:p>
            <a:pPr algn="ctr">
              <a:lnSpc>
                <a:spcPct val="100000"/>
              </a:lnSpc>
            </a:pPr>
            <a:r>
              <a:rPr lang="hu-HU" sz="1400" dirty="0" smtClean="0">
                <a:solidFill>
                  <a:schemeClr val="tx1"/>
                </a:solidFill>
                <a:latin typeface="HelveticaNeue" panose="020B0500040000020004" pitchFamily="34" charset="-18"/>
              </a:rPr>
              <a:t>Több mint 65 millió ügyfél bizalmát élvezi, 77 ezer munkatárs képviseli és építi a Generali sikerét világszerte.</a:t>
            </a:r>
            <a:endParaRPr lang="hu-HU" sz="1400" dirty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algn="ctr">
              <a:lnSpc>
                <a:spcPct val="100000"/>
              </a:lnSpc>
            </a:pPr>
            <a:endParaRPr lang="hu-HU" sz="1400" dirty="0">
              <a:solidFill>
                <a:schemeClr val="tx1"/>
              </a:solidFill>
              <a:latin typeface="HelveticaNeue" panose="020B0500040000020004" pitchFamily="34" charset="-18"/>
            </a:endParaRPr>
          </a:p>
        </p:txBody>
      </p:sp>
      <p:sp>
        <p:nvSpPr>
          <p:cNvPr id="7" name="Alcím 6"/>
          <p:cNvSpPr txBox="1">
            <a:spLocks/>
          </p:cNvSpPr>
          <p:nvPr/>
        </p:nvSpPr>
        <p:spPr>
          <a:xfrm>
            <a:off x="200404" y="3344073"/>
            <a:ext cx="822151" cy="3692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u-HU" sz="2000" b="1" dirty="0" smtClean="0">
                <a:solidFill>
                  <a:srgbClr val="BD1E20"/>
                </a:solidFill>
                <a:latin typeface="HelveticaNeue" panose="020B0500040000020004" pitchFamily="34" charset="-18"/>
              </a:rPr>
              <a:t>184</a:t>
            </a:r>
            <a:r>
              <a:rPr lang="hu-HU" sz="2000" dirty="0" smtClean="0">
                <a:solidFill>
                  <a:schemeClr val="tx1"/>
                </a:solidFill>
                <a:latin typeface="HelveticaNeue" panose="020B0500040000020004" pitchFamily="34" charset="-18"/>
              </a:rPr>
              <a:t> év</a:t>
            </a:r>
            <a:endParaRPr lang="hu-HU" sz="2000" dirty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algn="ctr">
              <a:lnSpc>
                <a:spcPct val="100000"/>
              </a:lnSpc>
            </a:pPr>
            <a:endParaRPr lang="hu-HU" sz="2000" dirty="0">
              <a:solidFill>
                <a:schemeClr val="tx1"/>
              </a:solidFill>
              <a:latin typeface="HelveticaNeue" panose="020B0500040000020004" pitchFamily="34" charset="-18"/>
            </a:endParaRPr>
          </a:p>
        </p:txBody>
      </p:sp>
      <p:sp>
        <p:nvSpPr>
          <p:cNvPr id="8" name="Alcím 6"/>
          <p:cNvSpPr txBox="1">
            <a:spLocks/>
          </p:cNvSpPr>
          <p:nvPr/>
        </p:nvSpPr>
        <p:spPr>
          <a:xfrm>
            <a:off x="347295" y="3935113"/>
            <a:ext cx="1367841" cy="3692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u-HU" sz="2000" b="1" dirty="0" smtClean="0">
                <a:solidFill>
                  <a:srgbClr val="BD1E20"/>
                </a:solidFill>
                <a:latin typeface="HelveticaNeue" panose="020B0500040000020004" pitchFamily="34" charset="-18"/>
              </a:rPr>
              <a:t>5</a:t>
            </a:r>
            <a:r>
              <a:rPr lang="hu-HU" sz="2000" dirty="0" smtClean="0">
                <a:solidFill>
                  <a:schemeClr val="tx1"/>
                </a:solidFill>
                <a:latin typeface="HelveticaNeue" panose="020B0500040000020004" pitchFamily="34" charset="-18"/>
              </a:rPr>
              <a:t> kontinens</a:t>
            </a:r>
            <a:endParaRPr lang="hu-HU" sz="2000" dirty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algn="ctr">
              <a:lnSpc>
                <a:spcPct val="100000"/>
              </a:lnSpc>
            </a:pPr>
            <a:endParaRPr lang="hu-HU" sz="2000" dirty="0">
              <a:solidFill>
                <a:schemeClr val="tx1"/>
              </a:solidFill>
              <a:latin typeface="HelveticaNeue" panose="020B0500040000020004" pitchFamily="34" charset="-18"/>
            </a:endParaRPr>
          </a:p>
        </p:txBody>
      </p:sp>
      <p:sp>
        <p:nvSpPr>
          <p:cNvPr id="11" name="Alcím 6"/>
          <p:cNvSpPr txBox="1">
            <a:spLocks/>
          </p:cNvSpPr>
          <p:nvPr/>
        </p:nvSpPr>
        <p:spPr>
          <a:xfrm>
            <a:off x="86740" y="4549629"/>
            <a:ext cx="1367841" cy="3692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u-HU" sz="2000" b="1" dirty="0" smtClean="0">
                <a:solidFill>
                  <a:srgbClr val="BD1E20"/>
                </a:solidFill>
                <a:latin typeface="HelveticaNeue" panose="020B0500040000020004" pitchFamily="34" charset="-18"/>
              </a:rPr>
              <a:t>60</a:t>
            </a:r>
            <a:r>
              <a:rPr lang="hu-HU" sz="2000" dirty="0" smtClean="0">
                <a:solidFill>
                  <a:schemeClr val="tx1"/>
                </a:solidFill>
                <a:latin typeface="HelveticaNeue" panose="020B0500040000020004" pitchFamily="34" charset="-18"/>
              </a:rPr>
              <a:t> ország</a:t>
            </a:r>
            <a:endParaRPr lang="hu-HU" sz="2000" dirty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algn="ctr">
              <a:lnSpc>
                <a:spcPct val="100000"/>
              </a:lnSpc>
            </a:pPr>
            <a:endParaRPr lang="hu-HU" sz="2000" dirty="0">
              <a:solidFill>
                <a:schemeClr val="tx1"/>
              </a:solidFill>
              <a:latin typeface="HelveticaNeue" panose="020B0500040000020004" pitchFamily="34" charset="-18"/>
            </a:endParaRPr>
          </a:p>
        </p:txBody>
      </p:sp>
      <p:sp>
        <p:nvSpPr>
          <p:cNvPr id="12" name="Alcím 6"/>
          <p:cNvSpPr txBox="1">
            <a:spLocks/>
          </p:cNvSpPr>
          <p:nvPr/>
        </p:nvSpPr>
        <p:spPr>
          <a:xfrm>
            <a:off x="347295" y="5164144"/>
            <a:ext cx="1855131" cy="3692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u-HU" sz="2000" b="1" dirty="0" smtClean="0">
                <a:solidFill>
                  <a:srgbClr val="BD1E20"/>
                </a:solidFill>
                <a:latin typeface="HelveticaNeue" panose="020B0500040000020004" pitchFamily="34" charset="-18"/>
              </a:rPr>
              <a:t>65</a:t>
            </a:r>
            <a:r>
              <a:rPr lang="hu-HU" sz="2000" dirty="0" smtClean="0">
                <a:solidFill>
                  <a:schemeClr val="tx1"/>
                </a:solidFill>
                <a:latin typeface="HelveticaNeue" panose="020B0500040000020004" pitchFamily="34" charset="-18"/>
              </a:rPr>
              <a:t> </a:t>
            </a:r>
            <a:r>
              <a:rPr lang="hu-HU" sz="2000" b="1" dirty="0" smtClean="0">
                <a:solidFill>
                  <a:srgbClr val="BD1E20"/>
                </a:solidFill>
                <a:latin typeface="HelveticaNeue" panose="020B0500040000020004" pitchFamily="34" charset="-18"/>
              </a:rPr>
              <a:t>millió</a:t>
            </a:r>
            <a:r>
              <a:rPr lang="hu-HU" sz="2000" dirty="0" smtClean="0">
                <a:solidFill>
                  <a:schemeClr val="tx1"/>
                </a:solidFill>
                <a:latin typeface="HelveticaNeue" panose="020B0500040000020004" pitchFamily="34" charset="-18"/>
              </a:rPr>
              <a:t> ügyfél</a:t>
            </a:r>
            <a:endParaRPr lang="hu-HU" sz="2000" dirty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algn="ctr">
              <a:lnSpc>
                <a:spcPct val="100000"/>
              </a:lnSpc>
            </a:pPr>
            <a:endParaRPr lang="hu-HU" sz="2000" dirty="0">
              <a:solidFill>
                <a:schemeClr val="tx1"/>
              </a:solidFill>
              <a:latin typeface="HelveticaNeue" panose="020B0500040000020004" pitchFamily="34" charset="-18"/>
            </a:endParaRPr>
          </a:p>
        </p:txBody>
      </p:sp>
      <p:sp>
        <p:nvSpPr>
          <p:cNvPr id="13" name="Alcím 6"/>
          <p:cNvSpPr txBox="1">
            <a:spLocks/>
          </p:cNvSpPr>
          <p:nvPr/>
        </p:nvSpPr>
        <p:spPr>
          <a:xfrm>
            <a:off x="86740" y="5770887"/>
            <a:ext cx="3600357" cy="3692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u-HU" sz="2000" b="1" dirty="0" smtClean="0">
                <a:solidFill>
                  <a:srgbClr val="BD1E20"/>
                </a:solidFill>
                <a:latin typeface="HelveticaNeue" panose="020B0500040000020004" pitchFamily="34" charset="-18"/>
              </a:rPr>
              <a:t>480</a:t>
            </a:r>
            <a:r>
              <a:rPr lang="hu-HU" sz="2000" dirty="0" smtClean="0">
                <a:solidFill>
                  <a:schemeClr val="tx1"/>
                </a:solidFill>
                <a:latin typeface="HelveticaNeue" panose="020B0500040000020004" pitchFamily="34" charset="-18"/>
              </a:rPr>
              <a:t> </a:t>
            </a:r>
            <a:r>
              <a:rPr lang="hu-HU" sz="2000" b="1" dirty="0" smtClean="0">
                <a:solidFill>
                  <a:srgbClr val="BD1E20"/>
                </a:solidFill>
                <a:latin typeface="HelveticaNeue" panose="020B0500040000020004" pitchFamily="34" charset="-18"/>
              </a:rPr>
              <a:t>Mrd</a:t>
            </a:r>
            <a:r>
              <a:rPr lang="hu-HU" sz="2000" dirty="0" smtClean="0">
                <a:solidFill>
                  <a:schemeClr val="tx1"/>
                </a:solidFill>
                <a:latin typeface="HelveticaNeue" panose="020B0500040000020004" pitchFamily="34" charset="-18"/>
              </a:rPr>
              <a:t> euró kezelt vagyon</a:t>
            </a:r>
            <a:endParaRPr lang="hu-HU" sz="2000" dirty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algn="ctr">
              <a:lnSpc>
                <a:spcPct val="100000"/>
              </a:lnSpc>
            </a:pPr>
            <a:endParaRPr lang="hu-HU" sz="2000" dirty="0">
              <a:solidFill>
                <a:schemeClr val="tx1"/>
              </a:solidFill>
              <a:latin typeface="HelveticaNeue" panose="020B0500040000020004" pitchFamily="34" charset="-18"/>
            </a:endParaRPr>
          </a:p>
        </p:txBody>
      </p:sp>
      <p:sp>
        <p:nvSpPr>
          <p:cNvPr id="14" name="Alcím 6"/>
          <p:cNvSpPr txBox="1">
            <a:spLocks/>
          </p:cNvSpPr>
          <p:nvPr/>
        </p:nvSpPr>
        <p:spPr>
          <a:xfrm>
            <a:off x="787570" y="6309602"/>
            <a:ext cx="2280095" cy="3692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u-HU" sz="2000" b="1" dirty="0" smtClean="0">
                <a:solidFill>
                  <a:srgbClr val="BD1E20"/>
                </a:solidFill>
                <a:latin typeface="HelveticaNeue" panose="020B0500040000020004" pitchFamily="34" charset="-18"/>
              </a:rPr>
              <a:t>77 ezer </a:t>
            </a:r>
            <a:r>
              <a:rPr lang="hu-HU" sz="2000" dirty="0" smtClean="0">
                <a:solidFill>
                  <a:schemeClr val="tx1"/>
                </a:solidFill>
                <a:latin typeface="HelveticaNeue" panose="020B0500040000020004" pitchFamily="34" charset="-18"/>
              </a:rPr>
              <a:t>munkatárs</a:t>
            </a:r>
            <a:endParaRPr lang="hu-HU" sz="2000" dirty="0">
              <a:solidFill>
                <a:schemeClr val="tx1"/>
              </a:solidFill>
              <a:latin typeface="HelveticaNeue" panose="020B0500040000020004" pitchFamily="34" charset="-18"/>
            </a:endParaRPr>
          </a:p>
        </p:txBody>
      </p:sp>
      <p:sp>
        <p:nvSpPr>
          <p:cNvPr id="15" name="Alcím 6"/>
          <p:cNvSpPr txBox="1">
            <a:spLocks/>
          </p:cNvSpPr>
          <p:nvPr/>
        </p:nvSpPr>
        <p:spPr>
          <a:xfrm>
            <a:off x="3795249" y="5420656"/>
            <a:ext cx="4417621" cy="5315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hu-HU" sz="1200" dirty="0">
                <a:solidFill>
                  <a:schemeClr val="tx1"/>
                </a:solidFill>
                <a:latin typeface="HelveticaNeue" panose="020B0500040000020004" pitchFamily="34" charset="-18"/>
              </a:rPr>
              <a:t>A </a:t>
            </a:r>
            <a:r>
              <a:rPr lang="hu-HU" sz="1200" b="1" dirty="0">
                <a:solidFill>
                  <a:srgbClr val="BD1E20"/>
                </a:solidFill>
                <a:latin typeface="HelveticaNeue" panose="020B0500040000020004" pitchFamily="34" charset="-18"/>
              </a:rPr>
              <a:t>Generali Csoport </a:t>
            </a:r>
            <a:r>
              <a:rPr lang="hu-HU" sz="1200" dirty="0">
                <a:solidFill>
                  <a:schemeClr val="tx1"/>
                </a:solidFill>
                <a:latin typeface="HelveticaNeue" panose="020B0500040000020004" pitchFamily="34" charset="-18"/>
              </a:rPr>
              <a:t>a globális biztosítási és pénzügyi piac egyik legjelentősebb </a:t>
            </a:r>
            <a:r>
              <a:rPr lang="hu-HU" sz="1200" dirty="0" smtClean="0">
                <a:solidFill>
                  <a:schemeClr val="tx1"/>
                </a:solidFill>
                <a:latin typeface="HelveticaNeue" panose="020B0500040000020004" pitchFamily="34" charset="-18"/>
              </a:rPr>
              <a:t>képviselője.</a:t>
            </a:r>
          </a:p>
          <a:p>
            <a:pPr algn="just">
              <a:lnSpc>
                <a:spcPct val="100000"/>
              </a:lnSpc>
            </a:pPr>
            <a:endParaRPr lang="hu-HU" sz="1200" dirty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algn="just">
              <a:lnSpc>
                <a:spcPct val="100000"/>
              </a:lnSpc>
            </a:pPr>
            <a:endParaRPr lang="hu-HU" sz="1200" dirty="0">
              <a:solidFill>
                <a:schemeClr val="tx1"/>
              </a:solidFill>
              <a:latin typeface="HelveticaNeue" panose="020B0500040000020004" pitchFamily="34" charset="-18"/>
            </a:endParaRPr>
          </a:p>
        </p:txBody>
      </p:sp>
      <p:sp>
        <p:nvSpPr>
          <p:cNvPr id="16" name="Alcím 6"/>
          <p:cNvSpPr txBox="1">
            <a:spLocks/>
          </p:cNvSpPr>
          <p:nvPr/>
        </p:nvSpPr>
        <p:spPr>
          <a:xfrm>
            <a:off x="3795249" y="6147373"/>
            <a:ext cx="4417621" cy="5315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hu-HU" sz="1200" dirty="0">
                <a:solidFill>
                  <a:schemeClr val="tx1"/>
                </a:solidFill>
                <a:latin typeface="HelveticaNeue" panose="020B0500040000020004" pitchFamily="34" charset="-18"/>
              </a:rPr>
              <a:t>A </a:t>
            </a:r>
            <a:r>
              <a:rPr lang="hu-HU" sz="1200" b="1" dirty="0">
                <a:solidFill>
                  <a:srgbClr val="BD1E20"/>
                </a:solidFill>
                <a:latin typeface="HelveticaNeue" panose="020B0500040000020004" pitchFamily="34" charset="-18"/>
              </a:rPr>
              <a:t>Generali Alapkezelő </a:t>
            </a:r>
            <a:r>
              <a:rPr lang="hu-HU" sz="1200" dirty="0">
                <a:solidFill>
                  <a:schemeClr val="tx1"/>
                </a:solidFill>
                <a:latin typeface="HelveticaNeue" panose="020B0500040000020004" pitchFamily="34" charset="-18"/>
              </a:rPr>
              <a:t>a magyarországi Generali Csoport befektetési szolgáltatások nyújtására szakosodott cége.</a:t>
            </a:r>
          </a:p>
          <a:p>
            <a:pPr algn="just">
              <a:lnSpc>
                <a:spcPct val="100000"/>
              </a:lnSpc>
            </a:pPr>
            <a:endParaRPr lang="hu-HU" sz="1200" dirty="0">
              <a:solidFill>
                <a:schemeClr val="tx1"/>
              </a:solidFill>
              <a:latin typeface="HelveticaNeue" panose="020B0500040000020004" pitchFamily="34" charset="-18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 flipH="1" flipV="1">
            <a:off x="3195484" y="2477729"/>
            <a:ext cx="825910" cy="688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flipH="1" flipV="1">
            <a:off x="3495368" y="2664542"/>
            <a:ext cx="825910" cy="688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flipH="1" flipV="1">
            <a:off x="4021394" y="1764890"/>
            <a:ext cx="152400" cy="7128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flipV="1">
            <a:off x="4404853" y="1857214"/>
            <a:ext cx="0" cy="6524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Alcím 6"/>
          <p:cNvSpPr txBox="1">
            <a:spLocks/>
          </p:cNvSpPr>
          <p:nvPr/>
        </p:nvSpPr>
        <p:spPr>
          <a:xfrm>
            <a:off x="2735250" y="2312497"/>
            <a:ext cx="507518" cy="1846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u-HU" sz="1200" b="1" dirty="0" smtClean="0">
                <a:solidFill>
                  <a:schemeClr val="tx1"/>
                </a:solidFill>
                <a:latin typeface="HelveticaNeue" panose="020B0500040000020004" pitchFamily="34" charset="-18"/>
              </a:rPr>
              <a:t>Párizs</a:t>
            </a:r>
            <a:endParaRPr lang="hu-HU" sz="1200" dirty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algn="ctr">
              <a:lnSpc>
                <a:spcPct val="100000"/>
              </a:lnSpc>
            </a:pPr>
            <a:endParaRPr lang="hu-HU" sz="1200" dirty="0">
              <a:solidFill>
                <a:schemeClr val="tx1"/>
              </a:solidFill>
              <a:latin typeface="HelveticaNeue" panose="020B0500040000020004" pitchFamily="34" charset="-18"/>
            </a:endParaRPr>
          </a:p>
        </p:txBody>
      </p:sp>
      <p:sp>
        <p:nvSpPr>
          <p:cNvPr id="22" name="Alcím 6"/>
          <p:cNvSpPr txBox="1">
            <a:spLocks/>
          </p:cNvSpPr>
          <p:nvPr/>
        </p:nvSpPr>
        <p:spPr>
          <a:xfrm>
            <a:off x="2995802" y="2504225"/>
            <a:ext cx="507518" cy="1846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u-HU" sz="1200" b="1" dirty="0" smtClean="0">
                <a:solidFill>
                  <a:schemeClr val="tx1"/>
                </a:solidFill>
                <a:latin typeface="HelveticaNeue" panose="020B0500040000020004" pitchFamily="34" charset="-18"/>
              </a:rPr>
              <a:t>Milánó</a:t>
            </a:r>
            <a:endParaRPr lang="hu-HU" sz="1200" dirty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algn="ctr">
              <a:lnSpc>
                <a:spcPct val="100000"/>
              </a:lnSpc>
            </a:pPr>
            <a:endParaRPr lang="hu-HU" sz="1200" dirty="0">
              <a:solidFill>
                <a:schemeClr val="tx1"/>
              </a:solidFill>
              <a:latin typeface="HelveticaNeue" panose="020B0500040000020004" pitchFamily="34" charset="-18"/>
            </a:endParaRPr>
          </a:p>
        </p:txBody>
      </p:sp>
      <p:sp>
        <p:nvSpPr>
          <p:cNvPr id="23" name="Alcím 6"/>
          <p:cNvSpPr txBox="1">
            <a:spLocks/>
          </p:cNvSpPr>
          <p:nvPr/>
        </p:nvSpPr>
        <p:spPr>
          <a:xfrm>
            <a:off x="3455463" y="1573157"/>
            <a:ext cx="688838" cy="1846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u-HU" sz="1200" b="1" dirty="0" smtClean="0">
                <a:solidFill>
                  <a:schemeClr val="tx1"/>
                </a:solidFill>
                <a:latin typeface="HelveticaNeue" panose="020B0500040000020004" pitchFamily="34" charset="-18"/>
              </a:rPr>
              <a:t>Frankfurt</a:t>
            </a:r>
            <a:endParaRPr lang="hu-HU" sz="1200" dirty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algn="ctr">
              <a:lnSpc>
                <a:spcPct val="100000"/>
              </a:lnSpc>
            </a:pPr>
            <a:endParaRPr lang="hu-HU" sz="1200" dirty="0">
              <a:solidFill>
                <a:schemeClr val="tx1"/>
              </a:solidFill>
              <a:latin typeface="HelveticaNeue" panose="020B0500040000020004" pitchFamily="34" charset="-18"/>
            </a:endParaRPr>
          </a:p>
        </p:txBody>
      </p:sp>
      <p:sp>
        <p:nvSpPr>
          <p:cNvPr id="24" name="Alcím 6"/>
          <p:cNvSpPr txBox="1">
            <a:spLocks/>
          </p:cNvSpPr>
          <p:nvPr/>
        </p:nvSpPr>
        <p:spPr>
          <a:xfrm>
            <a:off x="4173797" y="1672566"/>
            <a:ext cx="688838" cy="1846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u-HU" sz="1200" b="1" dirty="0" smtClean="0">
                <a:solidFill>
                  <a:schemeClr val="tx1"/>
                </a:solidFill>
                <a:latin typeface="HelveticaNeue" panose="020B0500040000020004" pitchFamily="34" charset="-18"/>
              </a:rPr>
              <a:t>Prága</a:t>
            </a:r>
            <a:endParaRPr lang="hu-HU" sz="1200" dirty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algn="ctr">
              <a:lnSpc>
                <a:spcPct val="100000"/>
              </a:lnSpc>
            </a:pPr>
            <a:endParaRPr lang="hu-HU" sz="1200" dirty="0">
              <a:solidFill>
                <a:schemeClr val="tx1"/>
              </a:solidFill>
              <a:latin typeface="HelveticaNeue" panose="020B0500040000020004" pitchFamily="34" charset="-18"/>
            </a:endParaRPr>
          </a:p>
        </p:txBody>
      </p:sp>
      <p:cxnSp>
        <p:nvCxnSpPr>
          <p:cNvPr id="25" name="Egyenes összekötő 24"/>
          <p:cNvCxnSpPr/>
          <p:nvPr/>
        </p:nvCxnSpPr>
        <p:spPr>
          <a:xfrm flipV="1">
            <a:off x="4471514" y="1665481"/>
            <a:ext cx="391121" cy="902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Alcím 6"/>
          <p:cNvSpPr txBox="1">
            <a:spLocks/>
          </p:cNvSpPr>
          <p:nvPr/>
        </p:nvSpPr>
        <p:spPr>
          <a:xfrm>
            <a:off x="4866969" y="1480832"/>
            <a:ext cx="816076" cy="1917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u-HU" sz="1200" b="1" dirty="0" smtClean="0">
                <a:solidFill>
                  <a:schemeClr val="tx1"/>
                </a:solidFill>
                <a:latin typeface="HelveticaNeue" panose="020B0500040000020004" pitchFamily="34" charset="-18"/>
              </a:rPr>
              <a:t>Budapest</a:t>
            </a:r>
            <a:endParaRPr lang="hu-HU" sz="1200" dirty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algn="ctr">
              <a:lnSpc>
                <a:spcPct val="100000"/>
              </a:lnSpc>
            </a:pPr>
            <a:endParaRPr lang="hu-HU" sz="1200" dirty="0">
              <a:solidFill>
                <a:schemeClr val="tx1"/>
              </a:solidFill>
              <a:latin typeface="HelveticaNeue" panose="020B05000400000200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765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347295" y="315399"/>
            <a:ext cx="8386686" cy="5574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400" dirty="0" smtClean="0">
                <a:latin typeface="HelveticaNeue" panose="020B0500040000020004" pitchFamily="34" charset="-18"/>
              </a:rPr>
              <a:t>Több mint 20 év tapasztalat a vagyonkezelésben</a:t>
            </a:r>
            <a:endParaRPr lang="hu-HU" sz="2400" dirty="0">
              <a:latin typeface="HelveticaNeue" panose="020B0500040000020004" pitchFamily="34" charset="-18"/>
            </a:endParaRPr>
          </a:p>
        </p:txBody>
      </p:sp>
      <p:sp>
        <p:nvSpPr>
          <p:cNvPr id="10" name="Alcím 6"/>
          <p:cNvSpPr txBox="1">
            <a:spLocks/>
          </p:cNvSpPr>
          <p:nvPr/>
        </p:nvSpPr>
        <p:spPr>
          <a:xfrm>
            <a:off x="256458" y="1152043"/>
            <a:ext cx="5593732" cy="720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u-HU" sz="1800" dirty="0" smtClean="0">
                <a:solidFill>
                  <a:schemeClr val="tx1"/>
                </a:solidFill>
                <a:latin typeface="HelveticaNeue" panose="020B0500040000020004" pitchFamily="34" charset="-18"/>
              </a:rPr>
              <a:t>Közel</a:t>
            </a:r>
            <a:r>
              <a:rPr lang="hu-HU" sz="2400" b="1" dirty="0" smtClean="0">
                <a:solidFill>
                  <a:srgbClr val="C00000"/>
                </a:solidFill>
                <a:latin typeface="HelveticaNeue" panose="020B0500040000020004" pitchFamily="34" charset="-18"/>
              </a:rPr>
              <a:t> 400</a:t>
            </a:r>
            <a:r>
              <a:rPr lang="hu-HU" sz="1800" dirty="0" smtClean="0">
                <a:solidFill>
                  <a:srgbClr val="C00000"/>
                </a:solidFill>
                <a:latin typeface="HelveticaNeue" panose="020B0500040000020004" pitchFamily="34" charset="-18"/>
              </a:rPr>
              <a:t> </a:t>
            </a:r>
            <a:r>
              <a:rPr lang="hu-HU" sz="1800" dirty="0" smtClean="0">
                <a:solidFill>
                  <a:schemeClr val="tx1"/>
                </a:solidFill>
                <a:latin typeface="HelveticaNeue" panose="020B0500040000020004" pitchFamily="34" charset="-18"/>
              </a:rPr>
              <a:t>Mrd forint kezelt vagyon</a:t>
            </a:r>
            <a:endParaRPr lang="hu-HU" sz="1800" dirty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>
              <a:lnSpc>
                <a:spcPct val="100000"/>
              </a:lnSpc>
            </a:pPr>
            <a:endParaRPr lang="hu-HU" sz="1800" dirty="0" smtClean="0">
              <a:solidFill>
                <a:srgbClr val="C00000"/>
              </a:solidFill>
              <a:latin typeface="HelveticaNeue" panose="020B0500040000020004" pitchFamily="34" charset="-18"/>
            </a:endParaRPr>
          </a:p>
        </p:txBody>
      </p:sp>
      <p:sp>
        <p:nvSpPr>
          <p:cNvPr id="15" name="Alcím 6"/>
          <p:cNvSpPr txBox="1">
            <a:spLocks/>
          </p:cNvSpPr>
          <p:nvPr/>
        </p:nvSpPr>
        <p:spPr>
          <a:xfrm>
            <a:off x="681406" y="1753478"/>
            <a:ext cx="3969252" cy="720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sz="1800" dirty="0" smtClean="0">
                <a:solidFill>
                  <a:schemeClr val="tx1"/>
                </a:solidFill>
                <a:latin typeface="HelveticaNeue" panose="020B0500040000020004" pitchFamily="34" charset="-18"/>
              </a:rPr>
              <a:t>Több, mint</a:t>
            </a:r>
            <a:r>
              <a:rPr lang="hu-HU" sz="2400" b="1" dirty="0" smtClean="0">
                <a:solidFill>
                  <a:srgbClr val="C00000"/>
                </a:solidFill>
                <a:latin typeface="HelveticaNeue" panose="020B0500040000020004" pitchFamily="34" charset="-18"/>
              </a:rPr>
              <a:t>100</a:t>
            </a:r>
            <a:r>
              <a:rPr lang="hu-HU" sz="1800" dirty="0" smtClean="0">
                <a:solidFill>
                  <a:srgbClr val="C00000"/>
                </a:solidFill>
                <a:latin typeface="HelveticaNeue" panose="020B0500040000020004" pitchFamily="34" charset="-18"/>
              </a:rPr>
              <a:t> </a:t>
            </a:r>
            <a:r>
              <a:rPr lang="hu-HU" sz="1800" dirty="0" smtClean="0">
                <a:solidFill>
                  <a:schemeClr val="tx1"/>
                </a:solidFill>
                <a:latin typeface="HelveticaNeue" panose="020B0500040000020004" pitchFamily="34" charset="-18"/>
              </a:rPr>
              <a:t>portfólió</a:t>
            </a:r>
            <a:endParaRPr lang="hu-HU" sz="1800" dirty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algn="r">
              <a:lnSpc>
                <a:spcPct val="100000"/>
              </a:lnSpc>
            </a:pPr>
            <a:endParaRPr lang="hu-HU" sz="1800" dirty="0" smtClean="0">
              <a:solidFill>
                <a:srgbClr val="C00000"/>
              </a:solidFill>
              <a:latin typeface="HelveticaNeue" panose="020B0500040000020004" pitchFamily="34" charset="-18"/>
            </a:endParaRPr>
          </a:p>
        </p:txBody>
      </p:sp>
      <p:sp>
        <p:nvSpPr>
          <p:cNvPr id="18" name="Alcím 6"/>
          <p:cNvSpPr txBox="1">
            <a:spLocks/>
          </p:cNvSpPr>
          <p:nvPr/>
        </p:nvSpPr>
        <p:spPr>
          <a:xfrm>
            <a:off x="256458" y="2326997"/>
            <a:ext cx="5593732" cy="720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u-HU" sz="2400" b="1" dirty="0" smtClean="0">
                <a:solidFill>
                  <a:srgbClr val="C00000"/>
                </a:solidFill>
                <a:latin typeface="HelveticaNeue" panose="020B0500040000020004" pitchFamily="34" charset="-18"/>
              </a:rPr>
              <a:t>13</a:t>
            </a:r>
            <a:r>
              <a:rPr lang="hu-HU" sz="1800" dirty="0" smtClean="0">
                <a:solidFill>
                  <a:schemeClr val="tx1"/>
                </a:solidFill>
                <a:latin typeface="HelveticaNeue" panose="020B0500040000020004" pitchFamily="34" charset="-18"/>
              </a:rPr>
              <a:t> befektetési alap</a:t>
            </a:r>
            <a:endParaRPr lang="hu-HU" sz="1800" dirty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>
              <a:lnSpc>
                <a:spcPct val="100000"/>
              </a:lnSpc>
            </a:pPr>
            <a:endParaRPr lang="hu-HU" sz="1800" dirty="0" smtClean="0">
              <a:solidFill>
                <a:srgbClr val="C00000"/>
              </a:solidFill>
              <a:latin typeface="HelveticaNeue" panose="020B0500040000020004" pitchFamily="34" charset="-18"/>
            </a:endParaRPr>
          </a:p>
        </p:txBody>
      </p:sp>
      <p:sp>
        <p:nvSpPr>
          <p:cNvPr id="21" name="Alcím 6"/>
          <p:cNvSpPr txBox="1">
            <a:spLocks/>
          </p:cNvSpPr>
          <p:nvPr/>
        </p:nvSpPr>
        <p:spPr>
          <a:xfrm>
            <a:off x="1082368" y="2918738"/>
            <a:ext cx="3941912" cy="720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hu-HU" sz="1800" dirty="0" smtClean="0">
                <a:solidFill>
                  <a:schemeClr val="tx1"/>
                </a:solidFill>
                <a:latin typeface="HelveticaNeue" panose="020B0500040000020004" pitchFamily="34" charset="-18"/>
              </a:rPr>
              <a:t>Biztosítók, egyesületek, pénztárak</a:t>
            </a:r>
            <a:endParaRPr lang="hu-HU" sz="1800" dirty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algn="r">
              <a:lnSpc>
                <a:spcPct val="100000"/>
              </a:lnSpc>
            </a:pPr>
            <a:endParaRPr lang="hu-HU" sz="1800" dirty="0" smtClean="0">
              <a:solidFill>
                <a:schemeClr val="tx1"/>
              </a:solidFill>
              <a:latin typeface="HelveticaNeue" panose="020B0500040000020004" pitchFamily="34" charset="-18"/>
            </a:endParaRPr>
          </a:p>
        </p:txBody>
      </p:sp>
      <p:sp>
        <p:nvSpPr>
          <p:cNvPr id="22" name="Alcím 6"/>
          <p:cNvSpPr txBox="1">
            <a:spLocks/>
          </p:cNvSpPr>
          <p:nvPr/>
        </p:nvSpPr>
        <p:spPr>
          <a:xfrm>
            <a:off x="327631" y="3543087"/>
            <a:ext cx="3941912" cy="720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u-HU" sz="1800" dirty="0" smtClean="0">
                <a:solidFill>
                  <a:schemeClr val="tx1"/>
                </a:solidFill>
                <a:latin typeface="HelveticaNeue" panose="020B0500040000020004" pitchFamily="34" charset="-18"/>
              </a:rPr>
              <a:t>Privát vagyonkezelés</a:t>
            </a:r>
            <a:endParaRPr lang="hu-HU" sz="1800" dirty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>
              <a:lnSpc>
                <a:spcPct val="100000"/>
              </a:lnSpc>
            </a:pPr>
            <a:endParaRPr lang="hu-HU" sz="1800" dirty="0" smtClean="0">
              <a:solidFill>
                <a:schemeClr val="tx1"/>
              </a:solidFill>
              <a:latin typeface="HelveticaNeue" panose="020B0500040000020004" pitchFamily="34" charset="-18"/>
            </a:endParaRPr>
          </a:p>
        </p:txBody>
      </p:sp>
      <p:sp>
        <p:nvSpPr>
          <p:cNvPr id="9" name="Alcím 6"/>
          <p:cNvSpPr txBox="1">
            <a:spLocks/>
          </p:cNvSpPr>
          <p:nvPr/>
        </p:nvSpPr>
        <p:spPr>
          <a:xfrm>
            <a:off x="327631" y="4708755"/>
            <a:ext cx="8523745" cy="720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sz="1800" dirty="0" smtClean="0">
                <a:solidFill>
                  <a:srgbClr val="C00000"/>
                </a:solidFill>
                <a:latin typeface="HelveticaNeue" panose="020B0500040000020004" pitchFamily="34" charset="-18"/>
              </a:rPr>
              <a:t>Vagyonkezelési tevékenységünk legjelentősebb intézményi ügyfelei</a:t>
            </a:r>
          </a:p>
          <a:p>
            <a:pPr algn="just">
              <a:lnSpc>
                <a:spcPct val="100000"/>
              </a:lnSpc>
            </a:pPr>
            <a:endParaRPr lang="hu-HU" sz="1400" dirty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algn="just">
              <a:lnSpc>
                <a:spcPct val="100000"/>
              </a:lnSpc>
            </a:pPr>
            <a:endParaRPr lang="hu-HU" sz="1400" dirty="0" smtClean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algn="just">
              <a:lnSpc>
                <a:spcPct val="100000"/>
              </a:lnSpc>
            </a:pPr>
            <a:endParaRPr lang="hu-HU" sz="1400" dirty="0" smtClean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algn="just">
              <a:lnSpc>
                <a:spcPct val="100000"/>
              </a:lnSpc>
            </a:pPr>
            <a:endParaRPr lang="hu-HU" sz="1400" dirty="0" smtClean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algn="ctr">
              <a:lnSpc>
                <a:spcPct val="100000"/>
              </a:lnSpc>
            </a:pPr>
            <a:r>
              <a:rPr lang="hu-HU" sz="1000" dirty="0" smtClean="0">
                <a:solidFill>
                  <a:schemeClr val="tx1"/>
                </a:solidFill>
                <a:latin typeface="HelveticaNeue" panose="020B0500040000020004" pitchFamily="34" charset="-18"/>
              </a:rPr>
              <a:t>Autotál </a:t>
            </a:r>
            <a:r>
              <a:rPr lang="hu-HU" sz="1000" dirty="0">
                <a:solidFill>
                  <a:schemeClr val="tx1"/>
                </a:solidFill>
                <a:latin typeface="HelveticaNeue" panose="020B0500040000020004" pitchFamily="34" charset="-18"/>
              </a:rPr>
              <a:t>Kft., Dimenzió Csoport, Európai Utazási Biztosító, FŐGÁZ Önkéntes Nyugdíjpénztár, Közlekedésbiztosító Egyesület, Rába Önkéntes Nyugdíjpénztár, Generali Egészségpénztár, Generali Önkéntes Nyugdíjpénztár, Generali-Providencia Biztosító, </a:t>
            </a:r>
            <a:r>
              <a:rPr lang="hu-HU" sz="1000" dirty="0" err="1">
                <a:solidFill>
                  <a:schemeClr val="tx1"/>
                </a:solidFill>
                <a:latin typeface="HelveticaNeue" panose="020B0500040000020004" pitchFamily="34" charset="-18"/>
              </a:rPr>
              <a:t>Genertel</a:t>
            </a:r>
            <a:r>
              <a:rPr lang="hu-HU" sz="1000" dirty="0">
                <a:solidFill>
                  <a:schemeClr val="tx1"/>
                </a:solidFill>
                <a:latin typeface="HelveticaNeue" panose="020B0500040000020004" pitchFamily="34" charset="-18"/>
              </a:rPr>
              <a:t> </a:t>
            </a:r>
            <a:r>
              <a:rPr lang="hu-HU" sz="1000" dirty="0" err="1">
                <a:solidFill>
                  <a:schemeClr val="tx1"/>
                </a:solidFill>
                <a:latin typeface="HelveticaNeue" panose="020B0500040000020004" pitchFamily="34" charset="-18"/>
              </a:rPr>
              <a:t>Biztosító</a:t>
            </a:r>
            <a:r>
              <a:rPr lang="hu-HU" sz="1000" dirty="0">
                <a:solidFill>
                  <a:schemeClr val="tx1"/>
                </a:solidFill>
                <a:latin typeface="HelveticaNeue" panose="020B0500040000020004" pitchFamily="34" charset="-18"/>
              </a:rPr>
              <a:t>. </a:t>
            </a:r>
          </a:p>
          <a:p>
            <a:pPr algn="just">
              <a:lnSpc>
                <a:spcPct val="100000"/>
              </a:lnSpc>
            </a:pPr>
            <a:endParaRPr lang="hu-HU" sz="1400" dirty="0">
              <a:solidFill>
                <a:schemeClr val="tx1"/>
              </a:solidFill>
              <a:latin typeface="HelveticaNeue" panose="020B0500040000020004" pitchFamily="34" charset="-18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7" y="5059159"/>
            <a:ext cx="2971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287" y="5140121"/>
            <a:ext cx="11144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65" y="5078208"/>
            <a:ext cx="885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171" y="5106784"/>
            <a:ext cx="1285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111" y="5106782"/>
            <a:ext cx="9525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573" y="1022555"/>
            <a:ext cx="3551857" cy="357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1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347300" y="323654"/>
            <a:ext cx="8386686" cy="557458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latin typeface="HelveticaNeue" panose="020B0500040000020004" pitchFamily="34" charset="-18"/>
              </a:rPr>
              <a:t>Értékeink, vállalati filozófiánk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2" y="1274409"/>
            <a:ext cx="4619028" cy="432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lcím 6"/>
          <p:cNvSpPr txBox="1">
            <a:spLocks/>
          </p:cNvSpPr>
          <p:nvPr/>
        </p:nvSpPr>
        <p:spPr>
          <a:xfrm>
            <a:off x="4935793" y="1285203"/>
            <a:ext cx="4129549" cy="4178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hu-HU" sz="1000" b="1" dirty="0" smtClean="0">
                <a:solidFill>
                  <a:srgbClr val="BD1E20"/>
                </a:solidFill>
                <a:latin typeface="HelveticaNeue" panose="020B0500040000020004" pitchFamily="34" charset="-18"/>
              </a:rPr>
              <a:t>BIZTONSÁG</a:t>
            </a:r>
          </a:p>
          <a:p>
            <a:pPr algn="just">
              <a:lnSpc>
                <a:spcPct val="100000"/>
              </a:lnSpc>
            </a:pPr>
            <a:endParaRPr lang="hu-HU" sz="1000" dirty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algn="just">
              <a:lnSpc>
                <a:spcPct val="100000"/>
              </a:lnSpc>
            </a:pPr>
            <a:r>
              <a:rPr lang="hu-HU" sz="1000" dirty="0">
                <a:solidFill>
                  <a:schemeClr val="tx1"/>
                </a:solidFill>
                <a:latin typeface="HelveticaNeue" panose="020B0500040000020004" pitchFamily="34" charset="-18"/>
              </a:rPr>
              <a:t>A vagyonkezelési tevékenység során szétválasztásra kerül a befektetési döntések meghozatala és a portfóliót alkotó értékpapírok őrzése. Utóbbiak egy választott letétkezelőnél kerülnek biztonságos elhelyezésre. Ennek köszönhetően egyetlen feladatra, a vagyonkezelésre kell koncentrálnunk. </a:t>
            </a:r>
          </a:p>
        </p:txBody>
      </p:sp>
      <p:sp>
        <p:nvSpPr>
          <p:cNvPr id="17" name="Alcím 6"/>
          <p:cNvSpPr txBox="1">
            <a:spLocks/>
          </p:cNvSpPr>
          <p:nvPr/>
        </p:nvSpPr>
        <p:spPr>
          <a:xfrm>
            <a:off x="4935795" y="2518913"/>
            <a:ext cx="4129548" cy="4178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hu-HU" sz="1000" b="1" dirty="0" smtClean="0">
                <a:solidFill>
                  <a:srgbClr val="BD1E20"/>
                </a:solidFill>
                <a:latin typeface="HelveticaNeue" panose="020B0500040000020004" pitchFamily="34" charset="-18"/>
              </a:rPr>
              <a:t>FOLYAMATOS FEJLŐDÉS</a:t>
            </a:r>
          </a:p>
          <a:p>
            <a:pPr algn="just">
              <a:lnSpc>
                <a:spcPct val="100000"/>
              </a:lnSpc>
            </a:pPr>
            <a:endParaRPr lang="hu-HU" sz="1000" dirty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algn="just">
              <a:lnSpc>
                <a:spcPct val="100000"/>
              </a:lnSpc>
            </a:pPr>
            <a:r>
              <a:rPr lang="hu-HU" sz="1000" dirty="0">
                <a:solidFill>
                  <a:schemeClr val="tx1"/>
                </a:solidFill>
                <a:latin typeface="HelveticaNeue" panose="020B0500040000020004" pitchFamily="34" charset="-18"/>
              </a:rPr>
              <a:t>Ügyfeleink igényeit csak folyamatos fejlődéssel és tanulással tudjuk kielégíteni. Éppen ezért nagy hangsúlyt fektetünk az általunk kínált szolgáltatások minél szélesebb körben történő kiterjesztésére és szakember gárdánk folyamatos képzésére. </a:t>
            </a:r>
          </a:p>
        </p:txBody>
      </p:sp>
      <p:sp>
        <p:nvSpPr>
          <p:cNvPr id="18" name="Alcím 6"/>
          <p:cNvSpPr txBox="1">
            <a:spLocks/>
          </p:cNvSpPr>
          <p:nvPr/>
        </p:nvSpPr>
        <p:spPr>
          <a:xfrm>
            <a:off x="4935794" y="3609716"/>
            <a:ext cx="4129550" cy="4178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hu-HU" sz="1000" b="1" dirty="0" smtClean="0">
                <a:solidFill>
                  <a:srgbClr val="BD1E20"/>
                </a:solidFill>
                <a:latin typeface="HelveticaNeue" panose="020B0500040000020004" pitchFamily="34" charset="-18"/>
              </a:rPr>
              <a:t>KISZÁMÍTHATÓSÁG</a:t>
            </a:r>
          </a:p>
          <a:p>
            <a:pPr algn="just">
              <a:lnSpc>
                <a:spcPct val="100000"/>
              </a:lnSpc>
            </a:pPr>
            <a:endParaRPr lang="hu-HU" sz="1000" dirty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algn="just">
              <a:lnSpc>
                <a:spcPct val="100000"/>
              </a:lnSpc>
            </a:pPr>
            <a:r>
              <a:rPr lang="hu-HU" sz="1000" dirty="0">
                <a:solidFill>
                  <a:schemeClr val="tx1"/>
                </a:solidFill>
                <a:latin typeface="HelveticaNeue" panose="020B0500040000020004" pitchFamily="34" charset="-18"/>
              </a:rPr>
              <a:t>A Generali Alapkezelő kezdetek óta elkötelezett a konzervatív vagyonkezelés mellett. A mi értelmezésünkben a konzervatív befektetési szemlélet a negyedévről negyedévre építkező, jelentősebb ingadozások nélküli, kiszámítható vagyonkezelést jelenti.</a:t>
            </a:r>
          </a:p>
        </p:txBody>
      </p:sp>
      <p:sp>
        <p:nvSpPr>
          <p:cNvPr id="19" name="Alcím 6"/>
          <p:cNvSpPr txBox="1">
            <a:spLocks/>
          </p:cNvSpPr>
          <p:nvPr/>
        </p:nvSpPr>
        <p:spPr>
          <a:xfrm>
            <a:off x="4935793" y="4672018"/>
            <a:ext cx="4129551" cy="4178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hu-HU" sz="1000" b="1" dirty="0" smtClean="0">
                <a:solidFill>
                  <a:srgbClr val="BD1E20"/>
                </a:solidFill>
                <a:latin typeface="HelveticaNeue" panose="020B0500040000020004" pitchFamily="34" charset="-18"/>
              </a:rPr>
              <a:t>SZAKÉRTELEM</a:t>
            </a:r>
          </a:p>
          <a:p>
            <a:pPr algn="just">
              <a:lnSpc>
                <a:spcPct val="100000"/>
              </a:lnSpc>
            </a:pPr>
            <a:endParaRPr lang="hu-HU" sz="1000" dirty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algn="just">
              <a:lnSpc>
                <a:spcPct val="100000"/>
              </a:lnSpc>
            </a:pPr>
            <a:r>
              <a:rPr lang="hu-HU" sz="1000" dirty="0">
                <a:solidFill>
                  <a:schemeClr val="tx1"/>
                </a:solidFill>
                <a:latin typeface="HelveticaNeue" panose="020B0500040000020004" pitchFamily="34" charset="-18"/>
              </a:rPr>
              <a:t>A helyes döntések meghozatalához elengedhetetlen a befektetési eszközök és a piaci környezet alapos ismerete. Szakembereink folyamatosan rendelkezésre állnak és szakszerű tájékoztatást nyújtanak a befektetéseit érintő piaci eseményekről.</a:t>
            </a:r>
          </a:p>
        </p:txBody>
      </p:sp>
    </p:spTree>
    <p:extLst>
      <p:ext uri="{BB962C8B-B14F-4D97-AF65-F5344CB8AC3E}">
        <p14:creationId xmlns:p14="http://schemas.microsoft.com/office/powerpoint/2010/main" val="37815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347300" y="343725"/>
            <a:ext cx="8386686" cy="557458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latin typeface="HelveticaNeue" panose="020B0500040000020004" pitchFamily="34" charset="-18"/>
              </a:rPr>
              <a:t>A jegybanki </a:t>
            </a:r>
            <a:r>
              <a:rPr lang="hu-HU" sz="2400" dirty="0" smtClean="0">
                <a:latin typeface="HelveticaNeue" panose="020B0500040000020004" pitchFamily="34" charset="-18"/>
              </a:rPr>
              <a:t>alapkamat és a rövid állampapír-piaci </a:t>
            </a:r>
            <a:r>
              <a:rPr lang="hu-HU" sz="2400" dirty="0">
                <a:latin typeface="HelveticaNeue" panose="020B0500040000020004" pitchFamily="34" charset="-18"/>
              </a:rPr>
              <a:t>hozamok alakulása</a:t>
            </a:r>
          </a:p>
        </p:txBody>
      </p:sp>
      <p:sp>
        <p:nvSpPr>
          <p:cNvPr id="10" name="Alcím 1"/>
          <p:cNvSpPr txBox="1">
            <a:spLocks/>
          </p:cNvSpPr>
          <p:nvPr/>
        </p:nvSpPr>
        <p:spPr>
          <a:xfrm>
            <a:off x="347299" y="5416481"/>
            <a:ext cx="8386687" cy="4564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b="1" dirty="0">
                <a:solidFill>
                  <a:srgbClr val="BD1E20"/>
                </a:solidFill>
                <a:latin typeface="HelveticaNeue" panose="020B0500040000020004" pitchFamily="34" charset="-18"/>
              </a:rPr>
              <a:t>Az irányadó kamatláb csökkenésével a biztonságos befektetéseken elérhető hozam is lefelé </a:t>
            </a:r>
            <a:r>
              <a:rPr lang="hu-HU" sz="1400" b="1" dirty="0" smtClean="0">
                <a:solidFill>
                  <a:srgbClr val="BD1E20"/>
                </a:solidFill>
                <a:latin typeface="HelveticaNeue" panose="020B0500040000020004" pitchFamily="34" charset="-18"/>
              </a:rPr>
              <a:t>tolódott.</a:t>
            </a:r>
          </a:p>
          <a:p>
            <a:pPr algn="ctr"/>
            <a:r>
              <a:rPr lang="hu-HU" sz="1400" b="1" dirty="0" smtClean="0">
                <a:solidFill>
                  <a:srgbClr val="BD1E20"/>
                </a:solidFill>
                <a:latin typeface="HelveticaNeue" panose="020B0500040000020004" pitchFamily="34" charset="-18"/>
              </a:rPr>
              <a:t>A hosszabb magyar </a:t>
            </a:r>
            <a:r>
              <a:rPr lang="hu-HU" sz="1400" b="1" dirty="0">
                <a:solidFill>
                  <a:srgbClr val="BD1E20"/>
                </a:solidFill>
                <a:latin typeface="HelveticaNeue" panose="020B0500040000020004" pitchFamily="34" charset="-18"/>
              </a:rPr>
              <a:t>kötvényeken lévő hozamfelár azonban még mindig csábítónak tűnik.</a:t>
            </a:r>
          </a:p>
        </p:txBody>
      </p:sp>
      <p:pic>
        <p:nvPicPr>
          <p:cNvPr id="6" name="Picture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9" y="1396494"/>
            <a:ext cx="7980171" cy="339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6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hu-HU" sz="2400" dirty="0" smtClean="0">
                <a:latin typeface="HelveticaNeue" panose="020B0500040000020004" pitchFamily="34" charset="-18"/>
              </a:rPr>
              <a:t>Elkötelezettség a konzervatív vagyonkezelés mellett</a:t>
            </a:r>
            <a:endParaRPr lang="hu-HU" sz="2400" dirty="0">
              <a:latin typeface="HelveticaNeue" panose="020B0500040000020004" pitchFamily="34" charset="-18"/>
            </a:endParaRPr>
          </a:p>
        </p:txBody>
      </p:sp>
      <p:sp>
        <p:nvSpPr>
          <p:cNvPr id="9" name="Alcím 1"/>
          <p:cNvSpPr txBox="1">
            <a:spLocks/>
          </p:cNvSpPr>
          <p:nvPr/>
        </p:nvSpPr>
        <p:spPr>
          <a:xfrm>
            <a:off x="494784" y="1722476"/>
            <a:ext cx="8386686" cy="4564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1800" b="1" dirty="0">
                <a:solidFill>
                  <a:srgbClr val="D22D32"/>
                </a:solidFill>
              </a:rPr>
              <a:t>Cél:</a:t>
            </a:r>
          </a:p>
          <a:p>
            <a:pPr algn="just"/>
            <a:endParaRPr lang="hu-HU" sz="1200" dirty="0" smtClean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hu-HU" sz="1200" dirty="0" smtClean="0">
                <a:solidFill>
                  <a:schemeClr val="tx1"/>
                </a:solidFill>
              </a:rPr>
              <a:t>Hozamelvárásokkal </a:t>
            </a:r>
            <a:r>
              <a:rPr lang="hu-HU" sz="1200" dirty="0">
                <a:solidFill>
                  <a:schemeClr val="tx1"/>
                </a:solidFill>
              </a:rPr>
              <a:t>összeegyeztethető stratégiai szemlélet.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hu-HU" sz="1200" dirty="0">
                <a:solidFill>
                  <a:schemeClr val="tx1"/>
                </a:solidFill>
              </a:rPr>
              <a:t>Kiszámíthatóság és lépcsőzetes építkezés.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hu-HU" sz="1200" dirty="0">
                <a:solidFill>
                  <a:schemeClr val="tx1"/>
                </a:solidFill>
              </a:rPr>
              <a:t>Kockázatmentes hozam feletti teljesítmény biztosítása rövid és hosszabb távon egyaránt.</a:t>
            </a:r>
          </a:p>
          <a:p>
            <a:pPr algn="just"/>
            <a:endParaRPr lang="hu-HU" sz="1200" dirty="0" smtClean="0">
              <a:solidFill>
                <a:schemeClr val="tx1"/>
              </a:solidFill>
            </a:endParaRPr>
          </a:p>
          <a:p>
            <a:pPr algn="just"/>
            <a:endParaRPr lang="hu-HU" sz="1200" dirty="0" smtClean="0">
              <a:solidFill>
                <a:schemeClr val="tx1"/>
              </a:solidFill>
            </a:endParaRPr>
          </a:p>
          <a:p>
            <a:pPr algn="just"/>
            <a:endParaRPr lang="hu-HU" sz="1200" dirty="0">
              <a:solidFill>
                <a:schemeClr val="tx1"/>
              </a:solidFill>
            </a:endParaRPr>
          </a:p>
          <a:p>
            <a:pPr algn="just"/>
            <a:r>
              <a:rPr lang="hu-HU" sz="1800" b="1" dirty="0" smtClean="0">
                <a:solidFill>
                  <a:srgbClr val="C00000"/>
                </a:solidFill>
              </a:rPr>
              <a:t>A </a:t>
            </a:r>
            <a:r>
              <a:rPr lang="hu-HU" sz="1800" b="1" dirty="0">
                <a:solidFill>
                  <a:srgbClr val="C00000"/>
                </a:solidFill>
              </a:rPr>
              <a:t>stratégia legfőbb eleme a biztonság és a kiegyensúlyozott </a:t>
            </a:r>
            <a:r>
              <a:rPr lang="hu-HU" sz="1800" b="1" dirty="0" smtClean="0">
                <a:solidFill>
                  <a:srgbClr val="C00000"/>
                </a:solidFill>
              </a:rPr>
              <a:t>építkezés:</a:t>
            </a:r>
            <a:endParaRPr lang="hu-HU" sz="1800" b="1" dirty="0">
              <a:solidFill>
                <a:srgbClr val="C00000"/>
              </a:solidFill>
            </a:endParaRPr>
          </a:p>
          <a:p>
            <a:pPr algn="just"/>
            <a:endParaRPr lang="hu-HU" sz="1200" dirty="0" smtClean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hu-HU" sz="1200" dirty="0" smtClean="0">
                <a:solidFill>
                  <a:schemeClr val="tx1"/>
                </a:solidFill>
              </a:rPr>
              <a:t>Likvid </a:t>
            </a:r>
            <a:r>
              <a:rPr lang="hu-HU" sz="1200" dirty="0">
                <a:solidFill>
                  <a:schemeClr val="tx1"/>
                </a:solidFill>
              </a:rPr>
              <a:t>értékpapírok jelenléte, meghatározó kötvény kitettség, aktív részvénypiaci szemlélet.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hu-HU" sz="1200" dirty="0">
                <a:solidFill>
                  <a:schemeClr val="tx1"/>
                </a:solidFill>
              </a:rPr>
              <a:t>Körültekintően kiválasztott és jól diverzifikált instrumentumok.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hu-HU" sz="1200" dirty="0">
                <a:solidFill>
                  <a:schemeClr val="tx1"/>
                </a:solidFill>
              </a:rPr>
              <a:t>A kockázati szintekre fordított kiemelt figyelem.</a:t>
            </a:r>
          </a:p>
          <a:p>
            <a:pPr algn="just"/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0" name="Alcím 1"/>
          <p:cNvSpPr txBox="1">
            <a:spLocks/>
          </p:cNvSpPr>
          <p:nvPr/>
        </p:nvSpPr>
        <p:spPr>
          <a:xfrm>
            <a:off x="347300" y="1070623"/>
            <a:ext cx="8386686" cy="4564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 smtClean="0">
                <a:latin typeface="HelveticaNeue" panose="020B0500040000020004" pitchFamily="34" charset="-18"/>
              </a:rPr>
              <a:t>Mérsékelt </a:t>
            </a:r>
            <a:r>
              <a:rPr lang="hu-HU" sz="1600" dirty="0">
                <a:latin typeface="HelveticaNeue" panose="020B0500040000020004" pitchFamily="34" charset="-18"/>
              </a:rPr>
              <a:t>kockázatvállalás, növekvő hozam potenciál</a:t>
            </a:r>
          </a:p>
        </p:txBody>
      </p:sp>
      <p:sp>
        <p:nvSpPr>
          <p:cNvPr id="12" name="Alcím 1"/>
          <p:cNvSpPr txBox="1">
            <a:spLocks/>
          </p:cNvSpPr>
          <p:nvPr/>
        </p:nvSpPr>
        <p:spPr>
          <a:xfrm>
            <a:off x="1279118" y="5016796"/>
            <a:ext cx="6523049" cy="4564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800" b="1" u="sng" dirty="0">
                <a:solidFill>
                  <a:srgbClr val="C00000"/>
                </a:solidFill>
              </a:rPr>
              <a:t>Negyedévről negyedévre építkező, nyugodt, kiszámítható </a:t>
            </a:r>
            <a:r>
              <a:rPr lang="hu-HU" sz="1800" b="1" u="sng" dirty="0" smtClean="0">
                <a:solidFill>
                  <a:srgbClr val="C00000"/>
                </a:solidFill>
              </a:rPr>
              <a:t>vagyonkezelés, jelentősebb </a:t>
            </a:r>
            <a:r>
              <a:rPr lang="hu-HU" sz="1800" b="1" u="sng" dirty="0">
                <a:solidFill>
                  <a:srgbClr val="C00000"/>
                </a:solidFill>
              </a:rPr>
              <a:t>ingadozások nélkül.</a:t>
            </a:r>
          </a:p>
          <a:p>
            <a:pPr algn="just"/>
            <a:endParaRPr lang="hu-H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hu-HU" sz="2400" dirty="0">
                <a:latin typeface="HelveticaNeue" panose="020B0500040000020004" pitchFamily="34" charset="-18"/>
              </a:rPr>
              <a:t>Amit nyújtani tudunk</a:t>
            </a:r>
          </a:p>
        </p:txBody>
      </p:sp>
      <p:sp>
        <p:nvSpPr>
          <p:cNvPr id="9" name="Alcím 1"/>
          <p:cNvSpPr txBox="1">
            <a:spLocks/>
          </p:cNvSpPr>
          <p:nvPr/>
        </p:nvSpPr>
        <p:spPr>
          <a:xfrm>
            <a:off x="593107" y="1138495"/>
            <a:ext cx="6122326" cy="4564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1800" b="1" dirty="0">
                <a:solidFill>
                  <a:srgbClr val="C00000"/>
                </a:solidFill>
                <a:latin typeface="HelveticaNeue" panose="020B0500040000020004" pitchFamily="34" charset="-18"/>
              </a:rPr>
              <a:t>Likviditáskezelés</a:t>
            </a:r>
          </a:p>
          <a:p>
            <a:pPr algn="just"/>
            <a:endParaRPr lang="hu-HU" sz="1400" dirty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schemeClr val="tx1"/>
                </a:solidFill>
                <a:latin typeface="HelveticaNeue" panose="020B0500040000020004" pitchFamily="34" charset="-18"/>
              </a:rPr>
              <a:t>számlák napi szintű kezelése (utalás/érkeztetés)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400" dirty="0" smtClean="0">
                <a:solidFill>
                  <a:schemeClr val="tx1"/>
                </a:solidFill>
                <a:latin typeface="HelveticaNeue" panose="020B0500040000020004" pitchFamily="34" charset="-18"/>
              </a:rPr>
              <a:t>betétlekötés, biztonságos, rövid </a:t>
            </a:r>
            <a:r>
              <a:rPr lang="hu-HU" sz="1400" dirty="0">
                <a:solidFill>
                  <a:schemeClr val="tx1"/>
                </a:solidFill>
                <a:latin typeface="HelveticaNeue" panose="020B0500040000020004" pitchFamily="34" charset="-18"/>
              </a:rPr>
              <a:t>lejáratú diszkontkincstárjegyek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schemeClr val="tx1"/>
                </a:solidFill>
                <a:latin typeface="HelveticaNeue" panose="020B0500040000020004" pitchFamily="34" charset="-18"/>
              </a:rPr>
              <a:t>alacsonyabb költségek, magasabb jövedelmezőség</a:t>
            </a:r>
          </a:p>
          <a:p>
            <a:pPr algn="just"/>
            <a:endParaRPr lang="hu-HU" sz="1400" dirty="0" smtClean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algn="just"/>
            <a:endParaRPr lang="hu-HU" sz="1400" dirty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algn="just"/>
            <a:r>
              <a:rPr lang="hu-HU" sz="1800" b="1" dirty="0">
                <a:solidFill>
                  <a:srgbClr val="C00000"/>
                </a:solidFill>
                <a:latin typeface="HelveticaNeue" panose="020B0500040000020004" pitchFamily="34" charset="-18"/>
              </a:rPr>
              <a:t>Vagyonkezelés</a:t>
            </a:r>
          </a:p>
          <a:p>
            <a:pPr algn="just"/>
            <a:endParaRPr lang="hu-HU" sz="1400" dirty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schemeClr val="tx1"/>
                </a:solidFill>
                <a:latin typeface="HelveticaNeue" panose="020B0500040000020004" pitchFamily="34" charset="-18"/>
              </a:rPr>
              <a:t>aktív szemlélet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schemeClr val="tx1"/>
                </a:solidFill>
                <a:latin typeface="HelveticaNeue" panose="020B0500040000020004" pitchFamily="34" charset="-18"/>
              </a:rPr>
              <a:t>befektetési tanácsadás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schemeClr val="tx1"/>
                </a:solidFill>
                <a:latin typeface="HelveticaNeue" panose="020B0500040000020004" pitchFamily="34" charset="-18"/>
              </a:rPr>
              <a:t>globális termékpaletta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schemeClr val="tx1"/>
                </a:solidFill>
                <a:latin typeface="HelveticaNeue" panose="020B0500040000020004" pitchFamily="34" charset="-18"/>
              </a:rPr>
              <a:t>kockázatkezelés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schemeClr val="tx1"/>
                </a:solidFill>
                <a:latin typeface="HelveticaNeue" panose="020B0500040000020004" pitchFamily="34" charset="-18"/>
              </a:rPr>
              <a:t>nemzetközi diverzifikáció</a:t>
            </a:r>
          </a:p>
          <a:p>
            <a:pPr algn="just"/>
            <a:endParaRPr lang="hu-HU" sz="1400" dirty="0" smtClean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algn="just"/>
            <a:endParaRPr lang="hu-HU" sz="1400" dirty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algn="just"/>
            <a:r>
              <a:rPr lang="hu-HU" sz="1800" b="1" dirty="0">
                <a:solidFill>
                  <a:srgbClr val="C00000"/>
                </a:solidFill>
                <a:latin typeface="HelveticaNeue" panose="020B0500040000020004" pitchFamily="34" charset="-18"/>
              </a:rPr>
              <a:t>Partnerség</a:t>
            </a:r>
          </a:p>
          <a:p>
            <a:pPr algn="just"/>
            <a:endParaRPr lang="hu-HU" sz="1400" dirty="0">
              <a:solidFill>
                <a:schemeClr val="tx1"/>
              </a:solidFill>
              <a:latin typeface="HelveticaNeue" panose="020B0500040000020004" pitchFamily="34" charset="-18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schemeClr val="tx1"/>
                </a:solidFill>
                <a:latin typeface="HelveticaNeue" panose="020B0500040000020004" pitchFamily="34" charset="-18"/>
              </a:rPr>
              <a:t>biztonság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schemeClr val="tx1"/>
                </a:solidFill>
                <a:latin typeface="HelveticaNeue" panose="020B0500040000020004" pitchFamily="34" charset="-18"/>
              </a:rPr>
              <a:t>kiszámíthatóság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schemeClr val="tx1"/>
                </a:solidFill>
                <a:latin typeface="HelveticaNeue" panose="020B0500040000020004" pitchFamily="34" charset="-18"/>
              </a:rPr>
              <a:t>megbízhatóság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schemeClr val="tx1"/>
                </a:solidFill>
                <a:latin typeface="HelveticaNeue" panose="020B0500040000020004" pitchFamily="34" charset="-18"/>
              </a:rPr>
              <a:t>szakmaiság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10" y="2792361"/>
            <a:ext cx="3733968" cy="314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393187" y="287111"/>
            <a:ext cx="8399960" cy="506186"/>
          </a:xfrm>
        </p:spPr>
        <p:txBody>
          <a:bodyPr/>
          <a:lstStyle/>
          <a:p>
            <a:pPr defTabSz="913866">
              <a:defRPr/>
            </a:pPr>
            <a:r>
              <a:rPr lang="hu-HU" sz="2000" b="0" dirty="0" smtClean="0">
                <a:solidFill>
                  <a:schemeClr val="tx2"/>
                </a:solidFill>
              </a:rPr>
              <a:t>Likviditás </a:t>
            </a:r>
            <a:r>
              <a:rPr lang="hu-HU" sz="2000" b="0" dirty="0">
                <a:solidFill>
                  <a:schemeClr val="tx2"/>
                </a:solidFill>
              </a:rPr>
              <a:t>menedzsment a Generali Alapkezelővel</a:t>
            </a:r>
          </a:p>
        </p:txBody>
      </p:sp>
      <p:sp>
        <p:nvSpPr>
          <p:cNvPr id="9" name="Tartalom helye 2"/>
          <p:cNvSpPr>
            <a:spLocks/>
          </p:cNvSpPr>
          <p:nvPr/>
        </p:nvSpPr>
        <p:spPr bwMode="auto">
          <a:xfrm>
            <a:off x="629188" y="793297"/>
            <a:ext cx="7936858" cy="48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/>
          <a:lstStyle/>
          <a:p>
            <a:pPr marL="284058" indent="-284058">
              <a:buClr>
                <a:srgbClr val="663300"/>
              </a:buClr>
              <a:buSzPct val="85000"/>
              <a:defRPr/>
            </a:pPr>
            <a:r>
              <a:rPr lang="hu-HU" sz="2000" dirty="0">
                <a:solidFill>
                  <a:schemeClr val="tx2"/>
                </a:solidFill>
                <a:latin typeface="Arial"/>
                <a:ea typeface="+mj-ea"/>
                <a:cs typeface="+mj-cs"/>
              </a:rPr>
              <a:t>	</a:t>
            </a:r>
          </a:p>
          <a:p>
            <a:pPr marL="284058" indent="-284058">
              <a:buClr>
                <a:srgbClr val="663300"/>
              </a:buClr>
              <a:buSzPct val="85000"/>
              <a:defRPr/>
            </a:pPr>
            <a:endParaRPr lang="hu-HU" sz="1300" b="1" dirty="0">
              <a:solidFill>
                <a:srgbClr val="C00000"/>
              </a:solidFill>
              <a:latin typeface="Arial Black" pitchFamily="34" charset="0"/>
            </a:endParaRPr>
          </a:p>
          <a:p>
            <a:pPr marL="284058" indent="-284058">
              <a:buClr>
                <a:srgbClr val="663300"/>
              </a:buClr>
              <a:buSzPct val="85000"/>
              <a:defRPr/>
            </a:pPr>
            <a:r>
              <a:rPr lang="hu-HU" sz="1300" b="1" dirty="0">
                <a:solidFill>
                  <a:srgbClr val="800000"/>
                </a:solidFill>
                <a:latin typeface="Arial Black" pitchFamily="34" charset="0"/>
              </a:rPr>
              <a:t>Likviditáskezelés</a:t>
            </a:r>
          </a:p>
          <a:p>
            <a:pPr marL="284058" indent="-284058">
              <a:buClr>
                <a:srgbClr val="663300"/>
              </a:buClr>
              <a:buSzPct val="85000"/>
              <a:defRPr/>
            </a:pPr>
            <a:endParaRPr lang="hu-HU" sz="1300" b="1" dirty="0">
              <a:solidFill>
                <a:srgbClr val="800000"/>
              </a:solidFill>
              <a:latin typeface="Arial Black" pitchFamily="34" charset="0"/>
            </a:endParaRPr>
          </a:p>
          <a:p>
            <a:pPr marL="284058" indent="-284058">
              <a:buClr>
                <a:srgbClr val="663300"/>
              </a:buClr>
              <a:buSzPct val="150000"/>
              <a:buFont typeface="Wingdings" pitchFamily="2" charset="2"/>
              <a:buChar char="ü"/>
              <a:defRPr/>
            </a:pPr>
            <a:r>
              <a:rPr lang="hu-HU" sz="1300" dirty="0"/>
              <a:t>számlák napi szintű kezelése (utalás/érkeztetés)</a:t>
            </a:r>
          </a:p>
          <a:p>
            <a:pPr marL="284058" indent="-284058">
              <a:buClr>
                <a:srgbClr val="663300"/>
              </a:buClr>
              <a:buSzPct val="150000"/>
              <a:buFont typeface="Wingdings" pitchFamily="2" charset="2"/>
              <a:buChar char="ü"/>
              <a:defRPr/>
            </a:pPr>
            <a:r>
              <a:rPr lang="hu-HU" sz="1300" dirty="0" smtClean="0"/>
              <a:t>rövid </a:t>
            </a:r>
            <a:r>
              <a:rPr lang="hu-HU" sz="1300" dirty="0"/>
              <a:t>lejáratú diszkontkincstárjegyek</a:t>
            </a:r>
          </a:p>
          <a:p>
            <a:pPr marL="284058" indent="-284058">
              <a:buClr>
                <a:srgbClr val="663300"/>
              </a:buClr>
              <a:buSzPct val="150000"/>
              <a:buFont typeface="Wingdings" pitchFamily="2" charset="2"/>
              <a:buChar char="ü"/>
              <a:defRPr/>
            </a:pPr>
            <a:r>
              <a:rPr lang="hu-HU" sz="1300" dirty="0"/>
              <a:t>alacsonyabb költségek, magasabb jövedelmezőség</a:t>
            </a:r>
          </a:p>
          <a:p>
            <a:pPr marL="284058" indent="-284058" algn="just">
              <a:buClr>
                <a:srgbClr val="663300"/>
              </a:buClr>
              <a:buSzPct val="85000"/>
              <a:defRPr/>
            </a:pPr>
            <a:r>
              <a:rPr lang="hu-HU" sz="1300" kern="0" dirty="0"/>
              <a:t>      </a:t>
            </a:r>
          </a:p>
          <a:p>
            <a:pPr marL="284058" indent="-284058" algn="just">
              <a:buClr>
                <a:srgbClr val="663300"/>
              </a:buClr>
              <a:buSzPct val="85000"/>
              <a:defRPr/>
            </a:pPr>
            <a:r>
              <a:rPr lang="hu-HU" sz="1300" kern="0" dirty="0"/>
              <a:t>      Vagyonkezelési szolgáltatás keretében nyújtott likviditás menedzsment tevékenységünket ügyfeleink egyre növekvő számban veszik igénybe</a:t>
            </a:r>
            <a:endParaRPr lang="hu-HU" sz="1300" b="1" dirty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defRPr/>
            </a:pPr>
            <a:endParaRPr lang="hu-HU" sz="1300" b="1" dirty="0">
              <a:solidFill>
                <a:srgbClr val="80000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hu-HU" sz="1300" b="1" dirty="0">
                <a:solidFill>
                  <a:srgbClr val="800000"/>
                </a:solidFill>
                <a:latin typeface="Arial Black" pitchFamily="34" charset="0"/>
              </a:rPr>
              <a:t>Cél:</a:t>
            </a:r>
          </a:p>
          <a:p>
            <a:pPr>
              <a:defRPr/>
            </a:pPr>
            <a:endParaRPr lang="hu-HU" sz="1300" b="1" dirty="0">
              <a:solidFill>
                <a:srgbClr val="800000"/>
              </a:solidFill>
              <a:latin typeface="Arial Black" pitchFamily="34" charset="0"/>
            </a:endParaRPr>
          </a:p>
          <a:p>
            <a:pPr marL="284058" indent="-284058">
              <a:buClr>
                <a:srgbClr val="663300"/>
              </a:buClr>
              <a:buSzPct val="150000"/>
              <a:buFont typeface="Wingdings" pitchFamily="2" charset="2"/>
              <a:buChar char="ü"/>
              <a:defRPr/>
            </a:pPr>
            <a:r>
              <a:rPr lang="hu-HU" sz="1300" dirty="0"/>
              <a:t>Tőkebiztonság</a:t>
            </a:r>
          </a:p>
          <a:p>
            <a:pPr marL="284058" indent="-284058">
              <a:buClr>
                <a:srgbClr val="663300"/>
              </a:buClr>
              <a:buSzPct val="150000"/>
              <a:buFont typeface="Wingdings" pitchFamily="2" charset="2"/>
              <a:buChar char="ü"/>
              <a:defRPr/>
            </a:pPr>
            <a:r>
              <a:rPr lang="hu-HU" sz="1300" dirty="0"/>
              <a:t>Pénzpiaci hozamokat meghaladó eredmény</a:t>
            </a:r>
          </a:p>
          <a:p>
            <a:pPr marL="284058" indent="-284058">
              <a:buClr>
                <a:srgbClr val="663300"/>
              </a:buClr>
              <a:buSzPct val="150000"/>
              <a:buFont typeface="Wingdings" pitchFamily="2" charset="2"/>
              <a:buChar char="ü"/>
              <a:defRPr/>
            </a:pPr>
            <a:r>
              <a:rPr lang="hu-HU" sz="1300" dirty="0"/>
              <a:t>Ügyfelünk cash-flow elvárásainak teljes mértékben megfelelni</a:t>
            </a:r>
          </a:p>
          <a:p>
            <a:pPr marL="284058" indent="-284058">
              <a:buClr>
                <a:srgbClr val="663300"/>
              </a:buClr>
              <a:buSzPct val="150000"/>
              <a:buFont typeface="Wingdings" pitchFamily="2" charset="2"/>
              <a:buChar char="ü"/>
              <a:defRPr/>
            </a:pPr>
            <a:endParaRPr lang="hu-HU" sz="1300" dirty="0" smtClean="0"/>
          </a:p>
          <a:p>
            <a:pPr marL="284058" indent="-284058">
              <a:buClr>
                <a:srgbClr val="663300"/>
              </a:buClr>
              <a:buSzPct val="150000"/>
              <a:buFont typeface="Wingdings" pitchFamily="2" charset="2"/>
              <a:buChar char="ü"/>
              <a:defRPr/>
            </a:pPr>
            <a:endParaRPr lang="hu-HU" sz="1300" dirty="0"/>
          </a:p>
          <a:p>
            <a:pPr marL="284058" indent="-284058">
              <a:buClr>
                <a:srgbClr val="663300"/>
              </a:buClr>
              <a:buSzPct val="150000"/>
              <a:buFont typeface="Wingdings" pitchFamily="2" charset="2"/>
              <a:buChar char="ü"/>
              <a:defRPr/>
            </a:pPr>
            <a:endParaRPr lang="hu-HU" sz="1300" dirty="0"/>
          </a:p>
          <a:p>
            <a:pPr>
              <a:buClr>
                <a:srgbClr val="663300"/>
              </a:buClr>
              <a:buSzPct val="150000"/>
              <a:defRPr/>
            </a:pPr>
            <a:r>
              <a:rPr lang="hu-HU" sz="1300" dirty="0"/>
              <a:t>      </a:t>
            </a:r>
            <a:r>
              <a:rPr lang="hu-HU" sz="1200" b="1" dirty="0">
                <a:solidFill>
                  <a:schemeClr val="tx2">
                    <a:lumMod val="75000"/>
                  </a:schemeClr>
                </a:solidFill>
              </a:rPr>
              <a:t>Tevékenységünk sikerességének kulcsa a bizalom és a rendszeres, kétirányú kommunikáció.</a:t>
            </a:r>
          </a:p>
          <a:p>
            <a:pPr marL="284058" indent="-284058">
              <a:buClr>
                <a:srgbClr val="663300"/>
              </a:buClr>
              <a:buSzPct val="150000"/>
              <a:buFont typeface="Wingdings" pitchFamily="2" charset="2"/>
              <a:buChar char="ü"/>
              <a:defRPr/>
            </a:pPr>
            <a:endParaRPr lang="hu-HU" sz="1300" dirty="0"/>
          </a:p>
          <a:p>
            <a:pPr marL="284058" indent="-284058">
              <a:buClr>
                <a:srgbClr val="663300"/>
              </a:buClr>
              <a:buSzPct val="85000"/>
              <a:defRPr/>
            </a:pPr>
            <a:endParaRPr lang="hu-HU" sz="1300" b="1" dirty="0">
              <a:solidFill>
                <a:srgbClr val="800000"/>
              </a:solidFill>
              <a:latin typeface="Arial Black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974" y="5875972"/>
            <a:ext cx="514414" cy="44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6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955" y="5681830"/>
            <a:ext cx="307952" cy="307952"/>
          </a:xfrm>
          <a:prstGeom prst="rect">
            <a:avLst/>
          </a:prstGeom>
        </p:spPr>
      </p:pic>
      <p:pic>
        <p:nvPicPr>
          <p:cNvPr id="9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932" y="5681830"/>
            <a:ext cx="307952" cy="307952"/>
          </a:xfrm>
          <a:prstGeom prst="rect">
            <a:avLst/>
          </a:prstGeom>
        </p:spPr>
      </p:pic>
      <p:pic>
        <p:nvPicPr>
          <p:cNvPr id="10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557" y="5681830"/>
            <a:ext cx="307952" cy="307952"/>
          </a:xfrm>
          <a:prstGeom prst="rect">
            <a:avLst/>
          </a:prstGeom>
        </p:spPr>
      </p:pic>
      <p:pic>
        <p:nvPicPr>
          <p:cNvPr id="11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906" y="5681830"/>
            <a:ext cx="307952" cy="307952"/>
          </a:xfrm>
          <a:prstGeom prst="rect">
            <a:avLst/>
          </a:prstGeom>
        </p:spPr>
      </p:pic>
      <p:pic>
        <p:nvPicPr>
          <p:cNvPr id="12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1255" y="5681830"/>
            <a:ext cx="307952" cy="307952"/>
          </a:xfrm>
          <a:prstGeom prst="rect">
            <a:avLst/>
          </a:prstGeom>
        </p:spPr>
      </p:pic>
      <p:pic>
        <p:nvPicPr>
          <p:cNvPr id="13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6307" y="5681830"/>
            <a:ext cx="307952" cy="307952"/>
          </a:xfrm>
          <a:prstGeom prst="rect">
            <a:avLst/>
          </a:prstGeom>
        </p:spPr>
      </p:pic>
      <p:sp>
        <p:nvSpPr>
          <p:cNvPr id="15" name="CasellaDiTesto 10"/>
          <p:cNvSpPr txBox="1"/>
          <p:nvPr/>
        </p:nvSpPr>
        <p:spPr>
          <a:xfrm>
            <a:off x="334427" y="2508325"/>
            <a:ext cx="8399832" cy="5078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3300" b="1" baseline="0" dirty="0" smtClean="0">
                <a:solidFill>
                  <a:schemeClr val="tx2"/>
                </a:solidFill>
              </a:rPr>
              <a:t>Köszönöm a figyelmet!</a:t>
            </a:r>
            <a:endParaRPr lang="it-IT" sz="3300" b="1" baseline="0" dirty="0">
              <a:solidFill>
                <a:schemeClr val="tx2"/>
              </a:solidFill>
            </a:endParaRPr>
          </a:p>
        </p:txBody>
      </p:sp>
      <p:sp>
        <p:nvSpPr>
          <p:cNvPr id="16" name="Segnaposto data 3"/>
          <p:cNvSpPr txBox="1">
            <a:spLocks/>
          </p:cNvSpPr>
          <p:nvPr/>
        </p:nvSpPr>
        <p:spPr>
          <a:xfrm>
            <a:off x="349628" y="6455372"/>
            <a:ext cx="799200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95825"/>
              </a:lnSpc>
              <a:spcBef>
                <a:spcPts val="10"/>
              </a:spcBef>
              <a:defRPr/>
            </a:pPr>
            <a:r>
              <a:rPr lang="hu-HU" dirty="0" smtClean="0">
                <a:latin typeface="Arial"/>
                <a:cs typeface="Arial"/>
              </a:rPr>
              <a:t>© Jogi személyiség</a:t>
            </a:r>
            <a:endParaRPr lang="hu-H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8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áció sablon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3CD1BA-8A3D-47AB-9468-1881378C5F76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8ECC774-76DD-4632-9640-C36DCB65A6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DBA4FA7-BCEB-4057-9813-5E24AC08F7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Prezentáció sablon</Template>
  <TotalTime>3039</TotalTime>
  <Words>485</Words>
  <Application>Microsoft Office PowerPoint</Application>
  <PresentationFormat>Diavetítés a képernyőre (4:3 oldalarány)</PresentationFormat>
  <Paragraphs>116</Paragraphs>
  <Slides>9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Prezentáció sablon</vt:lpstr>
      <vt:lpstr>Generali Alapkezelő – Privát Vagyonkezelés</vt:lpstr>
      <vt:lpstr>A Generali Csoport világszerte</vt:lpstr>
      <vt:lpstr>Több mint 20 év tapasztalat a vagyonkezelésben</vt:lpstr>
      <vt:lpstr>Értékeink, vállalati filozófiánk</vt:lpstr>
      <vt:lpstr>A jegybanki alapkamat és a rövid állampapír-piaci hozamok alakulása</vt:lpstr>
      <vt:lpstr>Elkötelezettség a konzervatív vagyonkezelés mellett</vt:lpstr>
      <vt:lpstr>Amit nyújtani tudunk</vt:lpstr>
      <vt:lpstr>Likviditás menedzsment a Generali Alapkezelővel</vt:lpstr>
      <vt:lpstr>PowerPoint bemutató</vt:lpstr>
    </vt:vector>
  </TitlesOfParts>
  <Company>Generali-Providencia Zrt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 Arial Bold 33/35pt</dc:title>
  <dc:creator>Limbek László</dc:creator>
  <cp:lastModifiedBy>Novák László</cp:lastModifiedBy>
  <cp:revision>74</cp:revision>
  <cp:lastPrinted>2015-09-08T07:22:24Z</cp:lastPrinted>
  <dcterms:created xsi:type="dcterms:W3CDTF">2014-01-14T08:31:55Z</dcterms:created>
  <dcterms:modified xsi:type="dcterms:W3CDTF">2016-01-31T07:32:27Z</dcterms:modified>
</cp:coreProperties>
</file>